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12"/>
  </p:handoutMasterIdLst>
  <p:sldIdLst>
    <p:sldId id="261" r:id="rId2"/>
    <p:sldId id="258" r:id="rId3"/>
    <p:sldId id="263" r:id="rId4"/>
    <p:sldId id="276" r:id="rId5"/>
    <p:sldId id="279" r:id="rId6"/>
    <p:sldId id="280" r:id="rId7"/>
    <p:sldId id="281" r:id="rId8"/>
    <p:sldId id="283" r:id="rId9"/>
    <p:sldId id="277" r:id="rId10"/>
    <p:sldId id="264" r:id="rId11"/>
  </p:sldIdLst>
  <p:sldSz cx="9144000" cy="6858000" type="screen4x3"/>
  <p:notesSz cx="6858000" cy="9144000"/>
  <p:embeddedFontLst>
    <p:embeddedFont>
      <p:font typeface="Twinkl" panose="020B0604020202020204" charset="0"/>
      <p:regular r:id="rId13"/>
      <p:bold r:id="rId14"/>
    </p:embeddedFont>
    <p:embeddedFont>
      <p:font typeface="Tuffy-TTF" panose="020B0603060100000000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uffy" panose="020B0603060100000000" charset="0"/>
      <p:regular r:id="rId23"/>
      <p:bold r:id="rId24"/>
      <p:italic r:id="rId25"/>
      <p:boldItalic r:id="rId26"/>
    </p:embeddedFont>
    <p:embeddedFont>
      <p:font typeface="Twinkl SemiBold" charset="0"/>
      <p:bold r:id="rId27"/>
    </p:embeddedFont>
    <p:embeddedFont>
      <p:font typeface="Sassoon Infant Rg" panose="02000503030000020003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17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  <p15:guide id="12" orient="horz" pos="12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8CC0"/>
    <a:srgbClr val="3399FF"/>
    <a:srgbClr val="DB5183"/>
    <a:srgbClr val="FF7E00"/>
    <a:srgbClr val="FEFBDA"/>
    <a:srgbClr val="FFFFE1"/>
    <a:srgbClr val="FDFDFD"/>
    <a:srgbClr val="990167"/>
    <a:srgbClr val="2898A8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236" y="78"/>
      </p:cViewPr>
      <p:guideLst>
        <p:guide orient="horz" pos="2160"/>
        <p:guide pos="2880"/>
        <p:guide pos="317"/>
        <p:guide orient="horz" pos="3997"/>
        <p:guide pos="5443"/>
        <p:guide orient="horz" pos="323"/>
        <p:guide pos="476"/>
        <p:guide orient="horz" pos="459"/>
        <p:guide orient="horz" pos="3838"/>
        <p:guide pos="5284"/>
        <p:guide orient="horz" pos="124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ableStyles" Target="tableStyle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01/10/2020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Twinkl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F34BC2-859A-49BA-BBEF-BB9CC0B6C7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B762A5-8A4B-4E59-A70C-941AE03F58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6D9DAE-CA07-4CD7-A462-40C34C402D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ED642400-0472-4289-B255-D78FA7B39C17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570148F-D554-4FAA-A0A7-658152FDF9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16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3648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5C0833-03CA-440A-8FDB-BA11D0C31F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72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8" r:id="rId4"/>
    <p:sldLayoutId id="2147483664" r:id="rId5"/>
    <p:sldLayoutId id="2147483665" r:id="rId6"/>
    <p:sldLayoutId id="214748366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7089" y="646479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Subject</a:t>
            </a:r>
            <a:r>
              <a:rPr lang="en-GB" sz="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 | Year 3 | Getting to Know You | Hello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Getting to Know You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French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66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Aim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2" charset="0"/>
              </a:rPr>
              <a:t>I can say hello at different times of day.</a:t>
            </a:r>
          </a:p>
          <a:p>
            <a:r>
              <a:rPr lang="en-GB" dirty="0">
                <a:latin typeface="Twinkl" pitchFamily="2" charset="0"/>
              </a:rPr>
              <a:t>I can use formal and informal language appropriately.</a:t>
            </a:r>
          </a:p>
          <a:p>
            <a:r>
              <a:rPr lang="en-GB" dirty="0">
                <a:latin typeface="Twinkl" pitchFamily="2" charset="0"/>
              </a:rPr>
              <a:t>I can use gestures to support my conversation.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263A79D3-0670-4028-A1A4-DD0BD8A8953B}"/>
              </a:ext>
            </a:extLst>
          </p:cNvPr>
          <p:cNvSpPr txBox="1">
            <a:spLocks/>
          </p:cNvSpPr>
          <p:nvPr/>
        </p:nvSpPr>
        <p:spPr>
          <a:xfrm>
            <a:off x="628650" y="1127125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2" charset="0"/>
              </a:rPr>
              <a:t>To greet people in different ways.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030DF2A1-61CB-4D8E-B192-E3F203462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3" y="1981200"/>
            <a:ext cx="7632854" cy="41090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BEB26F-ACDC-48D2-A81F-77D93AF319F9}"/>
              </a:ext>
            </a:extLst>
          </p:cNvPr>
          <p:cNvSpPr/>
          <p:nvPr/>
        </p:nvSpPr>
        <p:spPr>
          <a:xfrm>
            <a:off x="755650" y="143922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2" charset="0"/>
                <a:sym typeface="Sassoon Infant Rg" pitchFamily="2" charset="0"/>
              </a:rPr>
              <a:t>Bonjour means ‘good day’.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16F746-12BA-4321-B498-2A460AF4B1F2}"/>
              </a:ext>
            </a:extLst>
          </p:cNvPr>
          <p:cNvSpPr/>
          <p:nvPr/>
        </p:nvSpPr>
        <p:spPr>
          <a:xfrm>
            <a:off x="3570125" y="697112"/>
            <a:ext cx="200375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Bonjour!</a:t>
            </a:r>
            <a:endParaRPr lang="en-GB" sz="4000" b="1" dirty="0">
              <a:latin typeface="Twinkl" pitchFamily="2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7A829A6B-73D1-443D-A0E7-87F99EACC5F1}"/>
              </a:ext>
            </a:extLst>
          </p:cNvPr>
          <p:cNvGrpSpPr>
            <a:grpSpLocks/>
          </p:cNvGrpSpPr>
          <p:nvPr/>
        </p:nvGrpSpPr>
        <p:grpSpPr bwMode="auto">
          <a:xfrm>
            <a:off x="1157288" y="728663"/>
            <a:ext cx="1519237" cy="654050"/>
            <a:chOff x="1157287" y="728663"/>
            <a:chExt cx="1519302" cy="65405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87B8A0D-39AD-432C-8645-296130A9D169}"/>
                </a:ext>
              </a:extLst>
            </p:cNvPr>
            <p:cNvSpPr/>
            <p:nvPr/>
          </p:nvSpPr>
          <p:spPr>
            <a:xfrm>
              <a:off x="1157287" y="728663"/>
              <a:ext cx="1519302" cy="654050"/>
            </a:xfrm>
            <a:prstGeom prst="rect">
              <a:avLst/>
            </a:prstGeom>
            <a:solidFill>
              <a:srgbClr val="FF7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Twinkl" pitchFamily="2" charset="0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0B4FA667-327D-430C-A3C8-2D39FFD8BB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0070" y="779818"/>
              <a:ext cx="1286519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000">
                  <a:solidFill>
                    <a:schemeClr val="tx1"/>
                  </a:solidFill>
                  <a:latin typeface="Twinkl" pitchFamily="2" charset="0"/>
                </a:rPr>
                <a:t>Click play buttons throughout to hear phrases and words.</a:t>
              </a:r>
            </a:p>
          </p:txBody>
        </p:sp>
      </p:grpSp>
      <p:pic>
        <p:nvPicPr>
          <p:cNvPr id="11" name="PLAY">
            <a:extLst>
              <a:ext uri="{FF2B5EF4-FFF2-40B4-BE49-F238E27FC236}">
                <a16:creationId xmlns:a16="http://schemas.microsoft.com/office/drawing/2014/main" id="{09131EA9-2241-4AE0-8996-B0A28FDC53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DAB640C8-A671-42A2-9F23-628FAD9E8E42}"/>
              </a:ext>
            </a:extLst>
          </p:cNvPr>
          <p:cNvSpPr/>
          <p:nvPr/>
        </p:nvSpPr>
        <p:spPr>
          <a:xfrm>
            <a:off x="755648" y="5168491"/>
            <a:ext cx="4910272" cy="698335"/>
          </a:xfrm>
          <a:prstGeom prst="homePlate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Data 20">
            <a:extLst>
              <a:ext uri="{FF2B5EF4-FFF2-40B4-BE49-F238E27FC236}">
                <a16:creationId xmlns:a16="http://schemas.microsoft.com/office/drawing/2014/main" id="{DC8C07EC-1FEF-4FCA-9B4A-75B63F416B7D}"/>
              </a:ext>
            </a:extLst>
          </p:cNvPr>
          <p:cNvSpPr/>
          <p:nvPr/>
        </p:nvSpPr>
        <p:spPr>
          <a:xfrm rot="16200000">
            <a:off x="243607" y="5360934"/>
            <a:ext cx="873600" cy="150484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D1792C93-94AE-48F0-AE46-DDEC0BEE665A}"/>
              </a:ext>
            </a:extLst>
          </p:cNvPr>
          <p:cNvSpPr/>
          <p:nvPr/>
        </p:nvSpPr>
        <p:spPr>
          <a:xfrm>
            <a:off x="605163" y="4996371"/>
            <a:ext cx="5248705" cy="698335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winkl" pitchFamily="2" charset="0"/>
              </a:rPr>
              <a:t> Turn to a friend and greet them with ‘bonjour’. </a:t>
            </a:r>
          </a:p>
        </p:txBody>
      </p:sp>
      <p:pic>
        <p:nvPicPr>
          <p:cNvPr id="2" name="bonjour">
            <a:hlinkClick r:id="" action="ppaction://media"/>
            <a:extLst>
              <a:ext uri="{FF2B5EF4-FFF2-40B4-BE49-F238E27FC236}">
                <a16:creationId xmlns:a16="http://schemas.microsoft.com/office/drawing/2014/main" id="{E4317474-82EE-4BC1-97EB-8899E3768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22300" y="750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3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6F682BE-37B3-4842-A6F7-639A2EF7F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1981200"/>
            <a:ext cx="7632854" cy="41090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BEB26F-ACDC-48D2-A81F-77D93AF319F9}"/>
              </a:ext>
            </a:extLst>
          </p:cNvPr>
          <p:cNvSpPr/>
          <p:nvPr/>
        </p:nvSpPr>
        <p:spPr>
          <a:xfrm>
            <a:off x="755650" y="143922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2" charset="0"/>
                <a:sym typeface="Sassoon Infant Rg" pitchFamily="2" charset="0"/>
              </a:rPr>
              <a:t>Salut means ‘hi’.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16F746-12BA-4321-B498-2A460AF4B1F2}"/>
              </a:ext>
            </a:extLst>
          </p:cNvPr>
          <p:cNvSpPr/>
          <p:nvPr/>
        </p:nvSpPr>
        <p:spPr>
          <a:xfrm>
            <a:off x="3863474" y="697112"/>
            <a:ext cx="141705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Salut!</a:t>
            </a:r>
            <a:endParaRPr lang="en-GB" sz="4000" b="1" dirty="0">
              <a:latin typeface="Twinkl" pitchFamily="2" charset="0"/>
            </a:endParaRPr>
          </a:p>
        </p:txBody>
      </p:sp>
      <p:pic>
        <p:nvPicPr>
          <p:cNvPr id="11" name="PLAY">
            <a:extLst>
              <a:ext uri="{FF2B5EF4-FFF2-40B4-BE49-F238E27FC236}">
                <a16:creationId xmlns:a16="http://schemas.microsoft.com/office/drawing/2014/main" id="{09131EA9-2241-4AE0-8996-B0A28FDC53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DAB640C8-A671-42A2-9F23-628FAD9E8E42}"/>
              </a:ext>
            </a:extLst>
          </p:cNvPr>
          <p:cNvSpPr/>
          <p:nvPr/>
        </p:nvSpPr>
        <p:spPr>
          <a:xfrm>
            <a:off x="755648" y="5168491"/>
            <a:ext cx="4910272" cy="698335"/>
          </a:xfrm>
          <a:prstGeom prst="homePlate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Data 20">
            <a:extLst>
              <a:ext uri="{FF2B5EF4-FFF2-40B4-BE49-F238E27FC236}">
                <a16:creationId xmlns:a16="http://schemas.microsoft.com/office/drawing/2014/main" id="{DC8C07EC-1FEF-4FCA-9B4A-75B63F416B7D}"/>
              </a:ext>
            </a:extLst>
          </p:cNvPr>
          <p:cNvSpPr/>
          <p:nvPr/>
        </p:nvSpPr>
        <p:spPr>
          <a:xfrm rot="16200000">
            <a:off x="243607" y="5360934"/>
            <a:ext cx="873600" cy="150484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D1792C93-94AE-48F0-AE46-DDEC0BEE665A}"/>
              </a:ext>
            </a:extLst>
          </p:cNvPr>
          <p:cNvSpPr/>
          <p:nvPr/>
        </p:nvSpPr>
        <p:spPr>
          <a:xfrm>
            <a:off x="605164" y="4996371"/>
            <a:ext cx="5116644" cy="698335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winkl" pitchFamily="2" charset="0"/>
              </a:rPr>
              <a:t> Who might you say </a:t>
            </a:r>
            <a:r>
              <a:rPr lang="en-GB" altLang="en-US" dirty="0">
                <a:latin typeface="Twinkl" pitchFamily="2" charset="0"/>
                <a:sym typeface="Sassoon Infant Rg" pitchFamily="2" charset="0"/>
              </a:rPr>
              <a:t>‘</a:t>
            </a:r>
            <a:r>
              <a:rPr lang="en-GB" altLang="en-US" dirty="0" err="1">
                <a:latin typeface="Twinkl" pitchFamily="2" charset="0"/>
                <a:sym typeface="Sassoon Infant Rg" pitchFamily="2" charset="0"/>
              </a:rPr>
              <a:t>salut</a:t>
            </a:r>
            <a:r>
              <a:rPr lang="en-GB" altLang="en-US" dirty="0">
                <a:latin typeface="Twinkl" pitchFamily="2" charset="0"/>
                <a:sym typeface="Sassoon Infant Rg" pitchFamily="2" charset="0"/>
              </a:rPr>
              <a:t>’ to?</a:t>
            </a:r>
            <a:endParaRPr lang="en-US" dirty="0">
              <a:latin typeface="Twinkl" pitchFamily="2" charset="0"/>
            </a:endParaRPr>
          </a:p>
        </p:txBody>
      </p:sp>
      <p:pic>
        <p:nvPicPr>
          <p:cNvPr id="2" name="salut">
            <a:hlinkClick r:id="" action="ppaction://media"/>
            <a:extLst>
              <a:ext uri="{FF2B5EF4-FFF2-40B4-BE49-F238E27FC236}">
                <a16:creationId xmlns:a16="http://schemas.microsoft.com/office/drawing/2014/main" id="{53637E7B-9BF8-4F78-A1B2-B54F75A93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728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9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EBF24F-57B7-46C5-A41F-0E2126A60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1981200"/>
            <a:ext cx="7632854" cy="41090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BEB26F-ACDC-48D2-A81F-77D93AF319F9}"/>
              </a:ext>
            </a:extLst>
          </p:cNvPr>
          <p:cNvSpPr/>
          <p:nvPr/>
        </p:nvSpPr>
        <p:spPr>
          <a:xfrm>
            <a:off x="755650" y="143922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2" charset="0"/>
                <a:sym typeface="Sassoon Infant Rg" pitchFamily="2" charset="0"/>
              </a:rPr>
              <a:t>Bonsoir! means ‘good evening’.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16F746-12BA-4321-B498-2A460AF4B1F2}"/>
              </a:ext>
            </a:extLst>
          </p:cNvPr>
          <p:cNvSpPr/>
          <p:nvPr/>
        </p:nvSpPr>
        <p:spPr>
          <a:xfrm>
            <a:off x="3596574" y="697112"/>
            <a:ext cx="195085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Bonsoir!</a:t>
            </a:r>
            <a:endParaRPr lang="en-GB" sz="4000" b="1" dirty="0">
              <a:latin typeface="Twinkl" pitchFamily="2" charset="0"/>
            </a:endParaRPr>
          </a:p>
        </p:txBody>
      </p:sp>
      <p:pic>
        <p:nvPicPr>
          <p:cNvPr id="11" name="PLAY">
            <a:extLst>
              <a:ext uri="{FF2B5EF4-FFF2-40B4-BE49-F238E27FC236}">
                <a16:creationId xmlns:a16="http://schemas.microsoft.com/office/drawing/2014/main" id="{09131EA9-2241-4AE0-8996-B0A28FDC53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DAB640C8-A671-42A2-9F23-628FAD9E8E42}"/>
              </a:ext>
            </a:extLst>
          </p:cNvPr>
          <p:cNvSpPr/>
          <p:nvPr/>
        </p:nvSpPr>
        <p:spPr>
          <a:xfrm>
            <a:off x="755648" y="5168491"/>
            <a:ext cx="4910272" cy="698335"/>
          </a:xfrm>
          <a:prstGeom prst="homePlate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Data 20">
            <a:extLst>
              <a:ext uri="{FF2B5EF4-FFF2-40B4-BE49-F238E27FC236}">
                <a16:creationId xmlns:a16="http://schemas.microsoft.com/office/drawing/2014/main" id="{DC8C07EC-1FEF-4FCA-9B4A-75B63F416B7D}"/>
              </a:ext>
            </a:extLst>
          </p:cNvPr>
          <p:cNvSpPr/>
          <p:nvPr/>
        </p:nvSpPr>
        <p:spPr>
          <a:xfrm rot="16200000">
            <a:off x="243607" y="5360934"/>
            <a:ext cx="873600" cy="150484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D1792C93-94AE-48F0-AE46-DDEC0BEE665A}"/>
              </a:ext>
            </a:extLst>
          </p:cNvPr>
          <p:cNvSpPr/>
          <p:nvPr/>
        </p:nvSpPr>
        <p:spPr>
          <a:xfrm>
            <a:off x="605164" y="4996371"/>
            <a:ext cx="5116644" cy="698335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winkl" pitchFamily="2" charset="0"/>
              </a:rPr>
              <a:t> When might you say</a:t>
            </a:r>
            <a:r>
              <a:rPr lang="en-GB" altLang="en-US" dirty="0">
                <a:latin typeface="Twinkl" pitchFamily="2" charset="0"/>
                <a:sym typeface="Sassoon Infant Rg" pitchFamily="2" charset="0"/>
              </a:rPr>
              <a:t> ‘bonsoir’ to someone?</a:t>
            </a:r>
            <a:endParaRPr lang="en-US" dirty="0">
              <a:latin typeface="Twinkl" pitchFamily="2" charset="0"/>
            </a:endParaRPr>
          </a:p>
        </p:txBody>
      </p:sp>
      <p:pic>
        <p:nvPicPr>
          <p:cNvPr id="2" name="bonsoir">
            <a:hlinkClick r:id="" action="ppaction://media"/>
            <a:extLst>
              <a:ext uri="{FF2B5EF4-FFF2-40B4-BE49-F238E27FC236}">
                <a16:creationId xmlns:a16="http://schemas.microsoft.com/office/drawing/2014/main" id="{C85284F1-EF33-4889-97F9-ED1D62C62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728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6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67B1BD4-D0E1-48DA-ADBD-39F1C0DAF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96" y="1981200"/>
            <a:ext cx="7632854" cy="41090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BEB26F-ACDC-48D2-A81F-77D93AF319F9}"/>
              </a:ext>
            </a:extLst>
          </p:cNvPr>
          <p:cNvSpPr/>
          <p:nvPr/>
        </p:nvSpPr>
        <p:spPr>
          <a:xfrm>
            <a:off x="755650" y="143922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2" charset="0"/>
                <a:sym typeface="Sassoon Infant Rg" pitchFamily="2" charset="0"/>
              </a:rPr>
              <a:t>Bonne </a:t>
            </a:r>
            <a:r>
              <a:rPr lang="en-GB" altLang="en-US" dirty="0" err="1">
                <a:latin typeface="Twinkl" pitchFamily="2" charset="0"/>
                <a:sym typeface="Sassoon Infant Rg" pitchFamily="2" charset="0"/>
              </a:rPr>
              <a:t>nuit</a:t>
            </a:r>
            <a:r>
              <a:rPr lang="en-GB" altLang="en-US" dirty="0">
                <a:latin typeface="Twinkl" pitchFamily="2" charset="0"/>
                <a:sym typeface="Sassoon Infant Rg" pitchFamily="2" charset="0"/>
              </a:rPr>
              <a:t>! means ‘good night’.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16F746-12BA-4321-B498-2A460AF4B1F2}"/>
              </a:ext>
            </a:extLst>
          </p:cNvPr>
          <p:cNvSpPr/>
          <p:nvPr/>
        </p:nvSpPr>
        <p:spPr>
          <a:xfrm>
            <a:off x="3214258" y="697112"/>
            <a:ext cx="271548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Bonne </a:t>
            </a:r>
            <a:r>
              <a:rPr lang="en-GB" altLang="en-US" sz="4000" b="1" dirty="0" err="1">
                <a:latin typeface="Twinkl" pitchFamily="2" charset="0"/>
              </a:rPr>
              <a:t>nuit</a:t>
            </a:r>
            <a:r>
              <a:rPr lang="en-GB" altLang="en-US" sz="4000" b="1" dirty="0">
                <a:latin typeface="Twinkl" pitchFamily="2" charset="0"/>
              </a:rPr>
              <a:t>!</a:t>
            </a:r>
            <a:endParaRPr lang="en-GB" sz="4000" b="1" dirty="0">
              <a:latin typeface="Twinkl" pitchFamily="2" charset="0"/>
            </a:endParaRPr>
          </a:p>
        </p:txBody>
      </p:sp>
      <p:pic>
        <p:nvPicPr>
          <p:cNvPr id="11" name="PLAY">
            <a:extLst>
              <a:ext uri="{FF2B5EF4-FFF2-40B4-BE49-F238E27FC236}">
                <a16:creationId xmlns:a16="http://schemas.microsoft.com/office/drawing/2014/main" id="{09131EA9-2241-4AE0-8996-B0A28FDC53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DAB640C8-A671-42A2-9F23-628FAD9E8E42}"/>
              </a:ext>
            </a:extLst>
          </p:cNvPr>
          <p:cNvSpPr/>
          <p:nvPr/>
        </p:nvSpPr>
        <p:spPr>
          <a:xfrm>
            <a:off x="755648" y="5168491"/>
            <a:ext cx="4910272" cy="698335"/>
          </a:xfrm>
          <a:prstGeom prst="homePlate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Data 20">
            <a:extLst>
              <a:ext uri="{FF2B5EF4-FFF2-40B4-BE49-F238E27FC236}">
                <a16:creationId xmlns:a16="http://schemas.microsoft.com/office/drawing/2014/main" id="{DC8C07EC-1FEF-4FCA-9B4A-75B63F416B7D}"/>
              </a:ext>
            </a:extLst>
          </p:cNvPr>
          <p:cNvSpPr/>
          <p:nvPr/>
        </p:nvSpPr>
        <p:spPr>
          <a:xfrm rot="16200000">
            <a:off x="243607" y="5360934"/>
            <a:ext cx="873600" cy="150484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D1792C93-94AE-48F0-AE46-DDEC0BEE665A}"/>
              </a:ext>
            </a:extLst>
          </p:cNvPr>
          <p:cNvSpPr/>
          <p:nvPr/>
        </p:nvSpPr>
        <p:spPr>
          <a:xfrm>
            <a:off x="605164" y="4996371"/>
            <a:ext cx="5116644" cy="698335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winkl" pitchFamily="2" charset="0"/>
              </a:rPr>
              <a:t> Who might you say </a:t>
            </a:r>
            <a:r>
              <a:rPr lang="en-GB" altLang="en-US" dirty="0">
                <a:latin typeface="Twinkl" pitchFamily="2" charset="0"/>
              </a:rPr>
              <a:t>‘bonne </a:t>
            </a:r>
            <a:r>
              <a:rPr lang="en-GB" altLang="en-US" dirty="0" err="1">
                <a:latin typeface="Twinkl" pitchFamily="2" charset="0"/>
              </a:rPr>
              <a:t>nuit</a:t>
            </a:r>
            <a:r>
              <a:rPr lang="en-GB" altLang="en-US" dirty="0">
                <a:latin typeface="Twinkl" pitchFamily="2" charset="0"/>
              </a:rPr>
              <a:t>’ to?</a:t>
            </a:r>
            <a:endParaRPr lang="en-US" dirty="0">
              <a:latin typeface="Twinkl" pitchFamily="2" charset="0"/>
            </a:endParaRPr>
          </a:p>
        </p:txBody>
      </p:sp>
      <p:pic>
        <p:nvPicPr>
          <p:cNvPr id="2" name="bonne nuit">
            <a:hlinkClick r:id="" action="ppaction://media"/>
            <a:extLst>
              <a:ext uri="{FF2B5EF4-FFF2-40B4-BE49-F238E27FC236}">
                <a16:creationId xmlns:a16="http://schemas.microsoft.com/office/drawing/2014/main" id="{BC7DAE63-6D87-41E8-A35A-27E45D337F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27184" y="728663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9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BB7A0FD-AF42-4EC2-B720-B1C67DCF04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9" t="813" r="1706" b="5387"/>
          <a:stretch/>
        </p:blipFill>
        <p:spPr>
          <a:xfrm>
            <a:off x="755649" y="1981200"/>
            <a:ext cx="7632701" cy="41116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BEB26F-ACDC-48D2-A81F-77D93AF319F9}"/>
              </a:ext>
            </a:extLst>
          </p:cNvPr>
          <p:cNvSpPr/>
          <p:nvPr/>
        </p:nvSpPr>
        <p:spPr>
          <a:xfrm>
            <a:off x="755650" y="143922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2" charset="0"/>
                <a:sym typeface="Sassoon Infant Rg" pitchFamily="2" charset="0"/>
              </a:rPr>
              <a:t>Click the button to listen to the Meet and Greet Song.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16F746-12BA-4321-B498-2A460AF4B1F2}"/>
              </a:ext>
            </a:extLst>
          </p:cNvPr>
          <p:cNvSpPr/>
          <p:nvPr/>
        </p:nvSpPr>
        <p:spPr>
          <a:xfrm>
            <a:off x="2144254" y="697112"/>
            <a:ext cx="4855496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Meet and Greet Song</a:t>
            </a:r>
            <a:endParaRPr lang="en-GB" sz="4000" b="1" dirty="0">
              <a:latin typeface="Twinkl" pitchFamily="2" charset="0"/>
            </a:endParaRPr>
          </a:p>
        </p:txBody>
      </p:sp>
      <p:pic>
        <p:nvPicPr>
          <p:cNvPr id="9" name="Whole Class">
            <a:extLst>
              <a:ext uri="{FF2B5EF4-FFF2-40B4-BE49-F238E27FC236}">
                <a16:creationId xmlns:a16="http://schemas.microsoft.com/office/drawing/2014/main" id="{62D54CFB-8C07-4ABE-BF26-36C26C2093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38" name="PLAY">
            <a:extLst>
              <a:ext uri="{FF2B5EF4-FFF2-40B4-BE49-F238E27FC236}">
                <a16:creationId xmlns:a16="http://schemas.microsoft.com/office/drawing/2014/main" id="{579555E3-EF26-4E8B-B0BB-625741D34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The Meet and Greet Song">
            <a:hlinkClick r:id="" action="ppaction://media"/>
            <a:extLst>
              <a:ext uri="{FF2B5EF4-FFF2-40B4-BE49-F238E27FC236}">
                <a16:creationId xmlns:a16="http://schemas.microsoft.com/office/drawing/2014/main" id="{1733D5A3-3365-4AC8-ACFF-1D9B61AB3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30011" y="739200"/>
            <a:ext cx="609600" cy="609600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FBB75AF0-A7C4-42A5-BC7A-93590D8BBDA6}"/>
              </a:ext>
            </a:extLst>
          </p:cNvPr>
          <p:cNvGrpSpPr/>
          <p:nvPr/>
        </p:nvGrpSpPr>
        <p:grpSpPr>
          <a:xfrm>
            <a:off x="2303043" y="3737940"/>
            <a:ext cx="2684715" cy="1678958"/>
            <a:chOff x="5657232" y="3968479"/>
            <a:chExt cx="3413160" cy="2134510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CE86E3CF-B9D8-41D9-946F-9909414B0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57232" y="3968479"/>
              <a:ext cx="3413160" cy="2134510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DB94072-11AD-4B12-AADF-055360D1FD30}"/>
                </a:ext>
              </a:extLst>
            </p:cNvPr>
            <p:cNvSpPr/>
            <p:nvPr/>
          </p:nvSpPr>
          <p:spPr>
            <a:xfrm>
              <a:off x="6450688" y="4776516"/>
              <a:ext cx="2619704" cy="88917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2" charset="0"/>
                  <a:sym typeface="Sassoon Infant Rg" pitchFamily="2" charset="0"/>
                </a:rPr>
                <a:t>Listen out for</a:t>
              </a:r>
              <a:br>
                <a:rPr lang="en-GB" altLang="en-US" dirty="0">
                  <a:latin typeface="Twinkl" pitchFamily="2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2" charset="0"/>
                  <a:sym typeface="Sassoon Infant Rg" pitchFamily="2" charset="0"/>
                </a:rPr>
                <a:t>these phrases: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13DC17-74E5-4CD9-8420-36B44CE94ECE}"/>
              </a:ext>
            </a:extLst>
          </p:cNvPr>
          <p:cNvGrpSpPr/>
          <p:nvPr/>
        </p:nvGrpSpPr>
        <p:grpSpPr>
          <a:xfrm>
            <a:off x="5026409" y="3018071"/>
            <a:ext cx="1261187" cy="1261187"/>
            <a:chOff x="4847486" y="2638512"/>
            <a:chExt cx="1261187" cy="126118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90602DA-66E3-41BB-9BD8-482CF566F66C}"/>
                </a:ext>
              </a:extLst>
            </p:cNvPr>
            <p:cNvSpPr/>
            <p:nvPr/>
          </p:nvSpPr>
          <p:spPr>
            <a:xfrm>
              <a:off x="4847486" y="2638512"/>
              <a:ext cx="1261187" cy="1261187"/>
            </a:xfrm>
            <a:prstGeom prst="ellipse">
              <a:avLst/>
            </a:prstGeom>
            <a:solidFill>
              <a:srgbClr val="33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CACD226-A376-40CC-8A52-783E4A84F8A4}"/>
                </a:ext>
              </a:extLst>
            </p:cNvPr>
            <p:cNvSpPr/>
            <p:nvPr/>
          </p:nvSpPr>
          <p:spPr>
            <a:xfrm>
              <a:off x="4847487" y="3057903"/>
              <a:ext cx="126118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b="1" dirty="0">
                  <a:solidFill>
                    <a:schemeClr val="bg1"/>
                  </a:solidFill>
                  <a:latin typeface="Twinkl" pitchFamily="2" charset="0"/>
                  <a:sym typeface="Sassoon Infant Rg" pitchFamily="2" charset="0"/>
                </a:rPr>
                <a:t>Bonjour.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0D3BF7-B1DF-4371-929C-E9862DD6CECA}"/>
              </a:ext>
            </a:extLst>
          </p:cNvPr>
          <p:cNvGrpSpPr/>
          <p:nvPr/>
        </p:nvGrpSpPr>
        <p:grpSpPr>
          <a:xfrm>
            <a:off x="6548879" y="3018071"/>
            <a:ext cx="1261187" cy="1261187"/>
            <a:chOff x="6554588" y="2770219"/>
            <a:chExt cx="1261187" cy="1261187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BB5AED2-CFF1-4BD4-9C0E-4CE8D198E205}"/>
                </a:ext>
              </a:extLst>
            </p:cNvPr>
            <p:cNvSpPr/>
            <p:nvPr/>
          </p:nvSpPr>
          <p:spPr>
            <a:xfrm>
              <a:off x="6554588" y="2770219"/>
              <a:ext cx="1261187" cy="126118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7883DB0-57E1-4196-89A7-8156CBC18251}"/>
                </a:ext>
              </a:extLst>
            </p:cNvPr>
            <p:cNvSpPr/>
            <p:nvPr/>
          </p:nvSpPr>
          <p:spPr>
            <a:xfrm>
              <a:off x="6554589" y="3189610"/>
              <a:ext cx="126118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b="1" dirty="0">
                  <a:solidFill>
                    <a:schemeClr val="bg1"/>
                  </a:solidFill>
                  <a:latin typeface="Twinkl" pitchFamily="2" charset="0"/>
                  <a:sym typeface="Sassoon Infant Rg" pitchFamily="2" charset="0"/>
                </a:rPr>
                <a:t>Salut.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46F0634-A5DE-4B4F-B55B-DB608A32873F}"/>
              </a:ext>
            </a:extLst>
          </p:cNvPr>
          <p:cNvGrpSpPr/>
          <p:nvPr/>
        </p:nvGrpSpPr>
        <p:grpSpPr>
          <a:xfrm>
            <a:off x="5034872" y="4508661"/>
            <a:ext cx="1261187" cy="1261187"/>
            <a:chOff x="7473535" y="4301898"/>
            <a:chExt cx="1261187" cy="1261187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2EDA978-1D9E-43AE-98FE-F3A02C66C164}"/>
                </a:ext>
              </a:extLst>
            </p:cNvPr>
            <p:cNvSpPr/>
            <p:nvPr/>
          </p:nvSpPr>
          <p:spPr>
            <a:xfrm>
              <a:off x="7473535" y="4301898"/>
              <a:ext cx="1261187" cy="126118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322A35F-B27C-4EEA-ADA2-7E6F6EFC818B}"/>
                </a:ext>
              </a:extLst>
            </p:cNvPr>
            <p:cNvSpPr/>
            <p:nvPr/>
          </p:nvSpPr>
          <p:spPr>
            <a:xfrm>
              <a:off x="7473536" y="4721289"/>
              <a:ext cx="126118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b="1" dirty="0">
                  <a:solidFill>
                    <a:schemeClr val="bg1"/>
                  </a:solidFill>
                  <a:latin typeface="Twinkl" pitchFamily="2" charset="0"/>
                  <a:sym typeface="Sassoon Infant Rg" pitchFamily="2" charset="0"/>
                </a:rPr>
                <a:t>Bonsoir!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A0F88AD-1D8E-42D3-A630-6E43D71CC0A0}"/>
              </a:ext>
            </a:extLst>
          </p:cNvPr>
          <p:cNvGrpSpPr/>
          <p:nvPr/>
        </p:nvGrpSpPr>
        <p:grpSpPr>
          <a:xfrm>
            <a:off x="6548880" y="4508662"/>
            <a:ext cx="1261187" cy="1261187"/>
            <a:chOff x="6008850" y="4838624"/>
            <a:chExt cx="1261187" cy="1261187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22CED42-6DAA-4F56-8F77-6A0DD363FBED}"/>
                </a:ext>
              </a:extLst>
            </p:cNvPr>
            <p:cNvSpPr/>
            <p:nvPr/>
          </p:nvSpPr>
          <p:spPr>
            <a:xfrm>
              <a:off x="6008850" y="4838624"/>
              <a:ext cx="1261187" cy="1261187"/>
            </a:xfrm>
            <a:prstGeom prst="ellipse">
              <a:avLst/>
            </a:prstGeom>
            <a:solidFill>
              <a:srgbClr val="AD8C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AA172F8-EA00-4EFC-8E8A-C1E0A74DC7D1}"/>
                </a:ext>
              </a:extLst>
            </p:cNvPr>
            <p:cNvSpPr/>
            <p:nvPr/>
          </p:nvSpPr>
          <p:spPr>
            <a:xfrm>
              <a:off x="6008851" y="5119515"/>
              <a:ext cx="1261186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b="1" dirty="0">
                  <a:solidFill>
                    <a:schemeClr val="bg1"/>
                  </a:solidFill>
                  <a:latin typeface="Twinkl" pitchFamily="2" charset="0"/>
                  <a:sym typeface="Sassoon Infant Rg" pitchFamily="2" charset="0"/>
                </a:rPr>
                <a:t>Bonne</a:t>
              </a:r>
              <a:br>
                <a:rPr lang="en-GB" altLang="en-US" b="1" dirty="0">
                  <a:solidFill>
                    <a:schemeClr val="bg1"/>
                  </a:solidFill>
                  <a:latin typeface="Twinkl" pitchFamily="2" charset="0"/>
                  <a:sym typeface="Sassoon Infant Rg" pitchFamily="2" charset="0"/>
                </a:rPr>
              </a:br>
              <a:r>
                <a:rPr lang="en-GB" altLang="en-US" b="1" dirty="0" err="1">
                  <a:solidFill>
                    <a:schemeClr val="bg1"/>
                  </a:solidFill>
                  <a:latin typeface="Twinkl" pitchFamily="2" charset="0"/>
                  <a:sym typeface="Sassoon Infant Rg" pitchFamily="2" charset="0"/>
                </a:rPr>
                <a:t>nuit</a:t>
              </a:r>
              <a:r>
                <a:rPr lang="en-GB" altLang="en-US" b="1" dirty="0">
                  <a:solidFill>
                    <a:schemeClr val="bg1"/>
                  </a:solidFill>
                  <a:latin typeface="Twinkl" pitchFamily="2" charset="0"/>
                  <a:sym typeface="Sassoon Infant Rg" pitchFamily="2" charset="0"/>
                </a:rPr>
                <a:t>!</a:t>
              </a:r>
            </a:p>
          </p:txBody>
        </p:sp>
      </p:grpSp>
      <p:sp>
        <p:nvSpPr>
          <p:cNvPr id="80" name="Arrow: Pentagon 79">
            <a:extLst>
              <a:ext uri="{FF2B5EF4-FFF2-40B4-BE49-F238E27FC236}">
                <a16:creationId xmlns:a16="http://schemas.microsoft.com/office/drawing/2014/main" id="{7258FF98-6EA6-4CA9-B392-A108A7227215}"/>
              </a:ext>
            </a:extLst>
          </p:cNvPr>
          <p:cNvSpPr/>
          <p:nvPr/>
        </p:nvSpPr>
        <p:spPr>
          <a:xfrm>
            <a:off x="755648" y="5168491"/>
            <a:ext cx="4128865" cy="698335"/>
          </a:xfrm>
          <a:prstGeom prst="homePlate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lowchart: Data 80">
            <a:extLst>
              <a:ext uri="{FF2B5EF4-FFF2-40B4-BE49-F238E27FC236}">
                <a16:creationId xmlns:a16="http://schemas.microsoft.com/office/drawing/2014/main" id="{2471B172-C98A-4259-914B-3D69DFA229FA}"/>
              </a:ext>
            </a:extLst>
          </p:cNvPr>
          <p:cNvSpPr/>
          <p:nvPr/>
        </p:nvSpPr>
        <p:spPr>
          <a:xfrm rot="16200000">
            <a:off x="243607" y="5360934"/>
            <a:ext cx="873600" cy="150484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Arrow: Pentagon 81">
            <a:extLst>
              <a:ext uri="{FF2B5EF4-FFF2-40B4-BE49-F238E27FC236}">
                <a16:creationId xmlns:a16="http://schemas.microsoft.com/office/drawing/2014/main" id="{B1D96864-B0AE-44FC-BB61-64498044441D}"/>
              </a:ext>
            </a:extLst>
          </p:cNvPr>
          <p:cNvSpPr/>
          <p:nvPr/>
        </p:nvSpPr>
        <p:spPr>
          <a:xfrm>
            <a:off x="605164" y="4996371"/>
            <a:ext cx="4302396" cy="698335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Sing along when you have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got the hang of it.</a:t>
            </a:r>
          </a:p>
        </p:txBody>
      </p:sp>
    </p:spTree>
    <p:extLst>
      <p:ext uri="{BB962C8B-B14F-4D97-AF65-F5344CB8AC3E}">
        <p14:creationId xmlns:p14="http://schemas.microsoft.com/office/powerpoint/2010/main" val="181677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387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Aim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2" charset="0"/>
              </a:rPr>
              <a:t>I can say hello at different times of day.</a:t>
            </a:r>
          </a:p>
          <a:p>
            <a:r>
              <a:rPr lang="en-GB" dirty="0">
                <a:latin typeface="Twinkl" pitchFamily="2" charset="0"/>
              </a:rPr>
              <a:t>I can use formal and informal language appropriately.</a:t>
            </a:r>
          </a:p>
          <a:p>
            <a:r>
              <a:rPr lang="en-GB" dirty="0">
                <a:latin typeface="Twinkl" pitchFamily="2" charset="0"/>
              </a:rPr>
              <a:t>I can use gestures to support my conversation.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263A79D3-0670-4028-A1A4-DD0BD8A8953B}"/>
              </a:ext>
            </a:extLst>
          </p:cNvPr>
          <p:cNvSpPr txBox="1">
            <a:spLocks/>
          </p:cNvSpPr>
          <p:nvPr/>
        </p:nvSpPr>
        <p:spPr>
          <a:xfrm>
            <a:off x="628650" y="1127125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2" charset="0"/>
              </a:rPr>
              <a:t>To greet people in different ways.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5F4CA-CF39-4C92-86D1-71B19CEE0D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612375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6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 French" id="{2533E00D-CEA6-4D8F-A2D4-5EEF09725C3F}" vid="{6A452DBE-0FDB-4F60-8923-D977FF0347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 French</Template>
  <TotalTime>212</TotalTime>
  <Words>174</Words>
  <Application>Microsoft Office PowerPoint</Application>
  <PresentationFormat>On-screen Show (4:3)</PresentationFormat>
  <Paragraphs>41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Twinkl</vt:lpstr>
      <vt:lpstr>Arial</vt:lpstr>
      <vt:lpstr>Tuffy-TTF</vt:lpstr>
      <vt:lpstr>Calibri</vt:lpstr>
      <vt:lpstr>Tuffy</vt:lpstr>
      <vt:lpstr>Twinkl SemiBold</vt:lpstr>
      <vt:lpstr>Sassoon Infant Rg</vt:lpstr>
      <vt:lpstr>Office Theme</vt:lpstr>
      <vt:lpstr>French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PlanIt</dc:title>
  <dc:creator>Maurice Stubbs</dc:creator>
  <cp:lastModifiedBy>Emily Rochester</cp:lastModifiedBy>
  <cp:revision>27</cp:revision>
  <dcterms:created xsi:type="dcterms:W3CDTF">2019-04-09T14:44:46Z</dcterms:created>
  <dcterms:modified xsi:type="dcterms:W3CDTF">2020-10-01T10:38:50Z</dcterms:modified>
</cp:coreProperties>
</file>