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764ba518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764ba518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2df79789d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2df79789d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2df79789d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52df79789d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764ba518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764ba518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fbd5fb76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fbd5fb76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764ba5181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764ba5181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52df79789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52df79789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3099851a0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3099851a0_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2df79789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2df79789d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3099851a0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3099851a0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2df79789d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2df79789d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Dark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Lemony Snicket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Independent Thinking</a:t>
            </a:r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body" idx="1"/>
          </p:nvPr>
        </p:nvSpPr>
        <p:spPr>
          <a:xfrm>
            <a:off x="311700" y="1856300"/>
            <a:ext cx="8776500" cy="27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/>
              <a:t>Explain how Laszlo’s feelings have changed throughout the story.</a:t>
            </a:r>
            <a:endParaRPr sz="3000"/>
          </a:p>
        </p:txBody>
      </p:sp>
      <p:pic>
        <p:nvPicPr>
          <p:cNvPr id="124" name="Google Shape;12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9474" y="241974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Independent Thinking</a:t>
            </a:r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body" idx="1"/>
          </p:nvPr>
        </p:nvSpPr>
        <p:spPr>
          <a:xfrm>
            <a:off x="311700" y="1856300"/>
            <a:ext cx="8776500" cy="27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Explain how Laszlo’s feelings have changed throughout the story.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0000FF"/>
                </a:solidFill>
              </a:rPr>
              <a:t>At the beginning of the story, Laszlo is afraid of the dark. At the end of the story Laszlo is braver and no longer afraid of the dark.</a:t>
            </a:r>
            <a:endParaRPr sz="3000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3000"/>
          </a:p>
        </p:txBody>
      </p:sp>
      <p:pic>
        <p:nvPicPr>
          <p:cNvPr id="131" name="Google Shape;13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9474" y="241974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Solo Work </a:t>
            </a:r>
            <a:endParaRPr/>
          </a:p>
        </p:txBody>
      </p:sp>
      <p:sp>
        <p:nvSpPr>
          <p:cNvPr id="137" name="Google Shape;137;p24"/>
          <p:cNvSpPr txBox="1">
            <a:spLocks noGrp="1"/>
          </p:cNvSpPr>
          <p:nvPr>
            <p:ph type="body" idx="1"/>
          </p:nvPr>
        </p:nvSpPr>
        <p:spPr>
          <a:xfrm>
            <a:off x="311700" y="1856300"/>
            <a:ext cx="8776500" cy="27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434343"/>
                </a:solidFill>
              </a:rPr>
              <a:t>Summarise the events of the story in fewer than 30 words.</a:t>
            </a:r>
            <a:endParaRPr sz="3000">
              <a:solidFill>
                <a:srgbClr val="434343"/>
              </a:solidFill>
            </a:endParaRPr>
          </a:p>
        </p:txBody>
      </p:sp>
      <p:pic>
        <p:nvPicPr>
          <p:cNvPr id="138" name="Google Shape;13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3050" y="-126725"/>
            <a:ext cx="1751002" cy="1751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410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Vocabulary Check		</a:t>
            </a:r>
            <a:endParaRPr b="1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625" y="3795425"/>
            <a:ext cx="8715300" cy="125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333333"/>
                </a:solidFill>
              </a:rPr>
              <a:t>creak </a:t>
            </a:r>
            <a:r>
              <a:rPr lang="en-GB" sz="2400">
                <a:solidFill>
                  <a:srgbClr val="333333"/>
                </a:solidFill>
              </a:rPr>
              <a:t>- a squeaking noise </a:t>
            </a:r>
            <a:endParaRPr sz="2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400"/>
              </a:spcBef>
              <a:spcAft>
                <a:spcPts val="1400"/>
              </a:spcAft>
              <a:buNone/>
            </a:pPr>
            <a:r>
              <a:rPr lang="en-GB" sz="2400" b="1">
                <a:solidFill>
                  <a:srgbClr val="333333"/>
                </a:solidFill>
              </a:rPr>
              <a:t>basement</a:t>
            </a:r>
            <a:r>
              <a:rPr lang="en-GB" sz="2400">
                <a:solidFill>
                  <a:srgbClr val="333333"/>
                </a:solidFill>
              </a:rPr>
              <a:t> - part of a building that is below ground level</a:t>
            </a:r>
            <a:endParaRPr sz="2400">
              <a:solidFill>
                <a:srgbClr val="333333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l="22015" r="15351"/>
          <a:stretch/>
        </p:blipFill>
        <p:spPr>
          <a:xfrm>
            <a:off x="311625" y="775750"/>
            <a:ext cx="1373452" cy="219282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48050" y="2929175"/>
            <a:ext cx="1437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n-GB" sz="2400" b="1">
                <a:solidFill>
                  <a:srgbClr val="333333"/>
                </a:solidFill>
              </a:rPr>
              <a:t>a closet</a:t>
            </a:r>
            <a:endParaRPr sz="2400"/>
          </a:p>
        </p:txBody>
      </p:sp>
      <p:pic>
        <p:nvPicPr>
          <p:cNvPr id="64" name="Google Shape;64;p14"/>
          <p:cNvPicPr preferRelativeResize="0"/>
          <p:nvPr/>
        </p:nvPicPr>
        <p:blipFill rotWithShape="1">
          <a:blip r:embed="rId4">
            <a:alphaModFix/>
          </a:blip>
          <a:srcRect l="9346"/>
          <a:stretch/>
        </p:blipFill>
        <p:spPr>
          <a:xfrm>
            <a:off x="2502150" y="803725"/>
            <a:ext cx="1309800" cy="216484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840413" y="2959475"/>
            <a:ext cx="26655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n-GB" sz="2400" b="1">
                <a:solidFill>
                  <a:srgbClr val="333333"/>
                </a:solidFill>
              </a:rPr>
              <a:t>a shower curtain</a:t>
            </a:r>
            <a:endParaRPr sz="2400"/>
          </a:p>
        </p:txBody>
      </p:sp>
      <p:sp>
        <p:nvSpPr>
          <p:cNvPr id="66" name="Google Shape;66;p14"/>
          <p:cNvSpPr txBox="1"/>
          <p:nvPr/>
        </p:nvSpPr>
        <p:spPr>
          <a:xfrm>
            <a:off x="4506000" y="2415950"/>
            <a:ext cx="1829700" cy="8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n-GB" sz="2400" b="1">
                <a:solidFill>
                  <a:srgbClr val="333333"/>
                </a:solidFill>
              </a:rPr>
              <a:t>a chest of drawers</a:t>
            </a:r>
            <a:endParaRPr sz="2400"/>
          </a:p>
        </p:txBody>
      </p:sp>
      <p:pic>
        <p:nvPicPr>
          <p:cNvPr id="67" name="Google Shape;67;p14"/>
          <p:cNvPicPr preferRelativeResize="0"/>
          <p:nvPr/>
        </p:nvPicPr>
        <p:blipFill rotWithShape="1">
          <a:blip r:embed="rId5">
            <a:alphaModFix/>
          </a:blip>
          <a:srcRect l="14082" r="15400"/>
          <a:stretch/>
        </p:blipFill>
        <p:spPr>
          <a:xfrm>
            <a:off x="4505989" y="893700"/>
            <a:ext cx="1829760" cy="1522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6">
            <a:alphaModFix/>
          </a:blip>
          <a:srcRect l="16618" t="4780" r="12635"/>
          <a:stretch/>
        </p:blipFill>
        <p:spPr>
          <a:xfrm>
            <a:off x="6980026" y="893704"/>
            <a:ext cx="1583700" cy="1522246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6566175" y="2415950"/>
            <a:ext cx="2411400" cy="9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n-GB" sz="2400" b="1">
                <a:solidFill>
                  <a:srgbClr val="333333"/>
                </a:solidFill>
              </a:rPr>
              <a:t>peek</a:t>
            </a:r>
            <a:r>
              <a:rPr lang="en-GB" sz="2400">
                <a:solidFill>
                  <a:srgbClr val="333333"/>
                </a:solidFill>
              </a:rPr>
              <a:t> - to look in a cautious way</a:t>
            </a:r>
            <a:endParaRPr sz="240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Quick Start		</a:t>
            </a:r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3000"/>
              <a:buAutoNum type="arabicPeriod"/>
            </a:pPr>
            <a:r>
              <a:rPr lang="en-GB" sz="3000">
                <a:solidFill>
                  <a:srgbClr val="333333"/>
                </a:solidFill>
              </a:rPr>
              <a:t>How does Laszlo feel about the dark?</a:t>
            </a:r>
            <a:endParaRPr sz="3000">
              <a:solidFill>
                <a:srgbClr val="333333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3000"/>
              <a:buAutoNum type="arabicPeriod"/>
            </a:pPr>
            <a:r>
              <a:rPr lang="en-GB" sz="3000">
                <a:solidFill>
                  <a:srgbClr val="333333"/>
                </a:solidFill>
              </a:rPr>
              <a:t>Where does the dark live?</a:t>
            </a:r>
            <a:endParaRPr sz="3000">
              <a:solidFill>
                <a:srgbClr val="333333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3000"/>
              <a:buAutoNum type="arabicPeriod"/>
            </a:pPr>
            <a:r>
              <a:rPr lang="en-GB" sz="3000">
                <a:solidFill>
                  <a:srgbClr val="333333"/>
                </a:solidFill>
              </a:rPr>
              <a:t>Where does the dark visit Laszlo?</a:t>
            </a:r>
            <a:endParaRPr sz="3000">
              <a:solidFill>
                <a:srgbClr val="333333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3000"/>
              <a:buAutoNum type="arabicPeriod"/>
            </a:pPr>
            <a:r>
              <a:rPr lang="en-GB" sz="3000">
                <a:solidFill>
                  <a:srgbClr val="333333"/>
                </a:solidFill>
              </a:rPr>
              <a:t>What does the dark help Laszlo find?</a:t>
            </a:r>
            <a:endParaRPr sz="300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979700"/>
            <a:ext cx="8520600" cy="258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/>
              <a:t>How do you think Laszlo feels when the dark tells him to come closer?</a:t>
            </a:r>
            <a:endParaRPr sz="3000"/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1979700"/>
            <a:ext cx="8520600" cy="258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How do you think Laszlo feels when the dark tells him to come closer?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0000FF"/>
                </a:solidFill>
              </a:rPr>
              <a:t>Laszlo might feel nervous and a little bit scared because he is scared of the dark.</a:t>
            </a:r>
            <a:endParaRPr sz="3000">
              <a:solidFill>
                <a:srgbClr val="0000FF"/>
              </a:solidFill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11700" y="1650050"/>
            <a:ext cx="8520600" cy="291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/>
              <a:t>Why is the dark back in the basement in the morning?</a:t>
            </a:r>
            <a:endParaRPr sz="3000"/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311700" y="1650050"/>
            <a:ext cx="8520600" cy="291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Why is the dark back in the basement in the morning?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0000FF"/>
                </a:solidFill>
              </a:rPr>
              <a:t>The dark comes out of the basement when it is night time because it is dark outside. It goes back to the basement in the morning when it is bright.</a:t>
            </a:r>
            <a:endParaRPr sz="3000">
              <a:solidFill>
                <a:srgbClr val="0000FF"/>
              </a:solidFill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body" idx="1"/>
          </p:nvPr>
        </p:nvSpPr>
        <p:spPr>
          <a:xfrm>
            <a:off x="311700" y="1979700"/>
            <a:ext cx="8520600" cy="25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/>
              <a:t>How can you tell Laszlo is no longer afraid of the dark towards the end of the story?</a:t>
            </a:r>
            <a:endParaRPr sz="3000"/>
          </a:p>
        </p:txBody>
      </p:sp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1"/>
          </p:nvPr>
        </p:nvSpPr>
        <p:spPr>
          <a:xfrm>
            <a:off x="311700" y="1979700"/>
            <a:ext cx="8520600" cy="25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How can you tell Laszlo is no longer afraid of the dark towards the end of the story?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0000FF"/>
                </a:solidFill>
              </a:rPr>
              <a:t>At the end of the story it tells us that the dark never bothered him again. This means that he was no longer afraid.</a:t>
            </a:r>
            <a:endParaRPr sz="3000">
              <a:solidFill>
                <a:srgbClr val="0000FF"/>
              </a:solidFill>
            </a:endParaRPr>
          </a:p>
        </p:txBody>
      </p:sp>
      <p:pic>
        <p:nvPicPr>
          <p:cNvPr id="117" name="Google Shape;1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On-screen Show (16:9)</PresentationFormat>
  <Paragraphs>36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Simple Light</vt:lpstr>
      <vt:lpstr>The Dark</vt:lpstr>
      <vt:lpstr>Vocabulary Check  </vt:lpstr>
      <vt:lpstr>Quick Start  </vt:lpstr>
      <vt:lpstr>Partnered Talk</vt:lpstr>
      <vt:lpstr>Partnered Talk</vt:lpstr>
      <vt:lpstr>Individual Thinking</vt:lpstr>
      <vt:lpstr>Individual Thinking</vt:lpstr>
      <vt:lpstr>Partnered Talk</vt:lpstr>
      <vt:lpstr>Partnered Talk</vt:lpstr>
      <vt:lpstr>Independent Thinking</vt:lpstr>
      <vt:lpstr>Independent Thinking</vt:lpstr>
      <vt:lpstr>Solo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Dark</dc:title>
  <dc:creator>Deborah Hamilton</dc:creator>
  <cp:lastModifiedBy>Debbie Hamilton</cp:lastModifiedBy>
  <cp:revision>1</cp:revision>
  <dcterms:modified xsi:type="dcterms:W3CDTF">2021-11-30T12:47:59Z</dcterms:modified>
</cp:coreProperties>
</file>