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9"/>
  </p:notesMasterIdLst>
  <p:sldIdLst>
    <p:sldId id="296" r:id="rId11"/>
    <p:sldId id="293" r:id="rId12"/>
    <p:sldId id="341" r:id="rId13"/>
    <p:sldId id="297" r:id="rId14"/>
    <p:sldId id="323" r:id="rId15"/>
    <p:sldId id="338" r:id="rId16"/>
    <p:sldId id="299" r:id="rId17"/>
    <p:sldId id="339" r:id="rId18"/>
    <p:sldId id="342" r:id="rId19"/>
    <p:sldId id="330" r:id="rId20"/>
    <p:sldId id="333" r:id="rId21"/>
    <p:sldId id="300" r:id="rId22"/>
    <p:sldId id="335" r:id="rId23"/>
    <p:sldId id="336" r:id="rId24"/>
    <p:sldId id="301" r:id="rId25"/>
    <p:sldId id="306" r:id="rId26"/>
    <p:sldId id="337" r:id="rId27"/>
    <p:sldId id="31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157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586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439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7" Type="http://schemas.openxmlformats.org/officeDocument/2006/relationships/image" Target="../media/image10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0.png"/><Relationship Id="rId11" Type="http://schemas.openxmlformats.org/officeDocument/2006/relationships/image" Target="../media/image151.png"/><Relationship Id="rId5" Type="http://schemas.openxmlformats.org/officeDocument/2006/relationships/image" Target="../media/image131.png"/><Relationship Id="rId10" Type="http://schemas.openxmlformats.org/officeDocument/2006/relationships/image" Target="../media/image130.png"/><Relationship Id="rId9" Type="http://schemas.openxmlformats.org/officeDocument/2006/relationships/image" Target="../media/image1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7" Type="http://schemas.openxmlformats.org/officeDocument/2006/relationships/image" Target="../media/image170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png"/><Relationship Id="rId1" Type="http://schemas.openxmlformats.org/officeDocument/2006/relationships/tags" Target="../tags/tag4.xml"/><Relationship Id="rId6" Type="http://schemas.openxmlformats.org/officeDocument/2006/relationships/image" Target="../media/image160.png"/><Relationship Id="rId11" Type="http://schemas.openxmlformats.org/officeDocument/2006/relationships/image" Target="../media/image210.png"/><Relationship Id="rId5" Type="http://schemas.openxmlformats.org/officeDocument/2006/relationships/image" Target="../media/image150.png"/><Relationship Id="rId15" Type="http://schemas.openxmlformats.org/officeDocument/2006/relationships/image" Target="../media/image25.png"/><Relationship Id="rId10" Type="http://schemas.openxmlformats.org/officeDocument/2006/relationships/image" Target="../media/image200.png"/><Relationship Id="rId9" Type="http://schemas.openxmlformats.org/officeDocument/2006/relationships/image" Target="../media/image190.png"/><Relationship Id="rId1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1.png"/><Relationship Id="rId5" Type="http://schemas.openxmlformats.org/officeDocument/2006/relationships/image" Target="../media/image10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8.png"/><Relationship Id="rId7" Type="http://schemas.openxmlformats.org/officeDocument/2006/relationships/image" Target="NUL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9.png"/><Relationship Id="rId9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CEC790-D4A5-4563-89A1-875CA7F17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3" y="2074472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759"/>
              </p:ext>
            </p:extLst>
          </p:nvPr>
        </p:nvGraphicFramePr>
        <p:xfrm>
          <a:off x="1524000" y="1450513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511329"/>
              </p:ext>
            </p:extLst>
          </p:nvPr>
        </p:nvGraphicFramePr>
        <p:xfrm>
          <a:off x="1524000" y="143896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86959"/>
              </p:ext>
            </p:extLst>
          </p:nvPr>
        </p:nvGraphicFramePr>
        <p:xfrm>
          <a:off x="1524000" y="143896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90221"/>
              </p:ext>
            </p:extLst>
          </p:nvPr>
        </p:nvGraphicFramePr>
        <p:xfrm>
          <a:off x="1524000" y="3077286"/>
          <a:ext cx="6096000" cy="91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</a:tblGrid>
              <a:tr h="91510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13353"/>
              </p:ext>
            </p:extLst>
          </p:nvPr>
        </p:nvGraphicFramePr>
        <p:xfrm>
          <a:off x="1524000" y="3095890"/>
          <a:ext cx="6096000" cy="87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87849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084526"/>
              </p:ext>
            </p:extLst>
          </p:nvPr>
        </p:nvGraphicFramePr>
        <p:xfrm>
          <a:off x="1524000" y="3087779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050283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4340684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23672" y="1478198"/>
                <a:ext cx="264496" cy="792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672" y="1478198"/>
                <a:ext cx="264496" cy="7929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185735" y="3123437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5735" y="3123437"/>
                <a:ext cx="264496" cy="794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25514" y="3123437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5514" y="3123437"/>
                <a:ext cx="264496" cy="7940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94083" y="1478198"/>
                <a:ext cx="264496" cy="792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4083" y="1478198"/>
                <a:ext cx="264496" cy="7929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29252" y="3123437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252" y="3123437"/>
                <a:ext cx="264496" cy="794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69031" y="3123437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9031" y="3123437"/>
                <a:ext cx="264496" cy="7940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531920" y="1435012"/>
            <a:ext cx="3048000" cy="90000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78104" y="4426171"/>
                <a:ext cx="1387792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8104" y="4426171"/>
                <a:ext cx="1387792" cy="8989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90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-0.00295 0.2419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4" grpId="0"/>
      <p:bldP spid="15" grpId="0"/>
      <p:bldP spid="16" grpId="0"/>
      <p:bldP spid="17" grpId="0" animBg="1"/>
      <p:bldP spid="17" grpId="1" animBg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416642"/>
              </p:ext>
            </p:extLst>
          </p:nvPr>
        </p:nvGraphicFramePr>
        <p:xfrm>
          <a:off x="1400175" y="902440"/>
          <a:ext cx="6096000" cy="91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</a:tblGrid>
              <a:tr h="91510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664011"/>
              </p:ext>
            </p:extLst>
          </p:nvPr>
        </p:nvGraphicFramePr>
        <p:xfrm>
          <a:off x="1400175" y="921044"/>
          <a:ext cx="6096000" cy="87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87849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830289"/>
              </p:ext>
            </p:extLst>
          </p:nvPr>
        </p:nvGraphicFramePr>
        <p:xfrm>
          <a:off x="1400175" y="911675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1050283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4340684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61910" y="948591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1910" y="948591"/>
                <a:ext cx="264496" cy="794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01689" y="948591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689" y="948591"/>
                <a:ext cx="264496" cy="7940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05427" y="948591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27" y="948591"/>
                <a:ext cx="264496" cy="7940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45206" y="948591"/>
                <a:ext cx="264496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206" y="948591"/>
                <a:ext cx="264496" cy="7940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39513"/>
              </p:ext>
            </p:extLst>
          </p:nvPr>
        </p:nvGraphicFramePr>
        <p:xfrm>
          <a:off x="1400175" y="2419617"/>
          <a:ext cx="6096000" cy="91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389958044"/>
                    </a:ext>
                  </a:extLst>
                </a:gridCol>
              </a:tblGrid>
              <a:tr h="915103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293028"/>
              </p:ext>
            </p:extLst>
          </p:nvPr>
        </p:nvGraphicFramePr>
        <p:xfrm>
          <a:off x="1400175" y="2438221"/>
          <a:ext cx="6096000" cy="87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878499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5045"/>
              </p:ext>
            </p:extLst>
          </p:nvPr>
        </p:nvGraphicFramePr>
        <p:xfrm>
          <a:off x="1388444" y="2426295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253345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511373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55203235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89489221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73484171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9823373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96765235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17842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842" y="2488419"/>
                <a:ext cx="264496" cy="7963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458308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308" y="2488419"/>
                <a:ext cx="264496" cy="7963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39240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9240" y="2488419"/>
                <a:ext cx="264496" cy="7963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660638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638" y="2488419"/>
                <a:ext cx="264496" cy="7963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420172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172" y="2488419"/>
                <a:ext cx="264496" cy="79630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79706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706" y="2488419"/>
                <a:ext cx="264496" cy="7963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98774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774" y="2488419"/>
                <a:ext cx="264496" cy="79630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977379" y="2488419"/>
                <a:ext cx="264496" cy="796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379" y="2488419"/>
                <a:ext cx="264496" cy="79630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271955" y="4285397"/>
            <a:ext cx="655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many eighths are equivalent to a half?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01689" y="5063487"/>
                <a:ext cx="1764207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689" y="5063487"/>
                <a:ext cx="1764207" cy="89037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014934" y="5217548"/>
            <a:ext cx="747045" cy="7470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317778" y="536023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1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3" grpId="0"/>
      <p:bldP spid="26" grpId="0"/>
      <p:bldP spid="2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189806"/>
              </p:ext>
            </p:extLst>
          </p:nvPr>
        </p:nvGraphicFramePr>
        <p:xfrm>
          <a:off x="1524000" y="233651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036141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7292388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431485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8641891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51582888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518319"/>
              </p:ext>
            </p:extLst>
          </p:nvPr>
        </p:nvGraphicFramePr>
        <p:xfrm>
          <a:off x="1524000" y="1452834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827379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2156348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6326"/>
              </p:ext>
            </p:extLst>
          </p:nvPr>
        </p:nvGraphicFramePr>
        <p:xfrm>
          <a:off x="1524000" y="143896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40969"/>
              </p:ext>
            </p:extLst>
          </p:nvPr>
        </p:nvGraphicFramePr>
        <p:xfrm>
          <a:off x="1524000" y="233651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25938"/>
              </p:ext>
            </p:extLst>
          </p:nvPr>
        </p:nvGraphicFramePr>
        <p:xfrm>
          <a:off x="1524000" y="143896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827379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21563484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00933"/>
              </p:ext>
            </p:extLst>
          </p:nvPr>
        </p:nvGraphicFramePr>
        <p:xfrm>
          <a:off x="1524000" y="2350902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036141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7292388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431485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8641891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51582888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352215" y="3684586"/>
                <a:ext cx="2439570" cy="1480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4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4800" b="0" i="0" smtClean="0"/>
                            <m:t>3</m:t>
                          </m:r>
                        </m:den>
                      </m:f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4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4800" b="0" i="0" smtClean="0"/>
                            <m:t>6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215" y="3684586"/>
                <a:ext cx="2439570" cy="14800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847492" y="3602296"/>
            <a:ext cx="568570" cy="77187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6130" y="358934"/>
            <a:ext cx="747045" cy="74704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5658974" y="5016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3" grpId="0" animBg="1"/>
      <p:bldP spid="3" grpId="1" animBg="1"/>
      <p:bldP spid="59" grpId="0"/>
      <p:bldP spid="5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75521"/>
              </p:ext>
            </p:extLst>
          </p:nvPr>
        </p:nvGraphicFramePr>
        <p:xfrm>
          <a:off x="1523998" y="2352824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548941"/>
              </p:ext>
            </p:extLst>
          </p:nvPr>
        </p:nvGraphicFramePr>
        <p:xfrm>
          <a:off x="1523999" y="1447031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713829"/>
              </p:ext>
            </p:extLst>
          </p:nvPr>
        </p:nvGraphicFramePr>
        <p:xfrm>
          <a:off x="1524000" y="237073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10570"/>
              </p:ext>
            </p:extLst>
          </p:nvPr>
        </p:nvGraphicFramePr>
        <p:xfrm>
          <a:off x="1524000" y="2378082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400554"/>
              </p:ext>
            </p:extLst>
          </p:nvPr>
        </p:nvGraphicFramePr>
        <p:xfrm>
          <a:off x="1523998" y="148698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09034"/>
              </p:ext>
            </p:extLst>
          </p:nvPr>
        </p:nvGraphicFramePr>
        <p:xfrm>
          <a:off x="1523999" y="237073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07601"/>
              </p:ext>
            </p:extLst>
          </p:nvPr>
        </p:nvGraphicFramePr>
        <p:xfrm>
          <a:off x="1524000" y="1453534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03524" y="3545317"/>
                <a:ext cx="1718549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524" y="3545317"/>
                <a:ext cx="1718549" cy="10175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12725" y="3545316"/>
                <a:ext cx="1718549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725" y="3545316"/>
                <a:ext cx="1718549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64203"/>
              </p:ext>
            </p:extLst>
          </p:nvPr>
        </p:nvGraphicFramePr>
        <p:xfrm>
          <a:off x="1523998" y="1463254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49927" y="3545315"/>
                <a:ext cx="1718549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3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3200" b="0" i="0" smtClean="0"/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32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927" y="3545315"/>
                <a:ext cx="1718549" cy="10175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8461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338178"/>
              </p:ext>
            </p:extLst>
          </p:nvPr>
        </p:nvGraphicFramePr>
        <p:xfrm>
          <a:off x="1427017" y="123465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762643"/>
              </p:ext>
            </p:extLst>
          </p:nvPr>
        </p:nvGraphicFramePr>
        <p:xfrm>
          <a:off x="1427017" y="123465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100729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94254628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1692422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01367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9068572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4387038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68365739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47322026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50930596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3034739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8955537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03421"/>
              </p:ext>
            </p:extLst>
          </p:nvPr>
        </p:nvGraphicFramePr>
        <p:xfrm>
          <a:off x="1427017" y="1220803"/>
          <a:ext cx="6096000" cy="927709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4571115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930562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74046448"/>
                    </a:ext>
                  </a:extLst>
                </a:gridCol>
              </a:tblGrid>
              <a:tr h="92770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99194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27017" y="2548513"/>
                <a:ext cx="243957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4800" b="0" i="0" smtClean="0"/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4800" b="0" i="0" smtClean="0"/>
                            <m:t>12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17" y="2548513"/>
                <a:ext cx="2439570" cy="14773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27017" y="2548513"/>
                <a:ext cx="2439570" cy="1475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4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4800" b="0" i="0" smtClean="0"/>
                            <m:t>3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017" y="2548513"/>
                <a:ext cx="2439570" cy="14752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7065" y="3379225"/>
            <a:ext cx="747045" cy="74704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09909" y="352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283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2.77778E-7 0.47963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4" grpId="0"/>
      <p:bldP spid="1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59781" y="1989208"/>
            <a:ext cx="6375592" cy="3651937"/>
          </a:xfrm>
        </p:spPr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Have a go at questions </a:t>
            </a: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1, 2 and 3. Think back to the work with Cuisenaire rods.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257545"/>
              </p:ext>
            </p:extLst>
          </p:nvPr>
        </p:nvGraphicFramePr>
        <p:xfrm>
          <a:off x="1136070" y="238742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147840"/>
              </p:ext>
            </p:extLst>
          </p:nvPr>
        </p:nvGraphicFramePr>
        <p:xfrm>
          <a:off x="1136070" y="1105977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660852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140032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40373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045636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8265018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5327"/>
              </p:ext>
            </p:extLst>
          </p:nvPr>
        </p:nvGraphicFramePr>
        <p:xfrm>
          <a:off x="1136070" y="3715661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72475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39904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711618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5180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9062412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002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77616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584222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249673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pic>
        <p:nvPicPr>
          <p:cNvPr id="63" name="Picture 62">
            <a:extLst>
              <a:ext uri="{FF2B5EF4-FFF2-40B4-BE49-F238E27FC236}">
                <a16:creationId xmlns:a16="http://schemas.microsoft.com/office/drawing/2014/main" id="{578FFE17-2C45-467D-A718-002C58614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021999" y="5153597"/>
            <a:ext cx="1597999" cy="111736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6130" y="358934"/>
            <a:ext cx="747045" cy="747045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5658974" y="50162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7117A-3F05-4927-9583-CCAC3D56D0B1}"/>
                  </a:ext>
                </a:extLst>
              </p:cNvPr>
              <p:cNvSpPr txBox="1"/>
              <p:nvPr/>
            </p:nvSpPr>
            <p:spPr>
              <a:xfrm>
                <a:off x="1685919" y="4907704"/>
                <a:ext cx="3973055" cy="1094342"/>
              </a:xfrm>
              <a:prstGeom prst="wedgeRoundRectCallout">
                <a:avLst>
                  <a:gd name="adj1" fmla="val 62228"/>
                  <a:gd name="adj2" fmla="val 16436"/>
                  <a:gd name="adj3" fmla="val 16667"/>
                </a:avLst>
              </a:prstGeom>
              <a:noFill/>
              <a:ln w="28575">
                <a:solidFill>
                  <a:schemeClr val="accent6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 could use any of these bar models to show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2400" b="0" i="0" smtClean="0">
                                <a:cs typeface="Calibri" panose="020F050202020403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2400" b="0" i="0" smtClean="0">
                                <a:cs typeface="Calibri" panose="020F0502020204030204" pitchFamily="34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endParaRPr lang="en-GB" sz="2400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E7117A-3F05-4927-9583-CCAC3D56D0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919" y="4907704"/>
                <a:ext cx="3973055" cy="1094342"/>
              </a:xfrm>
              <a:prstGeom prst="wedgeRoundRectCallout">
                <a:avLst>
                  <a:gd name="adj1" fmla="val 62228"/>
                  <a:gd name="adj2" fmla="val 16436"/>
                  <a:gd name="adj3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6" grpId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337939"/>
              </p:ext>
            </p:extLst>
          </p:nvPr>
        </p:nvGraphicFramePr>
        <p:xfrm>
          <a:off x="1136070" y="238742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022732"/>
              </p:ext>
            </p:extLst>
          </p:nvPr>
        </p:nvGraphicFramePr>
        <p:xfrm>
          <a:off x="1136070" y="1105977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660852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140032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40373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045636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8265018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7756"/>
              </p:ext>
            </p:extLst>
          </p:nvPr>
        </p:nvGraphicFramePr>
        <p:xfrm>
          <a:off x="1136070" y="521374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624262"/>
              </p:ext>
            </p:extLst>
          </p:nvPr>
        </p:nvGraphicFramePr>
        <p:xfrm>
          <a:off x="1136070" y="5213748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07557009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085724"/>
              </p:ext>
            </p:extLst>
          </p:nvPr>
        </p:nvGraphicFramePr>
        <p:xfrm>
          <a:off x="1136070" y="3715661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72475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39904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711618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5180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9062412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002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77616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584222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249673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919862"/>
              </p:ext>
            </p:extLst>
          </p:nvPr>
        </p:nvGraphicFramePr>
        <p:xfrm>
          <a:off x="1136070" y="3715661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72475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39904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711618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5180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59062412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2002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77616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584222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2496730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928738"/>
              </p:ext>
            </p:extLst>
          </p:nvPr>
        </p:nvGraphicFramePr>
        <p:xfrm>
          <a:off x="1136070" y="1105977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660852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140032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40373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78045636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58265018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950832"/>
              </p:ext>
            </p:extLst>
          </p:nvPr>
        </p:nvGraphicFramePr>
        <p:xfrm>
          <a:off x="1136070" y="2387420"/>
          <a:ext cx="609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85121462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126940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18522426"/>
                    </a:ext>
                  </a:extLst>
                </a:gridCol>
              </a:tblGrid>
              <a:tr h="90000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42093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275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832" y="1989208"/>
            <a:ext cx="6516269" cy="4003629"/>
          </a:xfrm>
        </p:spPr>
        <p:txBody>
          <a:bodyPr/>
          <a:lstStyle/>
          <a:p>
            <a:r>
              <a:rPr lang="en-GB" dirty="0">
                <a:cs typeface="Calibri" panose="020F0502020204030204" pitchFamily="34" charset="0"/>
              </a:rPr>
              <a:t>Complete the rest of the questions on your sheet.</a:t>
            </a:r>
            <a:br>
              <a:rPr lang="en-GB" dirty="0">
                <a:cs typeface="Calibri" panose="020F0502020204030204" pitchFamily="34" charset="0"/>
              </a:rPr>
            </a:br>
            <a:br>
              <a:rPr lang="en-GB" dirty="0">
                <a:cs typeface="Calibri" panose="020F0502020204030204" pitchFamily="34" charset="0"/>
              </a:rPr>
            </a:br>
            <a:r>
              <a:rPr lang="en-GB" dirty="0">
                <a:cs typeface="Calibri" panose="020F0502020204030204" pitchFamily="34" charset="0"/>
              </a:rPr>
              <a:t>There are some challenge questions for you to explain.</a:t>
            </a: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4B772F-E3B9-45E4-97FD-39FDE76CB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58" y="1269500"/>
            <a:ext cx="7248304" cy="484533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2</a:t>
            </a:r>
          </a:p>
        </p:txBody>
      </p:sp>
      <p:pic>
        <p:nvPicPr>
          <p:cNvPr id="12" name="Picture 11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451" y="1003169"/>
            <a:ext cx="1907224" cy="190722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929063" y="1956782"/>
            <a:ext cx="9702" cy="6345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938767" y="1478707"/>
            <a:ext cx="105396" cy="4780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464907D-D761-4433-91B8-85972B5FDC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2945" y="1990932"/>
            <a:ext cx="1299967" cy="10354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632EAF6-0806-4817-A76A-E1B85C7049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064502"/>
            <a:ext cx="1390009" cy="7878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83B8C8-BBE9-4793-9676-29FBD1DC1B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0417" y="3060845"/>
            <a:ext cx="1007334" cy="7934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DD2275-3CB2-4D61-B94F-5215224F705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92464" y="3643083"/>
            <a:ext cx="810369" cy="793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E3484BE-95E5-4FC9-9F1B-98CCDD7489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83585" y="3643083"/>
            <a:ext cx="635915" cy="8385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BFD0F84-F194-42F6-BEAE-F56AD07B5C9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21719" y="4436570"/>
            <a:ext cx="1924627" cy="7934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429D878-76E0-4CB9-8E11-51172477E7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16356" y="5293937"/>
            <a:ext cx="1288712" cy="79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9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4B772F-E3B9-45E4-97FD-39FDE76CB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58" y="1269500"/>
            <a:ext cx="7248304" cy="484533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2</a:t>
            </a:r>
          </a:p>
        </p:txBody>
      </p:sp>
      <p:pic>
        <p:nvPicPr>
          <p:cNvPr id="12" name="Picture 11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451" y="1003169"/>
            <a:ext cx="1907224" cy="1907224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7929063" y="1956782"/>
            <a:ext cx="9702" cy="6345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938767" y="1478707"/>
            <a:ext cx="105396" cy="47807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464907D-D761-4433-91B8-85972B5FDC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2945" y="1990932"/>
            <a:ext cx="1299967" cy="10354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3DD2275-3CB2-4D61-B94F-5215224F70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2464" y="3643083"/>
            <a:ext cx="810369" cy="793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E3484BE-95E5-4FC9-9F1B-98CCDD7489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3585" y="3643083"/>
            <a:ext cx="635915" cy="83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8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211B39-56F6-4637-95F4-2D8400A99213}"/>
              </a:ext>
            </a:extLst>
          </p:cNvPr>
          <p:cNvSpPr txBox="1"/>
          <p:nvPr/>
        </p:nvSpPr>
        <p:spPr>
          <a:xfrm>
            <a:off x="745588" y="1237957"/>
            <a:ext cx="7357403" cy="34778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TTYP about all you can remember about fractions so far. Do we need to add anything else to our learning wall?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406066"/>
              </p:ext>
            </p:extLst>
          </p:nvPr>
        </p:nvGraphicFramePr>
        <p:xfrm>
          <a:off x="1620982" y="1577109"/>
          <a:ext cx="108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79778884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8867776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984684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9065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0020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7926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5018" y="650625"/>
            <a:ext cx="651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1) What fraction of each shape is shaded?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018" y="4592229"/>
            <a:ext cx="5667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3) How many tenths are there in two?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18" y="3226196"/>
            <a:ext cx="6022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2) How many sevenths are there in one?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635733" y="1582861"/>
            <a:ext cx="1252800" cy="1080000"/>
            <a:chOff x="3529405" y="1582861"/>
            <a:chExt cx="1252800" cy="1080000"/>
          </a:xfrm>
        </p:grpSpPr>
        <p:sp>
          <p:nvSpPr>
            <p:cNvPr id="20" name="Isosceles Triangle 19"/>
            <p:cNvSpPr/>
            <p:nvPr/>
          </p:nvSpPr>
          <p:spPr>
            <a:xfrm rot="17999266">
              <a:off x="3769565" y="1993241"/>
              <a:ext cx="626400" cy="540000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3529405" y="2122861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4155805" y="2122860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3842605" y="1582861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Oval 20"/>
          <p:cNvSpPr/>
          <p:nvPr/>
        </p:nvSpPr>
        <p:spPr>
          <a:xfrm>
            <a:off x="5823284" y="1582861"/>
            <a:ext cx="1086603" cy="10866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406066"/>
              </p:ext>
            </p:extLst>
          </p:nvPr>
        </p:nvGraphicFramePr>
        <p:xfrm>
          <a:off x="1620982" y="1577109"/>
          <a:ext cx="1080000" cy="1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79778884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8867776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9846846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9065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0020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7926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5018" y="650625"/>
            <a:ext cx="651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1) What fraction of each shape is shaded?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5018" y="4592229"/>
            <a:ext cx="5790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3) How many tenths are there in two?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5018" y="3226196"/>
            <a:ext cx="6244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2) How many sevenths are there in one?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635733" y="1582861"/>
            <a:ext cx="1252800" cy="1080000"/>
            <a:chOff x="3529405" y="1582861"/>
            <a:chExt cx="1252800" cy="1080000"/>
          </a:xfrm>
        </p:grpSpPr>
        <p:sp>
          <p:nvSpPr>
            <p:cNvPr id="20" name="Isosceles Triangle 19"/>
            <p:cNvSpPr/>
            <p:nvPr/>
          </p:nvSpPr>
          <p:spPr>
            <a:xfrm rot="17999266">
              <a:off x="3769565" y="1993241"/>
              <a:ext cx="626400" cy="540000"/>
            </a:xfrm>
            <a:prstGeom prst="triangl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3529405" y="2122861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4155805" y="2122860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3842605" y="1582861"/>
              <a:ext cx="626400" cy="540000"/>
            </a:xfrm>
            <a:prstGeom prst="triangl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Oval 20"/>
          <p:cNvSpPr/>
          <p:nvPr/>
        </p:nvSpPr>
        <p:spPr>
          <a:xfrm>
            <a:off x="5823284" y="1582861"/>
            <a:ext cx="1086603" cy="108660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61986" y="1895854"/>
                <a:ext cx="577515" cy="773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986" y="1895854"/>
                <a:ext cx="577515" cy="773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10705" y="1906016"/>
                <a:ext cx="577515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705" y="1906016"/>
                <a:ext cx="577515" cy="7838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07552" y="1889892"/>
                <a:ext cx="577515" cy="77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552" y="1889892"/>
                <a:ext cx="577515" cy="7729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669255" y="3226196"/>
            <a:ext cx="481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02466" y="4592229"/>
            <a:ext cx="708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20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09887" y="2001631"/>
            <a:ext cx="86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</a:rPr>
              <a:t>Or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38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5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DEA6-96DB-40BD-9383-4FEE3AD51A92}"/>
              </a:ext>
            </a:extLst>
          </p:cNvPr>
          <p:cNvSpPr txBox="1"/>
          <p:nvPr/>
        </p:nvSpPr>
        <p:spPr>
          <a:xfrm>
            <a:off x="689317" y="970671"/>
            <a:ext cx="7526215" cy="415498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4400" dirty="0">
                <a:latin typeface="Comic Sans MS" panose="030F0702030302020204" pitchFamily="66" charset="0"/>
              </a:rPr>
              <a:t>I want you to write the definition of equivalent in your books.</a:t>
            </a: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endParaRPr lang="en-GB" sz="4400" dirty="0">
              <a:latin typeface="Comic Sans MS" panose="030F0702030302020204" pitchFamily="66" charset="0"/>
            </a:endParaRPr>
          </a:p>
          <a:p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3F13B5-0DEE-4FA1-ABD8-9D6A49774D42}"/>
              </a:ext>
            </a:extLst>
          </p:cNvPr>
          <p:cNvSpPr txBox="1"/>
          <p:nvPr/>
        </p:nvSpPr>
        <p:spPr>
          <a:xfrm>
            <a:off x="2819400" y="563317"/>
            <a:ext cx="3053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equivalent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A608F3-7845-4499-80F2-A66A7B92C4B0}"/>
              </a:ext>
            </a:extLst>
          </p:cNvPr>
          <p:cNvSpPr txBox="1"/>
          <p:nvPr/>
        </p:nvSpPr>
        <p:spPr>
          <a:xfrm>
            <a:off x="1055076" y="1637199"/>
            <a:ext cx="6582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“of equal value, amount or meaning”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41B156-95DB-4B28-973E-8EE3B01EE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2125" y="2491614"/>
            <a:ext cx="610933" cy="5383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E0F3EE-D27A-4B19-A500-31E46B144A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4730" y="2563589"/>
            <a:ext cx="1465384" cy="7519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1A2AB4-3089-4313-AF2D-AE0CDC2F5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278" y="2760766"/>
            <a:ext cx="610933" cy="5383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DDC89E-20E9-44E1-98A2-7456250F27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744" y="2491614"/>
            <a:ext cx="610933" cy="5383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F25782-BE68-4C56-9003-950B11790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7897" y="2760766"/>
            <a:ext cx="610933" cy="5383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F77E30-08AE-4D2D-9323-C7E601C18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3363" y="2491614"/>
            <a:ext cx="610933" cy="5383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623DE9-92AA-43C9-BBE2-584FF32B8545}"/>
                  </a:ext>
                </a:extLst>
              </p:cNvPr>
              <p:cNvSpPr txBox="1"/>
              <p:nvPr/>
            </p:nvSpPr>
            <p:spPr>
              <a:xfrm>
                <a:off x="1450596" y="3584204"/>
                <a:ext cx="15680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3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3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623DE9-92AA-43C9-BBE2-584FF32B8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596" y="3584204"/>
                <a:ext cx="1568094" cy="584775"/>
              </a:xfrm>
              <a:prstGeom prst="rect">
                <a:avLst/>
              </a:prstGeom>
              <a:blipFill>
                <a:blip r:embed="rId7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5C4AD2FE-4A20-43E7-99FF-64BA899DD128}"/>
              </a:ext>
            </a:extLst>
          </p:cNvPr>
          <p:cNvSpPr txBox="1"/>
          <p:nvPr/>
        </p:nvSpPr>
        <p:spPr>
          <a:xfrm>
            <a:off x="2700703" y="2672983"/>
            <a:ext cx="3291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are equivalent 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1A02AF-11B8-4F94-998E-FB320568C5C5}"/>
              </a:ext>
            </a:extLst>
          </p:cNvPr>
          <p:cNvSpPr txBox="1"/>
          <p:nvPr/>
        </p:nvSpPr>
        <p:spPr>
          <a:xfrm>
            <a:off x="2700703" y="3614981"/>
            <a:ext cx="3291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is equivalent to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75E97F8-A6BA-4749-B176-88D1C4C779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94412" y="5059512"/>
            <a:ext cx="4303835" cy="8892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ACE458F-4B47-4CD9-9BA9-FF3B6C1C92B4}"/>
              </a:ext>
            </a:extLst>
          </p:cNvPr>
          <p:cNvSpPr txBox="1"/>
          <p:nvPr/>
        </p:nvSpPr>
        <p:spPr>
          <a:xfrm>
            <a:off x="2700703" y="4536292"/>
            <a:ext cx="3291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is equivalent to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FA9884-01E5-4199-A914-45BE9417F046}"/>
                  </a:ext>
                </a:extLst>
              </p:cNvPr>
              <p:cNvSpPr txBox="1"/>
              <p:nvPr/>
            </p:nvSpPr>
            <p:spPr>
              <a:xfrm>
                <a:off x="5810251" y="3584204"/>
                <a:ext cx="15680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5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1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FA9884-01E5-4199-A914-45BE9417F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51" y="3584204"/>
                <a:ext cx="1568094" cy="584775"/>
              </a:xfrm>
              <a:prstGeom prst="rect">
                <a:avLst/>
              </a:prstGeom>
              <a:blipFill>
                <a:blip r:embed="rId9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D316C67-59AD-4C34-85F6-DAF0B7C359B7}"/>
              </a:ext>
            </a:extLst>
          </p:cNvPr>
          <p:cNvSpPr txBox="1"/>
          <p:nvPr/>
        </p:nvSpPr>
        <p:spPr>
          <a:xfrm>
            <a:off x="1450596" y="4505689"/>
            <a:ext cx="1568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 cm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93437A-84F9-4FFB-82CB-0997FF5E8437}"/>
              </a:ext>
            </a:extLst>
          </p:cNvPr>
          <p:cNvSpPr txBox="1"/>
          <p:nvPr/>
        </p:nvSpPr>
        <p:spPr>
          <a:xfrm>
            <a:off x="5810251" y="4505689"/>
            <a:ext cx="1568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10 mm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657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8E190B-1466-48A1-9D5F-16FCDB4AE475}"/>
              </a:ext>
            </a:extLst>
          </p:cNvPr>
          <p:cNvSpPr txBox="1"/>
          <p:nvPr/>
        </p:nvSpPr>
        <p:spPr>
          <a:xfrm>
            <a:off x="886264" y="937067"/>
            <a:ext cx="68087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You are going to spend 10 minutes with your partner using the Cuisenaire rods to investigate and record equivalent fractions.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How many red rods are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the same as a purple rod?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This is an equivalent.</a:t>
            </a:r>
          </a:p>
          <a:p>
            <a:r>
              <a:rPr lang="en-GB" sz="3600" dirty="0">
                <a:latin typeface="Comic Sans MS" panose="030F0702030302020204" pitchFamily="66" charset="0"/>
              </a:rPr>
              <a:t>Model this.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02A4A0-1226-4E77-A394-41CDD71D1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5710" y="3766818"/>
            <a:ext cx="18192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6479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9|9.4|3|5.5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7.9|2.3|2|8.7|2.3|1.2|7.4|2.7|3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3.5|4.7|3.2|2.9|8.2|2.6|3.2|8.5|2.1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4|1.9|1.2|3.6|4.4|5|4.1|2.1|3.3|4.1|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6|4.2|3.6|2.7|9.5|3.7|6.7|6.6|7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8.5|2.1|3.5|5.9|4.2|2.6|7.4|3.9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.3|7|3.9|4.5|5|10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2|9.8|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2.7|9.7|8.8|9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http://purl.org/dc/elements/1.1/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ee99ee9-287b-4f9a-957c-ba5ae7375c9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10128</TotalTime>
  <Words>291</Words>
  <Application>Microsoft Office PowerPoint</Application>
  <PresentationFormat>On-screen Show (4:3)</PresentationFormat>
  <Paragraphs>67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1, 2 and 3. Think back to the work with Cuisenaire rods.</vt:lpstr>
      <vt:lpstr>PowerPoint Presentation</vt:lpstr>
      <vt:lpstr>PowerPoint Presentation</vt:lpstr>
      <vt:lpstr>Complete the rest of the questions on your sheet.  There are some challenge questions for you to explain.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323</cp:revision>
  <dcterms:created xsi:type="dcterms:W3CDTF">2019-07-05T11:02:13Z</dcterms:created>
  <dcterms:modified xsi:type="dcterms:W3CDTF">2022-01-18T11:45:35Z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