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323" r:id="rId13"/>
    <p:sldId id="298" r:id="rId14"/>
    <p:sldId id="299" r:id="rId15"/>
    <p:sldId id="300" r:id="rId16"/>
    <p:sldId id="306" r:id="rId17"/>
    <p:sldId id="324" r:id="rId18"/>
    <p:sldId id="325" r:id="rId19"/>
    <p:sldId id="326" r:id="rId20"/>
    <p:sldId id="301" r:id="rId21"/>
    <p:sldId id="322" r:id="rId22"/>
    <p:sldId id="321" r:id="rId23"/>
    <p:sldId id="327" r:id="rId24"/>
    <p:sldId id="32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 userDrawn="1">
          <p15:clr>
            <a:srgbClr val="A4A3A4"/>
          </p15:clr>
        </p15:guide>
        <p15:guide id="2" pos="6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8" d="100"/>
          <a:sy n="68" d="100"/>
        </p:scale>
        <p:origin x="1470" y="90"/>
      </p:cViewPr>
      <p:guideLst>
        <p:guide orient="horz" pos="527"/>
        <p:guide pos="6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0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BFB5B8-27FC-47F5-BEE7-05E678AFE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57" y="4134880"/>
            <a:ext cx="5950212" cy="19082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E5B8D77-0FEF-4EFF-8BB9-FFCEB69B7EBB}"/>
              </a:ext>
            </a:extLst>
          </p:cNvPr>
          <p:cNvSpPr txBox="1"/>
          <p:nvPr/>
        </p:nvSpPr>
        <p:spPr>
          <a:xfrm>
            <a:off x="618978" y="464234"/>
            <a:ext cx="8074856" cy="280076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4400" u="sng" dirty="0">
                <a:latin typeface="Comic Sans MS" panose="030F0702030302020204" pitchFamily="66" charset="0"/>
              </a:rPr>
              <a:t>26.1.22</a:t>
            </a:r>
          </a:p>
          <a:p>
            <a:endParaRPr lang="en-GB" sz="4400" u="sng" dirty="0">
              <a:latin typeface="Comic Sans MS" panose="030F0702030302020204" pitchFamily="66" charset="0"/>
            </a:endParaRPr>
          </a:p>
          <a:p>
            <a:r>
              <a:rPr lang="en-GB" sz="4400" u="sng" dirty="0">
                <a:latin typeface="Comic Sans MS" panose="030F0702030302020204" pitchFamily="66" charset="0"/>
              </a:rPr>
              <a:t>LO – I can make shapes of given areas.</a:t>
            </a: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6030" y="684088"/>
            <a:ext cx="659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Draw a shape on the grid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an area of 5 squares.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458" y="778953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33302" y="9216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6161C6-F23C-48FB-8940-0FC06E4F5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17716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4B1B643-27A2-4A3E-A727-9020F1034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98298" y="3003435"/>
            <a:ext cx="2083174" cy="1456616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CCE111C-65FB-4761-A467-350D8CA4B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675664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73D0B17-FF4B-4D38-9DC2-009DF8C99FBA}"/>
              </a:ext>
            </a:extLst>
          </p:cNvPr>
          <p:cNvSpPr txBox="1"/>
          <p:nvPr/>
        </p:nvSpPr>
        <p:spPr>
          <a:xfrm>
            <a:off x="2374790" y="5555827"/>
            <a:ext cx="6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 you think Tiny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364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D97E37-5EAE-4D02-808F-410DCFB0F984}"/>
              </a:ext>
            </a:extLst>
          </p:cNvPr>
          <p:cNvSpPr txBox="1"/>
          <p:nvPr/>
        </p:nvSpPr>
        <p:spPr>
          <a:xfrm>
            <a:off x="492369" y="534572"/>
            <a:ext cx="8131126" cy="470898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5000" dirty="0">
                <a:latin typeface="Comic Sans MS" panose="030F0702030302020204" pitchFamily="66" charset="0"/>
              </a:rPr>
              <a:t>Answer the first 3 questions on your sheet.</a:t>
            </a: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r>
              <a:rPr lang="en-GB" sz="5000" dirty="0">
                <a:latin typeface="Comic Sans MS" panose="030F0702030302020204" pitchFamily="66" charset="0"/>
              </a:rPr>
              <a:t>Draw the shapes carefully, using a ruler and the squares in your book.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27807" y="732798"/>
            <a:ext cx="6539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Change the shape to make it a square with an area of 9 squares.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468472-15F4-48F9-80C6-7BAD4ACD7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760251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801953-0D42-4CC4-AD7E-7048E40ED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911690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799198-E569-41EB-AA29-C6A12EDE0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198024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28437361-4360-465C-8875-9E99A6F1852C}"/>
              </a:ext>
            </a:extLst>
          </p:cNvPr>
          <p:cNvSpPr/>
          <p:nvPr/>
        </p:nvSpPr>
        <p:spPr>
          <a:xfrm>
            <a:off x="3497579" y="3970020"/>
            <a:ext cx="684000" cy="684000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EC88B61-94E2-4F1D-B605-E9005FDC7F4A}"/>
              </a:ext>
            </a:extLst>
          </p:cNvPr>
          <p:cNvCxnSpPr/>
          <p:nvPr/>
        </p:nvCxnSpPr>
        <p:spPr>
          <a:xfrm>
            <a:off x="3154680" y="3093720"/>
            <a:ext cx="8763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F2FE704-2518-4D1B-A507-0A6A68CDAF5E}"/>
              </a:ext>
            </a:extLst>
          </p:cNvPr>
          <p:cNvCxnSpPr>
            <a:cxnSpLocks/>
          </p:cNvCxnSpPr>
          <p:nvPr/>
        </p:nvCxnSpPr>
        <p:spPr>
          <a:xfrm>
            <a:off x="3013710" y="3176634"/>
            <a:ext cx="0" cy="1364886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C65358-A3FD-488A-97C7-E8A89F4050C1}"/>
              </a:ext>
            </a:extLst>
          </p:cNvPr>
          <p:cNvCxnSpPr>
            <a:cxnSpLocks/>
          </p:cNvCxnSpPr>
          <p:nvPr/>
        </p:nvCxnSpPr>
        <p:spPr>
          <a:xfrm>
            <a:off x="3154680" y="3093720"/>
            <a:ext cx="1342799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8714" y="5665323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31558" y="580801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584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2" grpId="1" animBg="1"/>
      <p:bldP spid="13" grpId="0"/>
      <p:bldP spid="1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60262" y="687078"/>
            <a:ext cx="7407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How many different rectilinear shapes can be made using </a:t>
            </a:r>
            <a:r>
              <a:rPr lang="en-GB" sz="2800" dirty="0">
                <a:solidFill>
                  <a:prstClr val="black"/>
                </a:solidFill>
              </a:rPr>
              <a:t>seven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squares?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877156-9522-4C0A-A020-1D31EEAFB9A4}"/>
              </a:ext>
            </a:extLst>
          </p:cNvPr>
          <p:cNvSpPr/>
          <p:nvPr/>
        </p:nvSpPr>
        <p:spPr>
          <a:xfrm>
            <a:off x="1961321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8580F6-4E3D-4B32-AD9A-2D30B8841119}"/>
              </a:ext>
            </a:extLst>
          </p:cNvPr>
          <p:cNvSpPr/>
          <p:nvPr/>
        </p:nvSpPr>
        <p:spPr>
          <a:xfrm>
            <a:off x="2763022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1036F0-0CC5-4935-A8BB-D350200A0C20}"/>
              </a:ext>
            </a:extLst>
          </p:cNvPr>
          <p:cNvSpPr/>
          <p:nvPr/>
        </p:nvSpPr>
        <p:spPr>
          <a:xfrm>
            <a:off x="3564723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03496F-F33D-41B1-A736-ACA6016226C1}"/>
              </a:ext>
            </a:extLst>
          </p:cNvPr>
          <p:cNvSpPr/>
          <p:nvPr/>
        </p:nvSpPr>
        <p:spPr>
          <a:xfrm>
            <a:off x="4366424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D8ED53-B1D1-4C97-AA9A-EAA941569175}"/>
              </a:ext>
            </a:extLst>
          </p:cNvPr>
          <p:cNvSpPr/>
          <p:nvPr/>
        </p:nvSpPr>
        <p:spPr>
          <a:xfrm>
            <a:off x="5168125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9D8803-600E-42FD-A852-CA43CBF30739}"/>
              </a:ext>
            </a:extLst>
          </p:cNvPr>
          <p:cNvSpPr/>
          <p:nvPr/>
        </p:nvSpPr>
        <p:spPr>
          <a:xfrm>
            <a:off x="1234440" y="2836791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5E4A9D-7D29-4BCF-9330-34D96FD80562}"/>
              </a:ext>
            </a:extLst>
          </p:cNvPr>
          <p:cNvSpPr/>
          <p:nvPr/>
        </p:nvSpPr>
        <p:spPr>
          <a:xfrm>
            <a:off x="1690977" y="2836789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0E9688-C5A5-4B1A-B825-9352E87B296B}"/>
              </a:ext>
            </a:extLst>
          </p:cNvPr>
          <p:cNvSpPr/>
          <p:nvPr/>
        </p:nvSpPr>
        <p:spPr>
          <a:xfrm>
            <a:off x="2147514" y="283678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22EA95-4A1D-4113-8741-E01C2E032602}"/>
              </a:ext>
            </a:extLst>
          </p:cNvPr>
          <p:cNvSpPr/>
          <p:nvPr/>
        </p:nvSpPr>
        <p:spPr>
          <a:xfrm>
            <a:off x="3060588" y="283678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D66389-00A1-4FFC-8EAD-EADE16265464}"/>
              </a:ext>
            </a:extLst>
          </p:cNvPr>
          <p:cNvSpPr/>
          <p:nvPr/>
        </p:nvSpPr>
        <p:spPr>
          <a:xfrm>
            <a:off x="777903" y="329332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969EE04-5FA8-4051-ACD2-051AF28F839E}"/>
              </a:ext>
            </a:extLst>
          </p:cNvPr>
          <p:cNvSpPr/>
          <p:nvPr/>
        </p:nvSpPr>
        <p:spPr>
          <a:xfrm>
            <a:off x="777903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3BA851-E750-4317-8BB8-170CAFCB6F16}"/>
              </a:ext>
            </a:extLst>
          </p:cNvPr>
          <p:cNvSpPr/>
          <p:nvPr/>
        </p:nvSpPr>
        <p:spPr>
          <a:xfrm>
            <a:off x="1234440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67BC3A-F43C-43FD-84A1-77959F2740A5}"/>
              </a:ext>
            </a:extLst>
          </p:cNvPr>
          <p:cNvSpPr/>
          <p:nvPr/>
        </p:nvSpPr>
        <p:spPr>
          <a:xfrm>
            <a:off x="1690977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2BBA4-812C-4839-B9B6-E227CD9EA79A}"/>
              </a:ext>
            </a:extLst>
          </p:cNvPr>
          <p:cNvSpPr/>
          <p:nvPr/>
        </p:nvSpPr>
        <p:spPr>
          <a:xfrm>
            <a:off x="2147514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CE1093-D0B6-4C2F-8AC3-97C6E541AD2C}"/>
              </a:ext>
            </a:extLst>
          </p:cNvPr>
          <p:cNvSpPr/>
          <p:nvPr/>
        </p:nvSpPr>
        <p:spPr>
          <a:xfrm>
            <a:off x="1234439" y="4332059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5EBA91-4160-4B45-BBA6-C69F685BEA65}"/>
              </a:ext>
            </a:extLst>
          </p:cNvPr>
          <p:cNvSpPr/>
          <p:nvPr/>
        </p:nvSpPr>
        <p:spPr>
          <a:xfrm>
            <a:off x="5969826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CD847B-C1F8-427A-BE90-25D73F35D828}"/>
              </a:ext>
            </a:extLst>
          </p:cNvPr>
          <p:cNvSpPr/>
          <p:nvPr/>
        </p:nvSpPr>
        <p:spPr>
          <a:xfrm>
            <a:off x="6771528" y="179931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05233EF-AF2C-4661-9884-3A969A1A3B26}"/>
              </a:ext>
            </a:extLst>
          </p:cNvPr>
          <p:cNvSpPr/>
          <p:nvPr/>
        </p:nvSpPr>
        <p:spPr>
          <a:xfrm>
            <a:off x="777903" y="2836790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61D08B-F069-4D0A-A320-E6EDF54EC1E4}"/>
              </a:ext>
            </a:extLst>
          </p:cNvPr>
          <p:cNvSpPr/>
          <p:nvPr/>
        </p:nvSpPr>
        <p:spPr>
          <a:xfrm>
            <a:off x="2604051" y="2836785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FDD14F-68BD-4A4E-B56F-4FE2E9F632D8}"/>
              </a:ext>
            </a:extLst>
          </p:cNvPr>
          <p:cNvSpPr/>
          <p:nvPr/>
        </p:nvSpPr>
        <p:spPr>
          <a:xfrm>
            <a:off x="2604051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A7940A-28C3-498C-83E8-3076DF4DFB51}"/>
              </a:ext>
            </a:extLst>
          </p:cNvPr>
          <p:cNvSpPr/>
          <p:nvPr/>
        </p:nvSpPr>
        <p:spPr>
          <a:xfrm>
            <a:off x="3060588" y="387425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76993D-D3BD-4D01-9C4B-019CB8F7DC3B}"/>
              </a:ext>
            </a:extLst>
          </p:cNvPr>
          <p:cNvSpPr/>
          <p:nvPr/>
        </p:nvSpPr>
        <p:spPr>
          <a:xfrm>
            <a:off x="777902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D0289E-253C-4B4E-9020-FCC2987184CC}"/>
              </a:ext>
            </a:extLst>
          </p:cNvPr>
          <p:cNvSpPr/>
          <p:nvPr/>
        </p:nvSpPr>
        <p:spPr>
          <a:xfrm>
            <a:off x="1234439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7ACBA6-A548-40A5-9E74-98E2130EEF74}"/>
              </a:ext>
            </a:extLst>
          </p:cNvPr>
          <p:cNvSpPr/>
          <p:nvPr/>
        </p:nvSpPr>
        <p:spPr>
          <a:xfrm>
            <a:off x="1690976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06B03E9-966D-4B80-BF8C-E0884A0BEF49}"/>
              </a:ext>
            </a:extLst>
          </p:cNvPr>
          <p:cNvSpPr/>
          <p:nvPr/>
        </p:nvSpPr>
        <p:spPr>
          <a:xfrm>
            <a:off x="2147513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083AF99-2452-4883-A3C8-591EF476374B}"/>
              </a:ext>
            </a:extLst>
          </p:cNvPr>
          <p:cNvSpPr/>
          <p:nvPr/>
        </p:nvSpPr>
        <p:spPr>
          <a:xfrm>
            <a:off x="1690975" y="5367473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9BAA4A8-A126-4C61-A75D-923FF742EC1F}"/>
              </a:ext>
            </a:extLst>
          </p:cNvPr>
          <p:cNvSpPr/>
          <p:nvPr/>
        </p:nvSpPr>
        <p:spPr>
          <a:xfrm>
            <a:off x="2604050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347BF12-28D9-49B7-B723-EED4BAA85B1D}"/>
              </a:ext>
            </a:extLst>
          </p:cNvPr>
          <p:cNvSpPr/>
          <p:nvPr/>
        </p:nvSpPr>
        <p:spPr>
          <a:xfrm>
            <a:off x="3060587" y="490966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F00E018-9BF2-446E-9309-89BA7C9C2A43}"/>
              </a:ext>
            </a:extLst>
          </p:cNvPr>
          <p:cNvSpPr/>
          <p:nvPr/>
        </p:nvSpPr>
        <p:spPr>
          <a:xfrm>
            <a:off x="4967514" y="2836800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060329A-FCB0-4B11-A86C-E3C40A5D1687}"/>
              </a:ext>
            </a:extLst>
          </p:cNvPr>
          <p:cNvSpPr/>
          <p:nvPr/>
        </p:nvSpPr>
        <p:spPr>
          <a:xfrm>
            <a:off x="5424051" y="283679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EED1E5-22D6-4A8F-A74E-460D670F15D0}"/>
              </a:ext>
            </a:extLst>
          </p:cNvPr>
          <p:cNvSpPr/>
          <p:nvPr/>
        </p:nvSpPr>
        <p:spPr>
          <a:xfrm>
            <a:off x="5880588" y="2836796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AAA7B8-A981-4E68-8A17-8C3351714C82}"/>
              </a:ext>
            </a:extLst>
          </p:cNvPr>
          <p:cNvSpPr/>
          <p:nvPr/>
        </p:nvSpPr>
        <p:spPr>
          <a:xfrm>
            <a:off x="6793662" y="2836792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D4EA378-51BB-485F-B992-0909719FD0D2}"/>
              </a:ext>
            </a:extLst>
          </p:cNvPr>
          <p:cNvSpPr/>
          <p:nvPr/>
        </p:nvSpPr>
        <p:spPr>
          <a:xfrm>
            <a:off x="4510977" y="329333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D4AD3B3-60AC-42A5-BFB5-25DECC390A66}"/>
              </a:ext>
            </a:extLst>
          </p:cNvPr>
          <p:cNvSpPr/>
          <p:nvPr/>
        </p:nvSpPr>
        <p:spPr>
          <a:xfrm>
            <a:off x="4510977" y="2836799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F72CBBF-290D-4024-A434-40F1BA882D44}"/>
              </a:ext>
            </a:extLst>
          </p:cNvPr>
          <p:cNvSpPr/>
          <p:nvPr/>
        </p:nvSpPr>
        <p:spPr>
          <a:xfrm>
            <a:off x="6337125" y="2836794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A2FDBC-442A-4F48-8C64-3ACAF0A60A33}"/>
              </a:ext>
            </a:extLst>
          </p:cNvPr>
          <p:cNvSpPr/>
          <p:nvPr/>
        </p:nvSpPr>
        <p:spPr>
          <a:xfrm>
            <a:off x="4544332" y="3871451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DD5D84A-9AB4-43F0-ACCD-B3E532F5FE80}"/>
              </a:ext>
            </a:extLst>
          </p:cNvPr>
          <p:cNvSpPr/>
          <p:nvPr/>
        </p:nvSpPr>
        <p:spPr>
          <a:xfrm>
            <a:off x="5000869" y="3871449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A1D75E-2357-4E87-9F2F-5C5A0553F74E}"/>
              </a:ext>
            </a:extLst>
          </p:cNvPr>
          <p:cNvSpPr/>
          <p:nvPr/>
        </p:nvSpPr>
        <p:spPr>
          <a:xfrm>
            <a:off x="5457406" y="3871447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98865A7-C3E8-4CE9-870F-DD46250BACFC}"/>
              </a:ext>
            </a:extLst>
          </p:cNvPr>
          <p:cNvSpPr/>
          <p:nvPr/>
        </p:nvSpPr>
        <p:spPr>
          <a:xfrm>
            <a:off x="4544331" y="432798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077FB79-A39D-42D5-8780-60E649BF8FE4}"/>
              </a:ext>
            </a:extLst>
          </p:cNvPr>
          <p:cNvSpPr/>
          <p:nvPr/>
        </p:nvSpPr>
        <p:spPr>
          <a:xfrm>
            <a:off x="4087795" y="432798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FA165CC-AC69-4193-B890-C222F37772BE}"/>
              </a:ext>
            </a:extLst>
          </p:cNvPr>
          <p:cNvSpPr/>
          <p:nvPr/>
        </p:nvSpPr>
        <p:spPr>
          <a:xfrm>
            <a:off x="4087795" y="3871450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491DF8-27BA-4BC0-92DB-18D3F314392A}"/>
              </a:ext>
            </a:extLst>
          </p:cNvPr>
          <p:cNvSpPr/>
          <p:nvPr/>
        </p:nvSpPr>
        <p:spPr>
          <a:xfrm>
            <a:off x="5000868" y="432797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A140120-0D10-456A-9FFF-ECF9B0CDC2F6}"/>
              </a:ext>
            </a:extLst>
          </p:cNvPr>
          <p:cNvSpPr/>
          <p:nvPr/>
        </p:nvSpPr>
        <p:spPr>
          <a:xfrm>
            <a:off x="6941152" y="3871461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37C85C3-6E61-45D4-9E32-CAA88259ADDE}"/>
              </a:ext>
            </a:extLst>
          </p:cNvPr>
          <p:cNvSpPr/>
          <p:nvPr/>
        </p:nvSpPr>
        <p:spPr>
          <a:xfrm>
            <a:off x="7397689" y="3871459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1CBAF9C-DB41-46CB-BF34-FA4711AFF517}"/>
              </a:ext>
            </a:extLst>
          </p:cNvPr>
          <p:cNvSpPr/>
          <p:nvPr/>
        </p:nvSpPr>
        <p:spPr>
          <a:xfrm>
            <a:off x="6484615" y="4784535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11F762A-576C-426C-936C-C87B34CDAF25}"/>
              </a:ext>
            </a:extLst>
          </p:cNvPr>
          <p:cNvSpPr/>
          <p:nvPr/>
        </p:nvSpPr>
        <p:spPr>
          <a:xfrm>
            <a:off x="6941151" y="432799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B107DFB-F918-4E51-AACB-0B1DB5A841A1}"/>
              </a:ext>
            </a:extLst>
          </p:cNvPr>
          <p:cNvSpPr/>
          <p:nvPr/>
        </p:nvSpPr>
        <p:spPr>
          <a:xfrm>
            <a:off x="6484615" y="432799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B5BBCC2-560A-4CD5-BD1D-33FDEB6D0ACF}"/>
              </a:ext>
            </a:extLst>
          </p:cNvPr>
          <p:cNvSpPr/>
          <p:nvPr/>
        </p:nvSpPr>
        <p:spPr>
          <a:xfrm>
            <a:off x="6484615" y="3871460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8BF07FC-E4C5-4275-A6EB-A120B726A517}"/>
              </a:ext>
            </a:extLst>
          </p:cNvPr>
          <p:cNvSpPr/>
          <p:nvPr/>
        </p:nvSpPr>
        <p:spPr>
          <a:xfrm>
            <a:off x="7397688" y="4327988"/>
            <a:ext cx="456537" cy="4565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842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375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07552 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0.11267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-0.03663 0.0002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-0.07361 -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-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-0.11094 -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24965 -0.0009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8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965 -0.00093 L 0.24896 -0.134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896 -0.13449 L 5.55556E-7 -0.1333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0.14982 -0.0002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23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14982 -0.00023 L 0.15017 -0.1347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673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3" presetClass="path" presetSubtype="0" accel="50000" decel="50000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0.15017 -0.13472 L 0.00034 -0.1347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0.05 -0.00046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23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4" presetClass="path" presetSubtype="0" accel="50000" decel="5000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05 -0.00046 L 0.05017 -0.13333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44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63" presetClass="path" presetSubtype="0" accel="50000" decel="50000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0.05017 -0.13333 L 0.00017 -0.13333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19965 0.06667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4" grpId="1" animBg="1"/>
      <p:bldP spid="14" grpId="2" animBg="1"/>
      <p:bldP spid="14" grpId="3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19" grpId="2" animBg="1"/>
      <p:bldP spid="19" grpId="3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0" grpId="1" animBg="1"/>
      <p:bldP spid="30" grpId="2" animBg="1"/>
      <p:bldP spid="30" grpId="3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6" grpId="1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D97E37-5EAE-4D02-808F-410DCFB0F984}"/>
              </a:ext>
            </a:extLst>
          </p:cNvPr>
          <p:cNvSpPr txBox="1"/>
          <p:nvPr/>
        </p:nvSpPr>
        <p:spPr>
          <a:xfrm>
            <a:off x="492369" y="534572"/>
            <a:ext cx="8131126" cy="547842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5000" dirty="0">
                <a:latin typeface="Comic Sans MS" panose="030F0702030302020204" pitchFamily="66" charset="0"/>
              </a:rPr>
              <a:t>Answer the final 3 questions on your sheet.</a:t>
            </a: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r>
              <a:rPr lang="en-GB" sz="5000" dirty="0">
                <a:latin typeface="Comic Sans MS" panose="030F0702030302020204" pitchFamily="66" charset="0"/>
              </a:rPr>
              <a:t>TTYP if you are stuck, we will look at the questions together.</a:t>
            </a:r>
          </a:p>
        </p:txBody>
      </p:sp>
    </p:spTree>
    <p:extLst>
      <p:ext uri="{BB962C8B-B14F-4D97-AF65-F5344CB8AC3E}">
        <p14:creationId xmlns:p14="http://schemas.microsoft.com/office/powerpoint/2010/main" val="1434362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D97E37-5EAE-4D02-808F-410DCFB0F984}"/>
              </a:ext>
            </a:extLst>
          </p:cNvPr>
          <p:cNvSpPr txBox="1"/>
          <p:nvPr/>
        </p:nvSpPr>
        <p:spPr>
          <a:xfrm>
            <a:off x="633046" y="534572"/>
            <a:ext cx="8131126" cy="624786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5000" dirty="0">
                <a:latin typeface="Comic Sans MS" panose="030F0702030302020204" pitchFamily="66" charset="0"/>
              </a:rPr>
              <a:t>Challenge question:</a:t>
            </a: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  <a:p>
            <a:endParaRPr lang="en-GB" sz="5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952E1D-7C22-429D-B277-860891963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453" y="1446994"/>
            <a:ext cx="4266541" cy="497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89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4862CA-5D7A-45E3-955B-5A474B684743}"/>
              </a:ext>
            </a:extLst>
          </p:cNvPr>
          <p:cNvSpPr txBox="1"/>
          <p:nvPr/>
        </p:nvSpPr>
        <p:spPr>
          <a:xfrm>
            <a:off x="309489" y="773723"/>
            <a:ext cx="8482819" cy="132343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Let’s quickly chant our 2, 5 and 10 x tables.</a:t>
            </a:r>
          </a:p>
        </p:txBody>
      </p:sp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	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	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	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area of this shape?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What shapes are these? What are their areas?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blipFill>
                <a:blip r:embed="rId4"/>
                <a:stretch>
                  <a:fillRect l="-1707" t="-19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64BB70-BB52-4AAB-815B-DE42BF58A94E}"/>
              </a:ext>
            </a:extLst>
          </p:cNvPr>
          <p:cNvGraphicFramePr>
            <a:graphicFrameLocks noGrp="1"/>
          </p:cNvGraphicFramePr>
          <p:nvPr/>
        </p:nvGraphicFramePr>
        <p:xfrm>
          <a:off x="6119446" y="1736969"/>
          <a:ext cx="18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2915719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95770825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74692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53016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6C9D27-742D-4A83-AED9-C3D702B2D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440015"/>
              </p:ext>
            </p:extLst>
          </p:nvPr>
        </p:nvGraphicFramePr>
        <p:xfrm>
          <a:off x="2181231" y="4046415"/>
          <a:ext cx="1080000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74692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8427A2E-838A-480C-8008-096A86640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781541"/>
              </p:ext>
            </p:extLst>
          </p:nvPr>
        </p:nvGraphicFramePr>
        <p:xfrm>
          <a:off x="4272818" y="4219162"/>
          <a:ext cx="216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4075068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77329922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77159984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54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	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	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	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area of this shape?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What shapes are these? What are their areas?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blipFill>
                <a:blip r:embed="rId5"/>
                <a:stretch>
                  <a:fillRect l="-1707" t="-19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64BB70-BB52-4AAB-815B-DE42BF58A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23717"/>
              </p:ext>
            </p:extLst>
          </p:nvPr>
        </p:nvGraphicFramePr>
        <p:xfrm>
          <a:off x="6119446" y="1736969"/>
          <a:ext cx="18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2915719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95770825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74692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530161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7D5CE810-6AC7-44D5-BF9D-92529431D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284861"/>
              </p:ext>
            </p:extLst>
          </p:nvPr>
        </p:nvGraphicFramePr>
        <p:xfrm>
          <a:off x="2181231" y="4046415"/>
          <a:ext cx="1080000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746926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9C61D08-22C4-4C35-9085-A3375092C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815613"/>
              </p:ext>
            </p:extLst>
          </p:nvPr>
        </p:nvGraphicFramePr>
        <p:xfrm>
          <a:off x="4272818" y="4219162"/>
          <a:ext cx="216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497161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6002835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69057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4075068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77329922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77159984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31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92549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9CCEB0DD-3949-4DE0-BFD8-0EE32E9006E9}"/>
              </a:ext>
            </a:extLst>
          </p:cNvPr>
          <p:cNvSpPr/>
          <p:nvPr/>
        </p:nvSpPr>
        <p:spPr>
          <a:xfrm>
            <a:off x="3614336" y="33477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D50ABE8-0B15-495C-AD11-BCC9CF72B5F7}"/>
              </a:ext>
            </a:extLst>
          </p:cNvPr>
          <p:cNvSpPr/>
          <p:nvPr/>
        </p:nvSpPr>
        <p:spPr>
          <a:xfrm>
            <a:off x="7496874" y="33477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20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D41DA32-41CF-4D0A-87EA-28BD9A09E089}"/>
              </a:ext>
            </a:extLst>
          </p:cNvPr>
          <p:cNvSpPr/>
          <p:nvPr/>
        </p:nvSpPr>
        <p:spPr>
          <a:xfrm>
            <a:off x="5655353" y="76952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9270271-A6A6-4BF8-AFA9-AD9F8E6A33E4}"/>
              </a:ext>
            </a:extLst>
          </p:cNvPr>
          <p:cNvSpPr/>
          <p:nvPr/>
        </p:nvSpPr>
        <p:spPr>
          <a:xfrm>
            <a:off x="2888043" y="2124593"/>
            <a:ext cx="1762085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20 squares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3195B86-CE9B-40FF-8F25-65E6E5A7E856}"/>
              </a:ext>
            </a:extLst>
          </p:cNvPr>
          <p:cNvSpPr/>
          <p:nvPr/>
        </p:nvSpPr>
        <p:spPr>
          <a:xfrm>
            <a:off x="2388347" y="76954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510B7C-8711-483F-A4C7-7312CB8E8B13}"/>
              </a:ext>
            </a:extLst>
          </p:cNvPr>
          <p:cNvSpPr/>
          <p:nvPr/>
        </p:nvSpPr>
        <p:spPr>
          <a:xfrm>
            <a:off x="2124996" y="5122681"/>
            <a:ext cx="1173783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square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7D11319-4F89-40FD-B387-83004A155F21}"/>
              </a:ext>
            </a:extLst>
          </p:cNvPr>
          <p:cNvSpPr/>
          <p:nvPr/>
        </p:nvSpPr>
        <p:spPr>
          <a:xfrm>
            <a:off x="1922216" y="5528983"/>
            <a:ext cx="1579343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9 squares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2BADC9D-693F-4FC7-BA5F-36DFD494703A}"/>
              </a:ext>
            </a:extLst>
          </p:cNvPr>
          <p:cNvSpPr/>
          <p:nvPr/>
        </p:nvSpPr>
        <p:spPr>
          <a:xfrm>
            <a:off x="6131278" y="1671950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C2E7048-2961-4039-835D-450F13785FD7}"/>
              </a:ext>
            </a:extLst>
          </p:cNvPr>
          <p:cNvSpPr/>
          <p:nvPr/>
        </p:nvSpPr>
        <p:spPr>
          <a:xfrm>
            <a:off x="6479106" y="1671950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392C776-2F60-472D-84FD-96ED8AD7A690}"/>
              </a:ext>
            </a:extLst>
          </p:cNvPr>
          <p:cNvSpPr/>
          <p:nvPr/>
        </p:nvSpPr>
        <p:spPr>
          <a:xfrm>
            <a:off x="6842758" y="1671950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F2760C-9ACD-44E0-AA2F-AAC31BEAC612}"/>
              </a:ext>
            </a:extLst>
          </p:cNvPr>
          <p:cNvSpPr/>
          <p:nvPr/>
        </p:nvSpPr>
        <p:spPr>
          <a:xfrm>
            <a:off x="7210166" y="1671950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8920F90-3678-4FC9-B148-39ACAB517D2E}"/>
              </a:ext>
            </a:extLst>
          </p:cNvPr>
          <p:cNvSpPr/>
          <p:nvPr/>
        </p:nvSpPr>
        <p:spPr>
          <a:xfrm>
            <a:off x="7563870" y="1671950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05CF7E0-7CC5-47E6-93BA-6C1FD51B0F5B}"/>
              </a:ext>
            </a:extLst>
          </p:cNvPr>
          <p:cNvSpPr/>
          <p:nvPr/>
        </p:nvSpPr>
        <p:spPr>
          <a:xfrm>
            <a:off x="6144982" y="2037836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C6D8864-0FB6-4154-BD49-40C0E9568C7E}"/>
              </a:ext>
            </a:extLst>
          </p:cNvPr>
          <p:cNvSpPr/>
          <p:nvPr/>
        </p:nvSpPr>
        <p:spPr>
          <a:xfrm>
            <a:off x="6492810" y="2037836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7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516CAFC-45EE-4232-902B-1E5B32416F8C}"/>
              </a:ext>
            </a:extLst>
          </p:cNvPr>
          <p:cNvSpPr/>
          <p:nvPr/>
        </p:nvSpPr>
        <p:spPr>
          <a:xfrm>
            <a:off x="6856462" y="2037836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98313F-1EE1-460B-8616-FF8E1A8C50FB}"/>
              </a:ext>
            </a:extLst>
          </p:cNvPr>
          <p:cNvSpPr/>
          <p:nvPr/>
        </p:nvSpPr>
        <p:spPr>
          <a:xfrm>
            <a:off x="7223870" y="2037836"/>
            <a:ext cx="3674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9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1BB7CE7-5B4B-40F1-8BAD-843E1FAD0DB8}"/>
              </a:ext>
            </a:extLst>
          </p:cNvPr>
          <p:cNvSpPr/>
          <p:nvPr/>
        </p:nvSpPr>
        <p:spPr>
          <a:xfrm>
            <a:off x="7486272" y="2037836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6592FDC-E5A0-47D5-B815-B45869C958C5}"/>
              </a:ext>
            </a:extLst>
          </p:cNvPr>
          <p:cNvSpPr/>
          <p:nvPr/>
        </p:nvSpPr>
        <p:spPr>
          <a:xfrm>
            <a:off x="6059036" y="2398140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7336E90-36D3-484F-B069-5085AF1D41DF}"/>
              </a:ext>
            </a:extLst>
          </p:cNvPr>
          <p:cNvSpPr/>
          <p:nvPr/>
        </p:nvSpPr>
        <p:spPr>
          <a:xfrm>
            <a:off x="6406864" y="2398140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A0081DB-4DA7-462D-934A-5DFB10AE23CA}"/>
              </a:ext>
            </a:extLst>
          </p:cNvPr>
          <p:cNvSpPr/>
          <p:nvPr/>
        </p:nvSpPr>
        <p:spPr>
          <a:xfrm>
            <a:off x="6770516" y="2398140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C4A2372-8F91-4080-9137-DA633583C115}"/>
              </a:ext>
            </a:extLst>
          </p:cNvPr>
          <p:cNvSpPr/>
          <p:nvPr/>
        </p:nvSpPr>
        <p:spPr>
          <a:xfrm>
            <a:off x="7137924" y="2398140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14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8D83F15-54E5-4EF5-B214-80B57954BF66}"/>
              </a:ext>
            </a:extLst>
          </p:cNvPr>
          <p:cNvSpPr/>
          <p:nvPr/>
        </p:nvSpPr>
        <p:spPr>
          <a:xfrm>
            <a:off x="7491628" y="2398140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15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FA34DE9-D09B-425A-A349-9FAF6BB92AA4}"/>
              </a:ext>
            </a:extLst>
          </p:cNvPr>
          <p:cNvSpPr/>
          <p:nvPr/>
        </p:nvSpPr>
        <p:spPr>
          <a:xfrm>
            <a:off x="6053126" y="2758023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16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4CA5846-506D-4AF8-8FC3-5EB5912538C8}"/>
              </a:ext>
            </a:extLst>
          </p:cNvPr>
          <p:cNvSpPr/>
          <p:nvPr/>
        </p:nvSpPr>
        <p:spPr>
          <a:xfrm>
            <a:off x="6400954" y="2758023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17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4E044C9-9F64-4564-A1A0-690F9874A3E7}"/>
              </a:ext>
            </a:extLst>
          </p:cNvPr>
          <p:cNvSpPr/>
          <p:nvPr/>
        </p:nvSpPr>
        <p:spPr>
          <a:xfrm>
            <a:off x="6764606" y="2758023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18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C550983-46FA-45F3-9E7A-C390983A93D7}"/>
              </a:ext>
            </a:extLst>
          </p:cNvPr>
          <p:cNvSpPr/>
          <p:nvPr/>
        </p:nvSpPr>
        <p:spPr>
          <a:xfrm>
            <a:off x="7132014" y="2758023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19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BB0118B-5EFA-4C10-A783-EE77AC1B72ED}"/>
              </a:ext>
            </a:extLst>
          </p:cNvPr>
          <p:cNvSpPr/>
          <p:nvPr/>
        </p:nvSpPr>
        <p:spPr>
          <a:xfrm>
            <a:off x="7485718" y="2758023"/>
            <a:ext cx="55015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accent1"/>
                </a:solidFill>
                <a:ea typeface="Cambria Math" panose="02040503050406030204" pitchFamily="18" charset="0"/>
              </a:rPr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CB57B87-C965-485A-B699-CEF219BB3023}"/>
                  </a:ext>
                </a:extLst>
              </p:cNvPr>
              <p:cNvSpPr/>
              <p:nvPr/>
            </p:nvSpPr>
            <p:spPr>
              <a:xfrm>
                <a:off x="1919443" y="2598003"/>
                <a:ext cx="155920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4 rows of 5</a:t>
                </a:r>
              </a:p>
              <a:p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CB57B87-C965-485A-B699-CEF219BB30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443" y="2598003"/>
                <a:ext cx="1559209" cy="830997"/>
              </a:xfrm>
              <a:prstGeom prst="rect">
                <a:avLst/>
              </a:prstGeom>
              <a:blipFill>
                <a:blip r:embed="rId6"/>
                <a:stretch>
                  <a:fillRect l="-6250" t="-5839" r="-4688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436B0C7-0616-4E8D-916E-1271C7CAA0C9}"/>
                  </a:ext>
                </a:extLst>
              </p:cNvPr>
              <p:cNvSpPr/>
              <p:nvPr/>
            </p:nvSpPr>
            <p:spPr>
              <a:xfrm>
                <a:off x="3886062" y="2602581"/>
                <a:ext cx="200792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5 columns of 4</a:t>
                </a:r>
              </a:p>
              <a:p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436B0C7-0616-4E8D-916E-1271C7CAA0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062" y="2602581"/>
                <a:ext cx="2007922" cy="830997"/>
              </a:xfrm>
              <a:prstGeom prst="rect">
                <a:avLst/>
              </a:prstGeom>
              <a:blipFill>
                <a:blip r:embed="rId7"/>
                <a:stretch>
                  <a:fillRect l="-4545" t="-5882" r="-3636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>
            <a:extLst>
              <a:ext uri="{FF2B5EF4-FFF2-40B4-BE49-F238E27FC236}">
                <a16:creationId xmlns:a16="http://schemas.microsoft.com/office/drawing/2014/main" id="{314662C6-90B0-40BF-9AC0-F165BE8362B0}"/>
              </a:ext>
            </a:extLst>
          </p:cNvPr>
          <p:cNvSpPr/>
          <p:nvPr/>
        </p:nvSpPr>
        <p:spPr>
          <a:xfrm>
            <a:off x="4582960" y="4942817"/>
            <a:ext cx="1539717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rectangle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FA68A97-E07E-46E7-A4E0-FA6A39066629}"/>
              </a:ext>
            </a:extLst>
          </p:cNvPr>
          <p:cNvSpPr/>
          <p:nvPr/>
        </p:nvSpPr>
        <p:spPr>
          <a:xfrm>
            <a:off x="4471776" y="5349119"/>
            <a:ext cx="1762085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12 squares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7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25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75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25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75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D01645-82E0-40B7-91FF-F5CCFDE30757}"/>
              </a:ext>
            </a:extLst>
          </p:cNvPr>
          <p:cNvSpPr txBox="1"/>
          <p:nvPr/>
        </p:nvSpPr>
        <p:spPr>
          <a:xfrm>
            <a:off x="633046" y="942535"/>
            <a:ext cx="7723163" cy="378565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Comic Sans MS" panose="030F0702030302020204" pitchFamily="66" charset="0"/>
              </a:rPr>
              <a:t>Focus…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  <a:p>
            <a:r>
              <a:rPr lang="en-GB" sz="6000" dirty="0">
                <a:latin typeface="Comic Sans MS" panose="030F0702030302020204" pitchFamily="66" charset="0"/>
              </a:rPr>
              <a:t>We can all succeed in maths today …</a:t>
            </a:r>
          </a:p>
        </p:txBody>
      </p:sp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D72C112B-9DB0-4DA2-BF24-B3F4E0D5228A}"/>
              </a:ext>
            </a:extLst>
          </p:cNvPr>
          <p:cNvSpPr/>
          <p:nvPr/>
        </p:nvSpPr>
        <p:spPr>
          <a:xfrm>
            <a:off x="1318847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C652401-8C2E-484E-97E5-02DED51B5EA2}"/>
              </a:ext>
            </a:extLst>
          </p:cNvPr>
          <p:cNvSpPr/>
          <p:nvPr/>
        </p:nvSpPr>
        <p:spPr>
          <a:xfrm>
            <a:off x="1318847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91D5AC8-ACB1-47F5-997A-DE33B68D58D7}"/>
              </a:ext>
            </a:extLst>
          </p:cNvPr>
          <p:cNvSpPr/>
          <p:nvPr/>
        </p:nvSpPr>
        <p:spPr>
          <a:xfrm>
            <a:off x="1957755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594FFA-F673-4B9F-9A9D-DAB54AA3B400}"/>
              </a:ext>
            </a:extLst>
          </p:cNvPr>
          <p:cNvSpPr/>
          <p:nvPr/>
        </p:nvSpPr>
        <p:spPr>
          <a:xfrm>
            <a:off x="1957755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A45469C-669F-42E4-B099-5299ABECA8FE}"/>
              </a:ext>
            </a:extLst>
          </p:cNvPr>
          <p:cNvSpPr/>
          <p:nvPr/>
        </p:nvSpPr>
        <p:spPr>
          <a:xfrm>
            <a:off x="2596663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56D8CA6-843F-47BA-AEE8-3A10B7E0A5B9}"/>
              </a:ext>
            </a:extLst>
          </p:cNvPr>
          <p:cNvSpPr/>
          <p:nvPr/>
        </p:nvSpPr>
        <p:spPr>
          <a:xfrm>
            <a:off x="2596663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24E4566-C720-4835-A88D-A1E4A220A549}"/>
              </a:ext>
            </a:extLst>
          </p:cNvPr>
          <p:cNvSpPr/>
          <p:nvPr/>
        </p:nvSpPr>
        <p:spPr>
          <a:xfrm>
            <a:off x="3235571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94831" y="688250"/>
            <a:ext cx="6539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What is the area of this shape?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AF5A39-3EBB-46DD-AF31-3B88F1A0B462}"/>
              </a:ext>
            </a:extLst>
          </p:cNvPr>
          <p:cNvSpPr/>
          <p:nvPr/>
        </p:nvSpPr>
        <p:spPr>
          <a:xfrm>
            <a:off x="1318847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53389E-A97F-4CF8-B1A5-4F6AF886655F}"/>
              </a:ext>
            </a:extLst>
          </p:cNvPr>
          <p:cNvSpPr/>
          <p:nvPr/>
        </p:nvSpPr>
        <p:spPr>
          <a:xfrm>
            <a:off x="1318847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EADA12-D327-446B-9349-D12DC5D8450E}"/>
              </a:ext>
            </a:extLst>
          </p:cNvPr>
          <p:cNvSpPr/>
          <p:nvPr/>
        </p:nvSpPr>
        <p:spPr>
          <a:xfrm>
            <a:off x="1957755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7E4438-C824-41C3-80A7-5FEB7C1D3384}"/>
              </a:ext>
            </a:extLst>
          </p:cNvPr>
          <p:cNvSpPr/>
          <p:nvPr/>
        </p:nvSpPr>
        <p:spPr>
          <a:xfrm>
            <a:off x="1957755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F67D2F-9E1A-4EF5-8DC0-5988EC64EF4C}"/>
              </a:ext>
            </a:extLst>
          </p:cNvPr>
          <p:cNvSpPr/>
          <p:nvPr/>
        </p:nvSpPr>
        <p:spPr>
          <a:xfrm>
            <a:off x="2596663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576BF1-DF10-438D-B814-2869F3C797D0}"/>
              </a:ext>
            </a:extLst>
          </p:cNvPr>
          <p:cNvSpPr/>
          <p:nvPr/>
        </p:nvSpPr>
        <p:spPr>
          <a:xfrm>
            <a:off x="2596663" y="2743200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996192-688F-4F87-9C00-3C67BE3646B5}"/>
              </a:ext>
            </a:extLst>
          </p:cNvPr>
          <p:cNvSpPr/>
          <p:nvPr/>
        </p:nvSpPr>
        <p:spPr>
          <a:xfrm>
            <a:off x="3235571" y="2104292"/>
            <a:ext cx="638908" cy="6389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2D915A-D104-45A1-AE73-3085E7F46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176" y="577767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DB6BAAE-0B77-4DDC-8E9F-9E4C66F4446E}"/>
              </a:ext>
            </a:extLst>
          </p:cNvPr>
          <p:cNvSpPr txBox="1"/>
          <p:nvPr/>
        </p:nvSpPr>
        <p:spPr>
          <a:xfrm>
            <a:off x="5737020" y="72045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7E3AE7-8D23-460F-9822-48028C7930BC}"/>
              </a:ext>
            </a:extLst>
          </p:cNvPr>
          <p:cNvSpPr/>
          <p:nvPr/>
        </p:nvSpPr>
        <p:spPr>
          <a:xfrm>
            <a:off x="1454597" y="2160157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065BDB-AB6B-45C5-9CD7-343248B333FF}"/>
              </a:ext>
            </a:extLst>
          </p:cNvPr>
          <p:cNvSpPr/>
          <p:nvPr/>
        </p:nvSpPr>
        <p:spPr>
          <a:xfrm>
            <a:off x="2093505" y="2160157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B141B65-1E47-492C-AB2E-A746A61CFF35}"/>
              </a:ext>
            </a:extLst>
          </p:cNvPr>
          <p:cNvSpPr/>
          <p:nvPr/>
        </p:nvSpPr>
        <p:spPr>
          <a:xfrm>
            <a:off x="2732413" y="2160157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EB2D0AA-9CDF-411E-9B80-5EB404F1D784}"/>
              </a:ext>
            </a:extLst>
          </p:cNvPr>
          <p:cNvSpPr/>
          <p:nvPr/>
        </p:nvSpPr>
        <p:spPr>
          <a:xfrm>
            <a:off x="3364064" y="2160157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83E6D9E-5763-4FB4-AEFC-968FBC1E983C}"/>
              </a:ext>
            </a:extLst>
          </p:cNvPr>
          <p:cNvSpPr/>
          <p:nvPr/>
        </p:nvSpPr>
        <p:spPr>
          <a:xfrm>
            <a:off x="1439945" y="2793975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248F76-843F-4F0C-8875-4A9523360063}"/>
              </a:ext>
            </a:extLst>
          </p:cNvPr>
          <p:cNvSpPr/>
          <p:nvPr/>
        </p:nvSpPr>
        <p:spPr>
          <a:xfrm>
            <a:off x="2093505" y="2793975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49D7BF-683A-4F07-94EC-9FEF7F4C8F38}"/>
              </a:ext>
            </a:extLst>
          </p:cNvPr>
          <p:cNvSpPr/>
          <p:nvPr/>
        </p:nvSpPr>
        <p:spPr>
          <a:xfrm>
            <a:off x="2747065" y="2793975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7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D56570-9691-41E0-962F-109AE1C2B372}"/>
              </a:ext>
            </a:extLst>
          </p:cNvPr>
          <p:cNvSpPr/>
          <p:nvPr/>
        </p:nvSpPr>
        <p:spPr>
          <a:xfrm>
            <a:off x="1873231" y="3475346"/>
            <a:ext cx="272468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7 squares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DD92B3B-38B9-4354-AA21-C943A6110C26}"/>
              </a:ext>
            </a:extLst>
          </p:cNvPr>
          <p:cNvSpPr txBox="1"/>
          <p:nvPr/>
        </p:nvSpPr>
        <p:spPr>
          <a:xfrm>
            <a:off x="947585" y="4483856"/>
            <a:ext cx="6539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Make another shape with the same area.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39062 -0.0930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31" y="-465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25 -2.22222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25 -2.22222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0.25 -2.22222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38941 -0.0004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62" y="-2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0.46128 -0.0004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-2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0.39011 -0.0930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97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8 -0.00047 L 0.31962 0.09259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653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011 -0.09306 L 0.32014 -0.0004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7" y="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962 0.09259 L 0.24982 -0.1861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-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29" grpId="1" animBg="1"/>
      <p:bldP spid="29" grpId="2" animBg="1"/>
      <p:bldP spid="30" grpId="0" animBg="1"/>
      <p:bldP spid="31" grpId="0" animBg="1"/>
      <p:bldP spid="31" grpId="1" animBg="1"/>
      <p:bldP spid="32" grpId="0" animBg="1"/>
      <p:bldP spid="17" grpId="0"/>
      <p:bldP spid="17" grpId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5" grpId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6030" y="684088"/>
            <a:ext cx="659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Draw a shape on the grid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an area of 5 squares.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458" y="778953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33302" y="9216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6161C6-F23C-48FB-8940-0FC06E4F5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024025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169DDB2-FA35-4BF4-B02F-26D3EBD6C1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143358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CB8780D-55CD-43D1-8B03-FBF1B38C6E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590839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EC13319-EDB4-4B05-898F-D4D7B7D0F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424917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6705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6030" y="684088"/>
            <a:ext cx="659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Draw a shape on the grid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an area of 5 squares.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458" y="778953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33302" y="9216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6161C6-F23C-48FB-8940-0FC06E4F5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17716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4B1B643-27A2-4A3E-A727-9020F1034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98298" y="3003435"/>
            <a:ext cx="2083174" cy="1456616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CCE111C-65FB-4761-A467-350D8CA4B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989154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73D0B17-FF4B-4D38-9DC2-009DF8C99FBA}"/>
              </a:ext>
            </a:extLst>
          </p:cNvPr>
          <p:cNvSpPr txBox="1"/>
          <p:nvPr/>
        </p:nvSpPr>
        <p:spPr>
          <a:xfrm>
            <a:off x="2374790" y="5555827"/>
            <a:ext cx="6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 you think Tiny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301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6030" y="684088"/>
            <a:ext cx="659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Draw a shape on the grid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an area of 5 squares.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458" y="778953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33302" y="9216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6161C6-F23C-48FB-8940-0FC06E4F5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17716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4B1B643-27A2-4A3E-A727-9020F1034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98298" y="3003435"/>
            <a:ext cx="2083174" cy="1456616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CCE111C-65FB-4761-A467-350D8CA4B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439148"/>
              </p:ext>
            </p:extLst>
          </p:nvPr>
        </p:nvGraphicFramePr>
        <p:xfrm>
          <a:off x="2697480" y="1847406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342277296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126114029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560435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12353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56422837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65048189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7824285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556764300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8472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3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4481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99021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532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9335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968574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5042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73D0B17-FF4B-4D38-9DC2-009DF8C99FBA}"/>
              </a:ext>
            </a:extLst>
          </p:cNvPr>
          <p:cNvSpPr txBox="1"/>
          <p:nvPr/>
        </p:nvSpPr>
        <p:spPr>
          <a:xfrm>
            <a:off x="2374790" y="5555827"/>
            <a:ext cx="6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 you think Tiny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610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.2|1|0.9|3|6.9|10.9|7.5|8.6|2.1|4.4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3.5|2.9|4.8|4.4|4.4|6.5|4.3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3.7|4.7|5.1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5.4|2.4|3.1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2|4.1|1.4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6|1.2|3.4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5.6|3.4|6.4|3|3.3|1.4|11.6|4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5.1|5.6|8.4|2.9|2.2|6.9|3.1|13.4|2.4|11.6|1.2|11.4|4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ee99ee9-287b-4f9a-957c-ba5ae7375c9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8751</TotalTime>
  <Words>434</Words>
  <Application>Microsoft Office PowerPoint</Application>
  <PresentationFormat>On-screen Show (4:3)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Have a go at questions  1 - 4 on the worksheet</vt:lpstr>
      <vt:lpstr>Have a go at questions  1 - 4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Hayley Wall</cp:lastModifiedBy>
  <cp:revision>257</cp:revision>
  <dcterms:created xsi:type="dcterms:W3CDTF">2019-07-05T11:02:13Z</dcterms:created>
  <dcterms:modified xsi:type="dcterms:W3CDTF">2022-01-11T16:47:43Z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