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1"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684F67D-3978-4972-B9CE-A5EFBC5DE846}" type="datetimeFigureOut">
              <a:rPr lang="en-GB" smtClean="0"/>
              <a:t>07/02/2022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1694FD-DA63-4C6C-8542-2ABE6E177276}" type="slidenum">
              <a:rPr lang="en-GB" smtClean="0"/>
              <a:t>‹#›</a:t>
            </a:fld>
            <a:endParaRPr lang="en-GB"/>
          </a:p>
        </p:txBody>
      </p:sp>
    </p:spTree>
    <p:extLst>
      <p:ext uri="{BB962C8B-B14F-4D97-AF65-F5344CB8AC3E}">
        <p14:creationId xmlns:p14="http://schemas.microsoft.com/office/powerpoint/2010/main" val="2523509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684F67D-3978-4972-B9CE-A5EFBC5DE846}" type="datetimeFigureOut">
              <a:rPr lang="en-GB" smtClean="0"/>
              <a:t>07/02/2022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1694FD-DA63-4C6C-8542-2ABE6E177276}" type="slidenum">
              <a:rPr lang="en-GB" smtClean="0"/>
              <a:t>‹#›</a:t>
            </a:fld>
            <a:endParaRPr lang="en-GB"/>
          </a:p>
        </p:txBody>
      </p:sp>
    </p:spTree>
    <p:extLst>
      <p:ext uri="{BB962C8B-B14F-4D97-AF65-F5344CB8AC3E}">
        <p14:creationId xmlns:p14="http://schemas.microsoft.com/office/powerpoint/2010/main" val="132382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684F67D-3978-4972-B9CE-A5EFBC5DE846}" type="datetimeFigureOut">
              <a:rPr lang="en-GB" smtClean="0"/>
              <a:t>07/02/2022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1694FD-DA63-4C6C-8542-2ABE6E177276}" type="slidenum">
              <a:rPr lang="en-GB" smtClean="0"/>
              <a:t>‹#›</a:t>
            </a:fld>
            <a:endParaRPr lang="en-GB"/>
          </a:p>
        </p:txBody>
      </p:sp>
    </p:spTree>
    <p:extLst>
      <p:ext uri="{BB962C8B-B14F-4D97-AF65-F5344CB8AC3E}">
        <p14:creationId xmlns:p14="http://schemas.microsoft.com/office/powerpoint/2010/main" val="3589897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684F67D-3978-4972-B9CE-A5EFBC5DE846}" type="datetimeFigureOut">
              <a:rPr lang="en-GB" smtClean="0"/>
              <a:t>07/02/2022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1694FD-DA63-4C6C-8542-2ABE6E177276}" type="slidenum">
              <a:rPr lang="en-GB" smtClean="0"/>
              <a:t>‹#›</a:t>
            </a:fld>
            <a:endParaRPr lang="en-GB"/>
          </a:p>
        </p:txBody>
      </p:sp>
    </p:spTree>
    <p:extLst>
      <p:ext uri="{BB962C8B-B14F-4D97-AF65-F5344CB8AC3E}">
        <p14:creationId xmlns:p14="http://schemas.microsoft.com/office/powerpoint/2010/main" val="800567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684F67D-3978-4972-B9CE-A5EFBC5DE846}" type="datetimeFigureOut">
              <a:rPr lang="en-GB" smtClean="0"/>
              <a:t>07/02/2022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F1694FD-DA63-4C6C-8542-2ABE6E177276}" type="slidenum">
              <a:rPr lang="en-GB" smtClean="0"/>
              <a:t>‹#›</a:t>
            </a:fld>
            <a:endParaRPr lang="en-GB"/>
          </a:p>
        </p:txBody>
      </p:sp>
    </p:spTree>
    <p:extLst>
      <p:ext uri="{BB962C8B-B14F-4D97-AF65-F5344CB8AC3E}">
        <p14:creationId xmlns:p14="http://schemas.microsoft.com/office/powerpoint/2010/main" val="3486546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684F67D-3978-4972-B9CE-A5EFBC5DE846}" type="datetimeFigureOut">
              <a:rPr lang="en-GB" smtClean="0"/>
              <a:t>07/02/2022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1694FD-DA63-4C6C-8542-2ABE6E177276}" type="slidenum">
              <a:rPr lang="en-GB" smtClean="0"/>
              <a:t>‹#›</a:t>
            </a:fld>
            <a:endParaRPr lang="en-GB"/>
          </a:p>
        </p:txBody>
      </p:sp>
    </p:spTree>
    <p:extLst>
      <p:ext uri="{BB962C8B-B14F-4D97-AF65-F5344CB8AC3E}">
        <p14:creationId xmlns:p14="http://schemas.microsoft.com/office/powerpoint/2010/main" val="2649792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684F67D-3978-4972-B9CE-A5EFBC5DE846}" type="datetimeFigureOut">
              <a:rPr lang="en-GB" smtClean="0"/>
              <a:t>07/02/2022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F1694FD-DA63-4C6C-8542-2ABE6E177276}" type="slidenum">
              <a:rPr lang="en-GB" smtClean="0"/>
              <a:t>‹#›</a:t>
            </a:fld>
            <a:endParaRPr lang="en-GB"/>
          </a:p>
        </p:txBody>
      </p:sp>
    </p:spTree>
    <p:extLst>
      <p:ext uri="{BB962C8B-B14F-4D97-AF65-F5344CB8AC3E}">
        <p14:creationId xmlns:p14="http://schemas.microsoft.com/office/powerpoint/2010/main" val="2017907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684F67D-3978-4972-B9CE-A5EFBC5DE846}" type="datetimeFigureOut">
              <a:rPr lang="en-GB" smtClean="0"/>
              <a:t>07/02/2022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F1694FD-DA63-4C6C-8542-2ABE6E177276}" type="slidenum">
              <a:rPr lang="en-GB" smtClean="0"/>
              <a:t>‹#›</a:t>
            </a:fld>
            <a:endParaRPr lang="en-GB"/>
          </a:p>
        </p:txBody>
      </p:sp>
    </p:spTree>
    <p:extLst>
      <p:ext uri="{BB962C8B-B14F-4D97-AF65-F5344CB8AC3E}">
        <p14:creationId xmlns:p14="http://schemas.microsoft.com/office/powerpoint/2010/main" val="3616960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84F67D-3978-4972-B9CE-A5EFBC5DE846}" type="datetimeFigureOut">
              <a:rPr lang="en-GB" smtClean="0"/>
              <a:t>07/02/2022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F1694FD-DA63-4C6C-8542-2ABE6E177276}" type="slidenum">
              <a:rPr lang="en-GB" smtClean="0"/>
              <a:t>‹#›</a:t>
            </a:fld>
            <a:endParaRPr lang="en-GB"/>
          </a:p>
        </p:txBody>
      </p:sp>
    </p:spTree>
    <p:extLst>
      <p:ext uri="{BB962C8B-B14F-4D97-AF65-F5344CB8AC3E}">
        <p14:creationId xmlns:p14="http://schemas.microsoft.com/office/powerpoint/2010/main" val="3245147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684F67D-3978-4972-B9CE-A5EFBC5DE846}" type="datetimeFigureOut">
              <a:rPr lang="en-GB" smtClean="0"/>
              <a:t>07/02/2022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1694FD-DA63-4C6C-8542-2ABE6E177276}" type="slidenum">
              <a:rPr lang="en-GB" smtClean="0"/>
              <a:t>‹#›</a:t>
            </a:fld>
            <a:endParaRPr lang="en-GB"/>
          </a:p>
        </p:txBody>
      </p:sp>
    </p:spTree>
    <p:extLst>
      <p:ext uri="{BB962C8B-B14F-4D97-AF65-F5344CB8AC3E}">
        <p14:creationId xmlns:p14="http://schemas.microsoft.com/office/powerpoint/2010/main" val="2689733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684F67D-3978-4972-B9CE-A5EFBC5DE846}" type="datetimeFigureOut">
              <a:rPr lang="en-GB" smtClean="0"/>
              <a:t>07/02/2022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F1694FD-DA63-4C6C-8542-2ABE6E177276}" type="slidenum">
              <a:rPr lang="en-GB" smtClean="0"/>
              <a:t>‹#›</a:t>
            </a:fld>
            <a:endParaRPr lang="en-GB"/>
          </a:p>
        </p:txBody>
      </p:sp>
    </p:spTree>
    <p:extLst>
      <p:ext uri="{BB962C8B-B14F-4D97-AF65-F5344CB8AC3E}">
        <p14:creationId xmlns:p14="http://schemas.microsoft.com/office/powerpoint/2010/main" val="43753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84F67D-3978-4972-B9CE-A5EFBC5DE846}" type="datetimeFigureOut">
              <a:rPr lang="en-GB" smtClean="0"/>
              <a:t>07/02/2022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1694FD-DA63-4C6C-8542-2ABE6E177276}" type="slidenum">
              <a:rPr lang="en-GB" smtClean="0"/>
              <a:t>‹#›</a:t>
            </a:fld>
            <a:endParaRPr lang="en-GB"/>
          </a:p>
        </p:txBody>
      </p:sp>
    </p:spTree>
    <p:extLst>
      <p:ext uri="{BB962C8B-B14F-4D97-AF65-F5344CB8AC3E}">
        <p14:creationId xmlns:p14="http://schemas.microsoft.com/office/powerpoint/2010/main" val="192060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87009"/>
            <a:ext cx="9144000" cy="2387600"/>
          </a:xfrm>
        </p:spPr>
        <p:txBody>
          <a:bodyPr>
            <a:normAutofit fontScale="90000"/>
          </a:bodyPr>
          <a:lstStyle/>
          <a:p>
            <a:r>
              <a:rPr lang="en-GB" sz="5400" u="sng" dirty="0">
                <a:latin typeface="My Happy Ending" pitchFamily="2" charset="0"/>
                <a:ea typeface="My Happy Ending" pitchFamily="2" charset="0"/>
              </a:rPr>
              <a:t>RE – Christianity </a:t>
            </a:r>
            <a:br>
              <a:rPr lang="en-GB" sz="5400" u="sng" dirty="0">
                <a:latin typeface="My Happy Ending" pitchFamily="2" charset="0"/>
                <a:ea typeface="My Happy Ending" pitchFamily="2" charset="0"/>
              </a:rPr>
            </a:br>
            <a:r>
              <a:rPr lang="en-GB" sz="5400" u="sng" dirty="0" smtClean="0">
                <a:latin typeface="My Happy Ending" pitchFamily="2" charset="0"/>
                <a:ea typeface="My Happy Ending" pitchFamily="2" charset="0"/>
              </a:rPr>
              <a:t>Jesus</a:t>
            </a:r>
            <a:r>
              <a:rPr lang="en-GB" sz="5400" u="sng" dirty="0">
                <a:latin typeface="My Happy Ending" pitchFamily="2" charset="0"/>
                <a:ea typeface="My Happy Ending" pitchFamily="2" charset="0"/>
              </a:rPr>
              <a:t>’ </a:t>
            </a:r>
            <a:r>
              <a:rPr lang="en-GB" sz="5400" u="sng" dirty="0" smtClean="0">
                <a:latin typeface="My Happy Ending" pitchFamily="2" charset="0"/>
                <a:ea typeface="My Happy Ending" pitchFamily="2" charset="0"/>
              </a:rPr>
              <a:t>Miracles</a:t>
            </a:r>
            <a:br>
              <a:rPr lang="en-GB" sz="5400" u="sng" dirty="0" smtClean="0">
                <a:latin typeface="My Happy Ending" pitchFamily="2" charset="0"/>
                <a:ea typeface="My Happy Ending" pitchFamily="2" charset="0"/>
              </a:rPr>
            </a:br>
            <a:r>
              <a:rPr lang="en-GB" sz="5400" u="sng" dirty="0" smtClean="0">
                <a:latin typeface="My Happy Ending" pitchFamily="2" charset="0"/>
                <a:ea typeface="My Happy Ending" pitchFamily="2" charset="0"/>
              </a:rPr>
              <a:t/>
            </a:r>
            <a:br>
              <a:rPr lang="en-GB" sz="5400" u="sng" dirty="0" smtClean="0">
                <a:latin typeface="My Happy Ending" pitchFamily="2" charset="0"/>
                <a:ea typeface="My Happy Ending" pitchFamily="2" charset="0"/>
              </a:rPr>
            </a:br>
            <a:r>
              <a:rPr lang="en-GB" sz="3600" dirty="0">
                <a:latin typeface="My Happy Ending" pitchFamily="2" charset="0"/>
                <a:ea typeface="My Happy Ending" pitchFamily="2" charset="0"/>
              </a:rPr>
              <a:t>Key Question: Could Jesus heal people? Were these miracles or is there some other explanation?</a:t>
            </a:r>
            <a:r>
              <a:rPr lang="en-GB" sz="5400" u="sng" dirty="0" smtClean="0">
                <a:latin typeface="My Happy Ending" pitchFamily="2" charset="0"/>
                <a:ea typeface="My Happy Ending" pitchFamily="2" charset="0"/>
              </a:rPr>
              <a:t/>
            </a:r>
            <a:br>
              <a:rPr lang="en-GB" sz="5400" u="sng" dirty="0" smtClean="0">
                <a:latin typeface="My Happy Ending" pitchFamily="2" charset="0"/>
                <a:ea typeface="My Happy Ending" pitchFamily="2" charset="0"/>
              </a:rPr>
            </a:br>
            <a:r>
              <a:rPr lang="en-GB" sz="5400" u="sng" dirty="0" smtClean="0">
                <a:latin typeface="Comic Sans MS" panose="030F0702030302020204" pitchFamily="66" charset="0"/>
              </a:rPr>
              <a:t> </a:t>
            </a:r>
            <a:endParaRPr lang="en-GB" sz="5400" dirty="0">
              <a:latin typeface="Comic Sans MS" panose="030F0702030302020204" pitchFamily="66" charset="0"/>
            </a:endParaRPr>
          </a:p>
        </p:txBody>
      </p:sp>
      <p:sp>
        <p:nvSpPr>
          <p:cNvPr id="3" name="Subtitle 2"/>
          <p:cNvSpPr>
            <a:spLocks noGrp="1"/>
          </p:cNvSpPr>
          <p:nvPr>
            <p:ph type="subTitle" idx="1"/>
          </p:nvPr>
        </p:nvSpPr>
        <p:spPr>
          <a:xfrm>
            <a:off x="1524000" y="3292249"/>
            <a:ext cx="9144000" cy="1655762"/>
          </a:xfrm>
        </p:spPr>
        <p:txBody>
          <a:bodyPr>
            <a:normAutofit/>
          </a:bodyPr>
          <a:lstStyle/>
          <a:p>
            <a:r>
              <a:rPr lang="en-GB" sz="4000" u="sng" dirty="0" smtClean="0">
                <a:latin typeface="My Happy Ending" pitchFamily="2" charset="0"/>
                <a:ea typeface="My Happy Ending" pitchFamily="2" charset="0"/>
              </a:rPr>
              <a:t>Lesson </a:t>
            </a:r>
            <a:r>
              <a:rPr lang="en-GB" sz="4000" u="sng" dirty="0" smtClean="0">
                <a:latin typeface="My Happy Ending" pitchFamily="2" charset="0"/>
                <a:ea typeface="My Happy Ending" pitchFamily="2" charset="0"/>
              </a:rPr>
              <a:t>4</a:t>
            </a:r>
            <a:endParaRPr lang="en-GB" sz="4000" dirty="0">
              <a:latin typeface="My Happy Ending" pitchFamily="2" charset="0"/>
              <a:ea typeface="My Happy Ending" pitchFamily="2" charset="0"/>
            </a:endParaRPr>
          </a:p>
        </p:txBody>
      </p:sp>
      <p:pic>
        <p:nvPicPr>
          <p:cNvPr id="7" name="Picture 6"/>
          <p:cNvPicPr>
            <a:picLocks noChangeAspect="1"/>
          </p:cNvPicPr>
          <p:nvPr/>
        </p:nvPicPr>
        <p:blipFill>
          <a:blip r:embed="rId2"/>
          <a:stretch>
            <a:fillRect/>
          </a:stretch>
        </p:blipFill>
        <p:spPr>
          <a:xfrm>
            <a:off x="4886325" y="4006350"/>
            <a:ext cx="2419350" cy="2581275"/>
          </a:xfrm>
          <a:prstGeom prst="rect">
            <a:avLst/>
          </a:prstGeom>
        </p:spPr>
      </p:pic>
    </p:spTree>
    <p:extLst>
      <p:ext uri="{BB962C8B-B14F-4D97-AF65-F5344CB8AC3E}">
        <p14:creationId xmlns:p14="http://schemas.microsoft.com/office/powerpoint/2010/main" val="486990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3212" y="255121"/>
            <a:ext cx="12522925" cy="2862322"/>
          </a:xfrm>
          <a:prstGeom prst="rect">
            <a:avLst/>
          </a:prstGeom>
        </p:spPr>
        <p:txBody>
          <a:bodyPr wrap="square">
            <a:spAutoFit/>
          </a:bodyPr>
          <a:lstStyle/>
          <a:p>
            <a:pPr algn="ctr"/>
            <a:r>
              <a:rPr lang="en-GB" sz="6000" dirty="0">
                <a:solidFill>
                  <a:srgbClr val="000000"/>
                </a:solidFill>
                <a:latin typeface="My Happy Ending" pitchFamily="2" charset="0"/>
                <a:ea typeface="My Happy Ending" pitchFamily="2" charset="0"/>
              </a:rPr>
              <a:t>Grace Darling became a national heroine after risking her life to save the stranded survivors of the wrecked steamship.</a:t>
            </a:r>
          </a:p>
          <a:p>
            <a:pPr algn="ctr"/>
            <a:r>
              <a:rPr lang="en-GB" sz="6000" b="1" dirty="0">
                <a:solidFill>
                  <a:srgbClr val="000000"/>
                </a:solidFill>
                <a:latin typeface="My Happy Ending" pitchFamily="2" charset="0"/>
                <a:ea typeface="My Happy Ending" pitchFamily="2" charset="0"/>
              </a:rPr>
              <a:t>She managed to rescue nine survivors.</a:t>
            </a:r>
          </a:p>
        </p:txBody>
      </p:sp>
      <p:pic>
        <p:nvPicPr>
          <p:cNvPr id="6" name="Picture 5"/>
          <p:cNvPicPr>
            <a:picLocks noChangeAspect="1"/>
          </p:cNvPicPr>
          <p:nvPr/>
        </p:nvPicPr>
        <p:blipFill>
          <a:blip r:embed="rId2"/>
          <a:stretch>
            <a:fillRect/>
          </a:stretch>
        </p:blipFill>
        <p:spPr>
          <a:xfrm>
            <a:off x="869224" y="3332389"/>
            <a:ext cx="4914900" cy="3067050"/>
          </a:xfrm>
          <a:prstGeom prst="rect">
            <a:avLst/>
          </a:prstGeom>
        </p:spPr>
      </p:pic>
      <p:pic>
        <p:nvPicPr>
          <p:cNvPr id="7" name="Picture 6"/>
          <p:cNvPicPr>
            <a:picLocks noChangeAspect="1"/>
          </p:cNvPicPr>
          <p:nvPr/>
        </p:nvPicPr>
        <p:blipFill>
          <a:blip r:embed="rId3"/>
          <a:stretch>
            <a:fillRect/>
          </a:stretch>
        </p:blipFill>
        <p:spPr>
          <a:xfrm>
            <a:off x="7166699" y="5117508"/>
            <a:ext cx="5243014" cy="1926503"/>
          </a:xfrm>
          <a:prstGeom prst="rect">
            <a:avLst/>
          </a:prstGeom>
        </p:spPr>
      </p:pic>
    </p:spTree>
    <p:extLst>
      <p:ext uri="{BB962C8B-B14F-4D97-AF65-F5344CB8AC3E}">
        <p14:creationId xmlns:p14="http://schemas.microsoft.com/office/powerpoint/2010/main" val="810892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1600" y="1388912"/>
            <a:ext cx="9405257" cy="3416320"/>
          </a:xfrm>
          <a:prstGeom prst="rect">
            <a:avLst/>
          </a:prstGeom>
        </p:spPr>
        <p:txBody>
          <a:bodyPr wrap="square">
            <a:spAutoFit/>
          </a:bodyPr>
          <a:lstStyle/>
          <a:p>
            <a:pPr algn="ctr"/>
            <a:r>
              <a:rPr lang="en-GB" sz="5400" dirty="0">
                <a:solidFill>
                  <a:srgbClr val="000000"/>
                </a:solidFill>
                <a:latin typeface="My Happy Ending" pitchFamily="2" charset="0"/>
                <a:ea typeface="My Happy Ending" pitchFamily="2" charset="0"/>
              </a:rPr>
              <a:t>Have you or your family ever been poorly and had to go to hospital? Did you notice all the hard work the doctors and nurses were doing to care for the patients and help them get better? </a:t>
            </a:r>
          </a:p>
        </p:txBody>
      </p:sp>
    </p:spTree>
    <p:extLst>
      <p:ext uri="{BB962C8B-B14F-4D97-AF65-F5344CB8AC3E}">
        <p14:creationId xmlns:p14="http://schemas.microsoft.com/office/powerpoint/2010/main" val="2402690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25931" y="1237846"/>
            <a:ext cx="6096000" cy="3785652"/>
          </a:xfrm>
          <a:prstGeom prst="rect">
            <a:avLst/>
          </a:prstGeom>
        </p:spPr>
        <p:txBody>
          <a:bodyPr>
            <a:spAutoFit/>
          </a:bodyPr>
          <a:lstStyle/>
          <a:p>
            <a:pPr algn="ctr"/>
            <a:r>
              <a:rPr lang="en-GB" sz="6000" dirty="0">
                <a:latin typeface="My Happy Ending" pitchFamily="2" charset="0"/>
                <a:ea typeface="My Happy Ending" pitchFamily="2" charset="0"/>
              </a:rPr>
              <a:t>Do you </a:t>
            </a:r>
            <a:r>
              <a:rPr lang="en-GB" sz="6000" dirty="0" smtClean="0">
                <a:latin typeface="My Happy Ending" pitchFamily="2" charset="0"/>
                <a:ea typeface="My Happy Ending" pitchFamily="2" charset="0"/>
              </a:rPr>
              <a:t>have any questions for </a:t>
            </a:r>
            <a:r>
              <a:rPr lang="en-GB" sz="6000" dirty="0">
                <a:latin typeface="My Happy Ending" pitchFamily="2" charset="0"/>
                <a:ea typeface="My Happy Ending" pitchFamily="2" charset="0"/>
              </a:rPr>
              <a:t>Huey Owl? Write them on a post-it note and bring them to the circle.</a:t>
            </a:r>
          </a:p>
        </p:txBody>
      </p:sp>
      <p:pic>
        <p:nvPicPr>
          <p:cNvPr id="5" name="Picture 4"/>
          <p:cNvPicPr>
            <a:picLocks noChangeAspect="1"/>
          </p:cNvPicPr>
          <p:nvPr/>
        </p:nvPicPr>
        <p:blipFill>
          <a:blip r:embed="rId2"/>
          <a:stretch>
            <a:fillRect/>
          </a:stretch>
        </p:blipFill>
        <p:spPr>
          <a:xfrm>
            <a:off x="9381036" y="3375761"/>
            <a:ext cx="2810964" cy="3482239"/>
          </a:xfrm>
          <a:prstGeom prst="rect">
            <a:avLst/>
          </a:prstGeom>
        </p:spPr>
      </p:pic>
    </p:spTree>
    <p:extLst>
      <p:ext uri="{BB962C8B-B14F-4D97-AF65-F5344CB8AC3E}">
        <p14:creationId xmlns:p14="http://schemas.microsoft.com/office/powerpoint/2010/main" val="898177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57349" y="0"/>
            <a:ext cx="8564880" cy="1015663"/>
          </a:xfrm>
          <a:prstGeom prst="rect">
            <a:avLst/>
          </a:prstGeom>
        </p:spPr>
        <p:txBody>
          <a:bodyPr wrap="square">
            <a:spAutoFit/>
          </a:bodyPr>
          <a:lstStyle/>
          <a:p>
            <a:pPr algn="ctr"/>
            <a:r>
              <a:rPr lang="en-GB" sz="6000" dirty="0" smtClean="0">
                <a:latin typeface="My Happy Ending" pitchFamily="2" charset="0"/>
                <a:ea typeface="My Happy Ending" pitchFamily="2" charset="0"/>
              </a:rPr>
              <a:t>Huey has some questions for you...</a:t>
            </a:r>
            <a:endParaRPr lang="en-GB" sz="6000" dirty="0">
              <a:latin typeface="My Happy Ending" pitchFamily="2" charset="0"/>
              <a:ea typeface="My Happy Ending" pitchFamily="2" charset="0"/>
            </a:endParaRPr>
          </a:p>
        </p:txBody>
      </p:sp>
      <p:pic>
        <p:nvPicPr>
          <p:cNvPr id="5" name="Picture 4"/>
          <p:cNvPicPr>
            <a:picLocks noChangeAspect="1"/>
          </p:cNvPicPr>
          <p:nvPr/>
        </p:nvPicPr>
        <p:blipFill>
          <a:blip r:embed="rId2"/>
          <a:stretch>
            <a:fillRect/>
          </a:stretch>
        </p:blipFill>
        <p:spPr>
          <a:xfrm>
            <a:off x="10538397" y="-8584"/>
            <a:ext cx="1653603" cy="2048494"/>
          </a:xfrm>
          <a:prstGeom prst="rect">
            <a:avLst/>
          </a:prstGeom>
        </p:spPr>
      </p:pic>
      <p:sp>
        <p:nvSpPr>
          <p:cNvPr id="2" name="TextBox 1"/>
          <p:cNvSpPr txBox="1"/>
          <p:nvPr/>
        </p:nvSpPr>
        <p:spPr>
          <a:xfrm>
            <a:off x="0" y="1636313"/>
            <a:ext cx="11524128" cy="5539978"/>
          </a:xfrm>
          <a:prstGeom prst="rect">
            <a:avLst/>
          </a:prstGeom>
          <a:noFill/>
        </p:spPr>
        <p:txBody>
          <a:bodyPr wrap="square" rtlCol="0">
            <a:spAutoFit/>
          </a:bodyPr>
          <a:lstStyle/>
          <a:p>
            <a:pPr marL="285750" indent="-285750">
              <a:buFont typeface="Arial" panose="020B0604020202020204" pitchFamily="34" charset="0"/>
              <a:buChar char="•"/>
            </a:pPr>
            <a:r>
              <a:rPr lang="en-GB" sz="4800" dirty="0">
                <a:latin typeface="My Happy Ending" pitchFamily="2" charset="0"/>
                <a:ea typeface="My Happy Ending" pitchFamily="2" charset="0"/>
              </a:rPr>
              <a:t>Do stories have to be true (i.e. actually happen) to be meaningful</a:t>
            </a:r>
            <a:r>
              <a:rPr lang="en-GB" sz="4800" dirty="0" smtClean="0">
                <a:latin typeface="My Happy Ending" pitchFamily="2" charset="0"/>
                <a:ea typeface="My Happy Ending" pitchFamily="2" charset="0"/>
              </a:rPr>
              <a:t>?</a:t>
            </a:r>
            <a:br>
              <a:rPr lang="en-GB" sz="4800" dirty="0" smtClean="0">
                <a:latin typeface="My Happy Ending" pitchFamily="2" charset="0"/>
                <a:ea typeface="My Happy Ending" pitchFamily="2" charset="0"/>
              </a:rPr>
            </a:br>
            <a:r>
              <a:rPr lang="en-GB" sz="4800" dirty="0" smtClean="0">
                <a:latin typeface="My Happy Ending" pitchFamily="2" charset="0"/>
                <a:ea typeface="My Happy Ending" pitchFamily="2" charset="0"/>
              </a:rPr>
              <a:t> </a:t>
            </a:r>
            <a:endParaRPr lang="en-GB" sz="4800" dirty="0">
              <a:latin typeface="My Happy Ending" pitchFamily="2" charset="0"/>
              <a:ea typeface="My Happy Ending" pitchFamily="2" charset="0"/>
            </a:endParaRPr>
          </a:p>
          <a:p>
            <a:pPr marL="285750" indent="-285750">
              <a:buFont typeface="Arial" panose="020B0604020202020204" pitchFamily="34" charset="0"/>
              <a:buChar char="•"/>
            </a:pPr>
            <a:r>
              <a:rPr lang="en-GB" sz="4800" dirty="0">
                <a:latin typeface="My Happy Ending" pitchFamily="2" charset="0"/>
                <a:ea typeface="My Happy Ending" pitchFamily="2" charset="0"/>
              </a:rPr>
              <a:t>Were Jesus' miracles just stories to make people think Jesus was special/ God on earth, or that we should help people who are sick</a:t>
            </a:r>
            <a:r>
              <a:rPr lang="en-GB" sz="4800" dirty="0" smtClean="0">
                <a:latin typeface="My Happy Ending" pitchFamily="2" charset="0"/>
                <a:ea typeface="My Happy Ending" pitchFamily="2" charset="0"/>
              </a:rPr>
              <a:t>?</a:t>
            </a:r>
          </a:p>
          <a:p>
            <a:pPr marL="285750" indent="-285750">
              <a:buFont typeface="Arial" panose="020B0604020202020204" pitchFamily="34" charset="0"/>
              <a:buChar char="•"/>
            </a:pPr>
            <a:endParaRPr lang="en-GB" sz="4800" dirty="0">
              <a:latin typeface="My Happy Ending" pitchFamily="2" charset="0"/>
              <a:ea typeface="My Happy Ending" pitchFamily="2" charset="0"/>
            </a:endParaRPr>
          </a:p>
          <a:p>
            <a:pPr marL="285750" indent="-285750">
              <a:buFont typeface="Arial" panose="020B0604020202020204" pitchFamily="34" charset="0"/>
              <a:buChar char="•"/>
            </a:pPr>
            <a:r>
              <a:rPr lang="en-GB" sz="4800" dirty="0">
                <a:latin typeface="My Happy Ending" pitchFamily="2" charset="0"/>
                <a:ea typeface="My Happy Ending" pitchFamily="2" charset="0"/>
              </a:rPr>
              <a:t>Was it possible that Jesus did make people better even though He wasn't a doctor?</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078699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0783" y="2028462"/>
            <a:ext cx="10515600" cy="1325563"/>
          </a:xfrm>
        </p:spPr>
        <p:txBody>
          <a:bodyPr>
            <a:noAutofit/>
          </a:bodyPr>
          <a:lstStyle/>
          <a:p>
            <a:r>
              <a:rPr lang="en-GB" sz="6000" u="sng" dirty="0" smtClean="0">
                <a:latin typeface="My Happy Ending" pitchFamily="2" charset="0"/>
                <a:ea typeface="My Happy Ending" pitchFamily="2" charset="0"/>
              </a:rPr>
              <a:t>Monday 14</a:t>
            </a:r>
            <a:r>
              <a:rPr lang="en-GB" sz="6000" u="sng" baseline="30000" dirty="0" smtClean="0">
                <a:latin typeface="My Happy Ending" pitchFamily="2" charset="0"/>
                <a:ea typeface="My Happy Ending" pitchFamily="2" charset="0"/>
              </a:rPr>
              <a:t>th</a:t>
            </a:r>
            <a:r>
              <a:rPr lang="en-GB" sz="6000" u="sng" dirty="0" smtClean="0">
                <a:latin typeface="My Happy Ending" pitchFamily="2" charset="0"/>
                <a:ea typeface="My Happy Ending" pitchFamily="2" charset="0"/>
              </a:rPr>
              <a:t> </a:t>
            </a:r>
            <a:r>
              <a:rPr lang="en-GB" sz="6000" u="sng" dirty="0" smtClean="0">
                <a:latin typeface="My Happy Ending" pitchFamily="2" charset="0"/>
                <a:ea typeface="My Happy Ending" pitchFamily="2" charset="0"/>
              </a:rPr>
              <a:t>February </a:t>
            </a:r>
            <a:br>
              <a:rPr lang="en-GB" sz="6000" u="sng" dirty="0" smtClean="0">
                <a:latin typeface="My Happy Ending" pitchFamily="2" charset="0"/>
                <a:ea typeface="My Happy Ending" pitchFamily="2" charset="0"/>
              </a:rPr>
            </a:br>
            <a:r>
              <a:rPr lang="en-GB" sz="6000" u="sng" dirty="0">
                <a:latin typeface="My Happy Ending" pitchFamily="2" charset="0"/>
                <a:ea typeface="My Happy Ending" pitchFamily="2" charset="0"/>
              </a:rPr>
              <a:t/>
            </a:r>
            <a:br>
              <a:rPr lang="en-GB" sz="6000" u="sng" dirty="0">
                <a:latin typeface="My Happy Ending" pitchFamily="2" charset="0"/>
                <a:ea typeface="My Happy Ending" pitchFamily="2" charset="0"/>
              </a:rPr>
            </a:br>
            <a:r>
              <a:rPr lang="en-GB" sz="6000" u="sng" dirty="0">
                <a:latin typeface="My Happy Ending" pitchFamily="2" charset="0"/>
                <a:ea typeface="My Happy Ending" pitchFamily="2" charset="0"/>
              </a:rPr>
              <a:t>LO: Learning to retell Bible stories when miracles have happened and question whether Jesus really did perform miracles</a:t>
            </a:r>
            <a:r>
              <a:rPr lang="en-GB" u="sng" dirty="0"/>
              <a:t>.</a:t>
            </a:r>
          </a:p>
        </p:txBody>
      </p:sp>
    </p:spTree>
    <p:extLst>
      <p:ext uri="{BB962C8B-B14F-4D97-AF65-F5344CB8AC3E}">
        <p14:creationId xmlns:p14="http://schemas.microsoft.com/office/powerpoint/2010/main" val="114349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01634" y="252774"/>
            <a:ext cx="9962606" cy="6001643"/>
          </a:xfrm>
          <a:prstGeom prst="rect">
            <a:avLst/>
          </a:prstGeom>
        </p:spPr>
        <p:txBody>
          <a:bodyPr wrap="square">
            <a:spAutoFit/>
          </a:bodyPr>
          <a:lstStyle/>
          <a:p>
            <a:pPr algn="ctr"/>
            <a:r>
              <a:rPr lang="en-GB" sz="4800" dirty="0">
                <a:latin typeface="My Happy Ending" pitchFamily="2" charset="0"/>
                <a:ea typeface="My Happy Ending" pitchFamily="2" charset="0"/>
              </a:rPr>
              <a:t>In our last lesson were discussing 'miracles'. A miracle is something that happens outside the usual rules of nature/ expectations.  </a:t>
            </a:r>
            <a:endParaRPr lang="en-GB" sz="4800" dirty="0" smtClean="0">
              <a:latin typeface="My Happy Ending" pitchFamily="2" charset="0"/>
              <a:ea typeface="My Happy Ending" pitchFamily="2" charset="0"/>
            </a:endParaRPr>
          </a:p>
          <a:p>
            <a:pPr algn="ctr"/>
            <a:endParaRPr lang="en-GB" sz="4800" dirty="0">
              <a:latin typeface="My Happy Ending" pitchFamily="2" charset="0"/>
              <a:ea typeface="My Happy Ending" pitchFamily="2" charset="0"/>
            </a:endParaRPr>
          </a:p>
          <a:p>
            <a:pPr algn="ctr"/>
            <a:endParaRPr lang="en-GB" sz="4800" dirty="0">
              <a:latin typeface="My Happy Ending" pitchFamily="2" charset="0"/>
              <a:ea typeface="My Happy Ending" pitchFamily="2" charset="0"/>
            </a:endParaRPr>
          </a:p>
          <a:p>
            <a:pPr algn="ctr"/>
            <a:endParaRPr lang="en-GB" sz="4800" dirty="0">
              <a:latin typeface="My Happy Ending" pitchFamily="2" charset="0"/>
              <a:ea typeface="My Happy Ending" pitchFamily="2" charset="0"/>
            </a:endParaRPr>
          </a:p>
          <a:p>
            <a:pPr algn="ctr"/>
            <a:r>
              <a:rPr lang="en-GB" sz="4800" dirty="0">
                <a:latin typeface="My Happy Ending" pitchFamily="2" charset="0"/>
                <a:ea typeface="My Happy Ending" pitchFamily="2" charset="0"/>
              </a:rPr>
              <a:t>What were the two 'miracles' that we have discussed in our last two lessons which Jesus was said to have performed? </a:t>
            </a:r>
          </a:p>
        </p:txBody>
      </p:sp>
    </p:spTree>
    <p:extLst>
      <p:ext uri="{BB962C8B-B14F-4D97-AF65-F5344CB8AC3E}">
        <p14:creationId xmlns:p14="http://schemas.microsoft.com/office/powerpoint/2010/main" val="1398034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761" y="2807879"/>
            <a:ext cx="10515600" cy="1325563"/>
          </a:xfrm>
        </p:spPr>
        <p:txBody>
          <a:bodyPr>
            <a:normAutofit fontScale="90000"/>
          </a:bodyPr>
          <a:lstStyle/>
          <a:p>
            <a:r>
              <a:rPr lang="en-GB" b="1" dirty="0">
                <a:latin typeface="My Happy Ending" pitchFamily="2" charset="0"/>
                <a:ea typeface="My Happy Ending" pitchFamily="2" charset="0"/>
              </a:rPr>
              <a:t>Florence Nightingale (1820 - 1910)</a:t>
            </a:r>
            <a:br>
              <a:rPr lang="en-GB" b="1" dirty="0">
                <a:latin typeface="My Happy Ending" pitchFamily="2" charset="0"/>
                <a:ea typeface="My Happy Ending" pitchFamily="2" charset="0"/>
              </a:rPr>
            </a:br>
            <a:r>
              <a:rPr lang="en-GB" dirty="0">
                <a:latin typeface="My Happy Ending" pitchFamily="2" charset="0"/>
                <a:ea typeface="My Happy Ending" pitchFamily="2" charset="0"/>
              </a:rPr>
              <a:t>When Florence was 16 years old, she believed she heard a voice from God calling for her to </a:t>
            </a:r>
            <a:r>
              <a:rPr lang="en-GB" b="1" dirty="0">
                <a:latin typeface="My Happy Ending" pitchFamily="2" charset="0"/>
                <a:ea typeface="My Happy Ending" pitchFamily="2" charset="0"/>
              </a:rPr>
              <a:t>carry out important work to help those suffering</a:t>
            </a:r>
            <a:r>
              <a:rPr lang="en-GB" dirty="0">
                <a:latin typeface="My Happy Ending" pitchFamily="2" charset="0"/>
                <a:ea typeface="My Happy Ending" pitchFamily="2" charset="0"/>
              </a:rPr>
              <a:t>. She wanted to be a nurse</a:t>
            </a:r>
            <a:r>
              <a:rPr lang="en-GB" dirty="0" smtClean="0">
                <a:latin typeface="My Happy Ending" pitchFamily="2" charset="0"/>
                <a:ea typeface="My Happy Ending" pitchFamily="2" charset="0"/>
              </a:rPr>
              <a:t>.</a:t>
            </a:r>
            <a:br>
              <a:rPr lang="en-GB" dirty="0" smtClean="0">
                <a:latin typeface="My Happy Ending" pitchFamily="2" charset="0"/>
                <a:ea typeface="My Happy Ending" pitchFamily="2" charset="0"/>
              </a:rPr>
            </a:br>
            <a:r>
              <a:rPr lang="en-GB" dirty="0">
                <a:latin typeface="My Happy Ending" pitchFamily="2" charset="0"/>
                <a:ea typeface="My Happy Ending" pitchFamily="2" charset="0"/>
              </a:rPr>
              <a:t/>
            </a:r>
            <a:br>
              <a:rPr lang="en-GB" dirty="0">
                <a:latin typeface="My Happy Ending" pitchFamily="2" charset="0"/>
                <a:ea typeface="My Happy Ending" pitchFamily="2" charset="0"/>
              </a:rPr>
            </a:br>
            <a:r>
              <a:rPr lang="en-GB" dirty="0" smtClean="0">
                <a:latin typeface="My Happy Ending" pitchFamily="2" charset="0"/>
                <a:ea typeface="My Happy Ending" pitchFamily="2" charset="0"/>
              </a:rPr>
              <a:t/>
            </a:r>
            <a:br>
              <a:rPr lang="en-GB" dirty="0" smtClean="0">
                <a:latin typeface="My Happy Ending" pitchFamily="2" charset="0"/>
                <a:ea typeface="My Happy Ending" pitchFamily="2" charset="0"/>
              </a:rPr>
            </a:br>
            <a:r>
              <a:rPr lang="en-GB" dirty="0" smtClean="0">
                <a:latin typeface="My Happy Ending" pitchFamily="2" charset="0"/>
                <a:ea typeface="My Happy Ending" pitchFamily="2" charset="0"/>
              </a:rPr>
              <a:t/>
            </a:r>
            <a:br>
              <a:rPr lang="en-GB" dirty="0" smtClean="0">
                <a:latin typeface="My Happy Ending" pitchFamily="2" charset="0"/>
                <a:ea typeface="My Happy Ending" pitchFamily="2" charset="0"/>
              </a:rPr>
            </a:br>
            <a:r>
              <a:rPr lang="en-GB" dirty="0">
                <a:latin typeface="My Happy Ending" pitchFamily="2" charset="0"/>
                <a:ea typeface="My Happy Ending" pitchFamily="2" charset="0"/>
              </a:rPr>
              <a:t/>
            </a:r>
            <a:br>
              <a:rPr lang="en-GB" dirty="0">
                <a:latin typeface="My Happy Ending" pitchFamily="2" charset="0"/>
                <a:ea typeface="My Happy Ending" pitchFamily="2" charset="0"/>
              </a:rPr>
            </a:br>
            <a:r>
              <a:rPr lang="en-GB" dirty="0">
                <a:latin typeface="My Happy Ending" pitchFamily="2" charset="0"/>
                <a:ea typeface="My Happy Ending" pitchFamily="2" charset="0"/>
              </a:rPr>
              <a:t/>
            </a:r>
            <a:br>
              <a:rPr lang="en-GB" dirty="0">
                <a:latin typeface="My Happy Ending" pitchFamily="2" charset="0"/>
                <a:ea typeface="My Happy Ending" pitchFamily="2" charset="0"/>
              </a:rPr>
            </a:br>
            <a:r>
              <a:rPr lang="en-GB" dirty="0">
                <a:latin typeface="My Happy Ending" pitchFamily="2" charset="0"/>
                <a:ea typeface="My Happy Ending" pitchFamily="2" charset="0"/>
              </a:rPr>
              <a:t>By 1853 she was running a women’s hospital in London, where she did a fantastic job improving the working conditions as well as patient care.</a:t>
            </a:r>
            <a:br>
              <a:rPr lang="en-GB" dirty="0">
                <a:latin typeface="My Happy Ending" pitchFamily="2" charset="0"/>
                <a:ea typeface="My Happy Ending" pitchFamily="2" charset="0"/>
              </a:rPr>
            </a:br>
            <a:endParaRPr lang="en-GB" dirty="0">
              <a:latin typeface="My Happy Ending" pitchFamily="2" charset="0"/>
              <a:ea typeface="My Happy Ending" pitchFamily="2" charset="0"/>
            </a:endParaRPr>
          </a:p>
        </p:txBody>
      </p:sp>
      <p:pic>
        <p:nvPicPr>
          <p:cNvPr id="4" name="Picture 3"/>
          <p:cNvPicPr>
            <a:picLocks noChangeAspect="1"/>
          </p:cNvPicPr>
          <p:nvPr/>
        </p:nvPicPr>
        <p:blipFill>
          <a:blip r:embed="rId2"/>
          <a:stretch>
            <a:fillRect/>
          </a:stretch>
        </p:blipFill>
        <p:spPr>
          <a:xfrm>
            <a:off x="3781630" y="1894911"/>
            <a:ext cx="4445862" cy="3151497"/>
          </a:xfrm>
          <a:prstGeom prst="rect">
            <a:avLst/>
          </a:prstGeom>
        </p:spPr>
      </p:pic>
    </p:spTree>
    <p:extLst>
      <p:ext uri="{BB962C8B-B14F-4D97-AF65-F5344CB8AC3E}">
        <p14:creationId xmlns:p14="http://schemas.microsoft.com/office/powerpoint/2010/main" val="3325822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7026" y="0"/>
            <a:ext cx="5978434" cy="6863417"/>
          </a:xfrm>
          <a:prstGeom prst="rect">
            <a:avLst/>
          </a:prstGeom>
        </p:spPr>
        <p:txBody>
          <a:bodyPr wrap="square">
            <a:spAutoFit/>
          </a:bodyPr>
          <a:lstStyle/>
          <a:p>
            <a:pPr algn="ctr"/>
            <a:r>
              <a:rPr lang="en-GB" sz="4400" dirty="0">
                <a:solidFill>
                  <a:srgbClr val="000000"/>
                </a:solidFill>
                <a:latin typeface="My Happy Ending" pitchFamily="2" charset="0"/>
                <a:ea typeface="My Happy Ending" pitchFamily="2" charset="0"/>
              </a:rPr>
              <a:t>In 1854, the </a:t>
            </a:r>
            <a:r>
              <a:rPr lang="en-GB" sz="4400" b="1" dirty="0">
                <a:solidFill>
                  <a:srgbClr val="000000"/>
                </a:solidFill>
                <a:latin typeface="My Happy Ending" pitchFamily="2" charset="0"/>
                <a:ea typeface="My Happy Ending" pitchFamily="2" charset="0"/>
              </a:rPr>
              <a:t>Crimean War</a:t>
            </a:r>
            <a:r>
              <a:rPr lang="en-GB" sz="4400" dirty="0">
                <a:solidFill>
                  <a:srgbClr val="000000"/>
                </a:solidFill>
                <a:latin typeface="My Happy Ending" pitchFamily="2" charset="0"/>
                <a:ea typeface="My Happy Ending" pitchFamily="2" charset="0"/>
              </a:rPr>
              <a:t> broke out – a war with Britain, France and Turkey on one side, and Russia on the other. </a:t>
            </a:r>
          </a:p>
          <a:p>
            <a:pPr algn="ctr"/>
            <a:r>
              <a:rPr lang="en-GB" sz="4400" dirty="0">
                <a:solidFill>
                  <a:srgbClr val="000000"/>
                </a:solidFill>
                <a:latin typeface="My Happy Ending" pitchFamily="2" charset="0"/>
                <a:ea typeface="My Happy Ending" pitchFamily="2" charset="0"/>
              </a:rPr>
              <a:t>News soon reached home of soldiers dying from battle wounds, cold, hunger and sickness, with no real medical care or nurses to treat them. </a:t>
            </a:r>
          </a:p>
          <a:p>
            <a:pPr algn="ctr"/>
            <a:r>
              <a:rPr lang="en-GB" sz="4400" dirty="0">
                <a:solidFill>
                  <a:srgbClr val="000000"/>
                </a:solidFill>
                <a:latin typeface="My Happy Ending" pitchFamily="2" charset="0"/>
                <a:ea typeface="My Happy Ending" pitchFamily="2" charset="0"/>
              </a:rPr>
              <a:t>Help was needed fast, so Florence lead a team of nurses to the war</a:t>
            </a:r>
            <a:r>
              <a:rPr lang="en-GB" dirty="0">
                <a:solidFill>
                  <a:srgbClr val="000000"/>
                </a:solidFill>
                <a:latin typeface="Comic Sans MS" panose="030F0702030302020204" pitchFamily="66" charset="0"/>
              </a:rPr>
              <a:t>.</a:t>
            </a:r>
          </a:p>
        </p:txBody>
      </p:sp>
      <p:pic>
        <p:nvPicPr>
          <p:cNvPr id="6" name="Picture 5"/>
          <p:cNvPicPr>
            <a:picLocks noChangeAspect="1"/>
          </p:cNvPicPr>
          <p:nvPr/>
        </p:nvPicPr>
        <p:blipFill>
          <a:blip r:embed="rId2"/>
          <a:stretch>
            <a:fillRect/>
          </a:stretch>
        </p:blipFill>
        <p:spPr>
          <a:xfrm>
            <a:off x="6135460" y="1553718"/>
            <a:ext cx="5890686" cy="4128625"/>
          </a:xfrm>
          <a:prstGeom prst="rect">
            <a:avLst/>
          </a:prstGeom>
        </p:spPr>
      </p:pic>
    </p:spTree>
    <p:extLst>
      <p:ext uri="{BB962C8B-B14F-4D97-AF65-F5344CB8AC3E}">
        <p14:creationId xmlns:p14="http://schemas.microsoft.com/office/powerpoint/2010/main" val="2740144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26034" y="621048"/>
            <a:ext cx="6096000" cy="5632311"/>
          </a:xfrm>
          <a:prstGeom prst="rect">
            <a:avLst/>
          </a:prstGeom>
        </p:spPr>
        <p:txBody>
          <a:bodyPr>
            <a:spAutoFit/>
          </a:bodyPr>
          <a:lstStyle/>
          <a:p>
            <a:pPr algn="ctr"/>
            <a:r>
              <a:rPr lang="en-GB" sz="3600" dirty="0">
                <a:solidFill>
                  <a:srgbClr val="000000"/>
                </a:solidFill>
                <a:latin typeface="My Happy Ending" pitchFamily="2" charset="0"/>
                <a:ea typeface="My Happy Ending" pitchFamily="2" charset="0"/>
              </a:rPr>
              <a:t>When they arrived, the nurses found the Army hospital in a terrible state. It was overcrowded and filthy, with blocked drains, broken toilets and rats running everywhere. Imagine the smell! There weren’t enough medical supplies or equipment, and wounded soldiers had to sleep on the dirty floor, without blankets to keep warm, clean water to drink or fresh food to eat. Not surprisingly, disease spread quickly and most of the soldiers died from infection.</a:t>
            </a:r>
          </a:p>
        </p:txBody>
      </p:sp>
      <p:pic>
        <p:nvPicPr>
          <p:cNvPr id="3" name="Picture 2"/>
          <p:cNvPicPr>
            <a:picLocks noChangeAspect="1"/>
          </p:cNvPicPr>
          <p:nvPr/>
        </p:nvPicPr>
        <p:blipFill>
          <a:blip r:embed="rId2"/>
          <a:stretch>
            <a:fillRect/>
          </a:stretch>
        </p:blipFill>
        <p:spPr>
          <a:xfrm>
            <a:off x="374468" y="1833011"/>
            <a:ext cx="5451566" cy="3861526"/>
          </a:xfrm>
          <a:prstGeom prst="rect">
            <a:avLst/>
          </a:prstGeom>
        </p:spPr>
      </p:pic>
    </p:spTree>
    <p:extLst>
      <p:ext uri="{BB962C8B-B14F-4D97-AF65-F5344CB8AC3E}">
        <p14:creationId xmlns:p14="http://schemas.microsoft.com/office/powerpoint/2010/main" val="4051413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3509" y="312730"/>
            <a:ext cx="6096000" cy="5632311"/>
          </a:xfrm>
          <a:prstGeom prst="rect">
            <a:avLst/>
          </a:prstGeom>
        </p:spPr>
        <p:txBody>
          <a:bodyPr>
            <a:spAutoFit/>
          </a:bodyPr>
          <a:lstStyle/>
          <a:p>
            <a:pPr algn="ctr"/>
            <a:r>
              <a:rPr lang="en-GB" sz="3600" dirty="0">
                <a:solidFill>
                  <a:srgbClr val="000000"/>
                </a:solidFill>
                <a:latin typeface="My Happy Ending" pitchFamily="2" charset="0"/>
                <a:ea typeface="My Happy Ending" pitchFamily="2" charset="0"/>
              </a:rPr>
              <a:t>Florence knew that the soldiers could only get well again if the hospital conditions improved. With funds from back home, she bought better medical equipment and decent food, and paid for workmen to clear the drains. Together with her team, she </a:t>
            </a:r>
            <a:r>
              <a:rPr lang="en-GB" sz="3600" b="1" dirty="0">
                <a:solidFill>
                  <a:srgbClr val="000000"/>
                </a:solidFill>
                <a:latin typeface="My Happy Ending" pitchFamily="2" charset="0"/>
                <a:ea typeface="My Happy Ending" pitchFamily="2" charset="0"/>
              </a:rPr>
              <a:t>cleaned the wards</a:t>
            </a:r>
            <a:r>
              <a:rPr lang="en-GB" sz="3600" dirty="0">
                <a:solidFill>
                  <a:srgbClr val="000000"/>
                </a:solidFill>
                <a:latin typeface="My Happy Ending" pitchFamily="2" charset="0"/>
                <a:ea typeface="My Happy Ending" pitchFamily="2" charset="0"/>
              </a:rPr>
              <a:t>, set up a </a:t>
            </a:r>
            <a:r>
              <a:rPr lang="en-GB" sz="3600" b="1" dirty="0">
                <a:solidFill>
                  <a:srgbClr val="000000"/>
                </a:solidFill>
                <a:latin typeface="My Happy Ending" pitchFamily="2" charset="0"/>
                <a:ea typeface="My Happy Ending" pitchFamily="2" charset="0"/>
              </a:rPr>
              <a:t>hospital kitchen</a:t>
            </a:r>
            <a:r>
              <a:rPr lang="en-GB" sz="3600" dirty="0">
                <a:solidFill>
                  <a:srgbClr val="000000"/>
                </a:solidFill>
                <a:latin typeface="My Happy Ending" pitchFamily="2" charset="0"/>
                <a:ea typeface="My Happy Ending" pitchFamily="2" charset="0"/>
              </a:rPr>
              <a:t> and provided the wounded soldiers with </a:t>
            </a:r>
            <a:r>
              <a:rPr lang="en-GB" sz="3600" b="1" dirty="0">
                <a:solidFill>
                  <a:srgbClr val="000000"/>
                </a:solidFill>
                <a:latin typeface="My Happy Ending" pitchFamily="2" charset="0"/>
                <a:ea typeface="My Happy Ending" pitchFamily="2" charset="0"/>
              </a:rPr>
              <a:t>quality care</a:t>
            </a:r>
            <a:r>
              <a:rPr lang="en-GB" sz="3600" dirty="0">
                <a:solidFill>
                  <a:srgbClr val="000000"/>
                </a:solidFill>
                <a:latin typeface="My Happy Ending" pitchFamily="2" charset="0"/>
                <a:ea typeface="My Happy Ending" pitchFamily="2" charset="0"/>
              </a:rPr>
              <a:t> – bathing them, dressing their wounds and feeding them. As a result of all the improvements, far fewer soldiers were dying from disease.</a:t>
            </a:r>
          </a:p>
        </p:txBody>
      </p:sp>
      <p:pic>
        <p:nvPicPr>
          <p:cNvPr id="5" name="Picture 4"/>
          <p:cNvPicPr>
            <a:picLocks noChangeAspect="1"/>
          </p:cNvPicPr>
          <p:nvPr/>
        </p:nvPicPr>
        <p:blipFill>
          <a:blip r:embed="rId2"/>
          <a:stretch>
            <a:fillRect/>
          </a:stretch>
        </p:blipFill>
        <p:spPr>
          <a:xfrm>
            <a:off x="6749944" y="1598839"/>
            <a:ext cx="5151271" cy="3626303"/>
          </a:xfrm>
          <a:prstGeom prst="rect">
            <a:avLst/>
          </a:prstGeom>
        </p:spPr>
      </p:pic>
      <p:sp>
        <p:nvSpPr>
          <p:cNvPr id="6" name="TextBox 5"/>
          <p:cNvSpPr txBox="1"/>
          <p:nvPr/>
        </p:nvSpPr>
        <p:spPr>
          <a:xfrm>
            <a:off x="7154151" y="5344876"/>
            <a:ext cx="4342856" cy="1200329"/>
          </a:xfrm>
          <a:prstGeom prst="rect">
            <a:avLst/>
          </a:prstGeom>
          <a:noFill/>
        </p:spPr>
        <p:txBody>
          <a:bodyPr wrap="none" rtlCol="0">
            <a:spAutoFit/>
          </a:bodyPr>
          <a:lstStyle/>
          <a:p>
            <a:r>
              <a:rPr lang="en-GB" sz="7200" b="1" dirty="0" smtClean="0">
                <a:latin typeface="My Happy Ending" pitchFamily="2" charset="0"/>
                <a:ea typeface="My Happy Ending" pitchFamily="2" charset="0"/>
              </a:rPr>
              <a:t>Is this a miracle?</a:t>
            </a:r>
            <a:endParaRPr lang="en-GB" sz="7200" b="1" dirty="0">
              <a:latin typeface="My Happy Ending" pitchFamily="2" charset="0"/>
              <a:ea typeface="My Happy Ending" pitchFamily="2" charset="0"/>
            </a:endParaRPr>
          </a:p>
        </p:txBody>
      </p:sp>
    </p:spTree>
    <p:extLst>
      <p:ext uri="{BB962C8B-B14F-4D97-AF65-F5344CB8AC3E}">
        <p14:creationId xmlns:p14="http://schemas.microsoft.com/office/powerpoint/2010/main" val="2405698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3177" y="367826"/>
            <a:ext cx="6096000" cy="4247317"/>
          </a:xfrm>
          <a:prstGeom prst="rect">
            <a:avLst/>
          </a:prstGeom>
        </p:spPr>
        <p:txBody>
          <a:bodyPr>
            <a:spAutoFit/>
          </a:bodyPr>
          <a:lstStyle/>
          <a:p>
            <a:r>
              <a:rPr lang="en-GB" sz="5400" b="1" dirty="0">
                <a:solidFill>
                  <a:srgbClr val="000000"/>
                </a:solidFill>
                <a:latin typeface="My Happy Ending" pitchFamily="2" charset="0"/>
                <a:ea typeface="My Happy Ending" pitchFamily="2" charset="0"/>
              </a:rPr>
              <a:t>Alexander Fleming</a:t>
            </a:r>
            <a:r>
              <a:rPr lang="en-GB" sz="5400" dirty="0">
                <a:solidFill>
                  <a:srgbClr val="000000"/>
                </a:solidFill>
                <a:latin typeface="My Happy Ending" pitchFamily="2" charset="0"/>
                <a:ea typeface="My Happy Ending" pitchFamily="2" charset="0"/>
              </a:rPr>
              <a:t> (1881-1955) The Scottish microbiologist -Alexander Fleming was a medical scientist who discovered penicillin, the first antibiotic. </a:t>
            </a:r>
          </a:p>
        </p:txBody>
      </p:sp>
      <p:pic>
        <p:nvPicPr>
          <p:cNvPr id="5" name="Picture 4"/>
          <p:cNvPicPr>
            <a:picLocks noChangeAspect="1"/>
          </p:cNvPicPr>
          <p:nvPr/>
        </p:nvPicPr>
        <p:blipFill>
          <a:blip r:embed="rId2"/>
          <a:stretch>
            <a:fillRect/>
          </a:stretch>
        </p:blipFill>
        <p:spPr>
          <a:xfrm>
            <a:off x="7746274" y="591246"/>
            <a:ext cx="3048000" cy="3800475"/>
          </a:xfrm>
          <a:prstGeom prst="rect">
            <a:avLst/>
          </a:prstGeom>
        </p:spPr>
      </p:pic>
      <p:sp>
        <p:nvSpPr>
          <p:cNvPr id="7" name="Rectangle 6"/>
          <p:cNvSpPr/>
          <p:nvPr/>
        </p:nvSpPr>
        <p:spPr>
          <a:xfrm>
            <a:off x="7399292" y="5049522"/>
            <a:ext cx="4342856" cy="1200329"/>
          </a:xfrm>
          <a:prstGeom prst="rect">
            <a:avLst/>
          </a:prstGeom>
        </p:spPr>
        <p:txBody>
          <a:bodyPr wrap="none">
            <a:spAutoFit/>
          </a:bodyPr>
          <a:lstStyle/>
          <a:p>
            <a:pPr lvl="0"/>
            <a:r>
              <a:rPr lang="en-GB" sz="7200" b="1" dirty="0">
                <a:solidFill>
                  <a:prstClr val="black"/>
                </a:solidFill>
                <a:latin typeface="My Happy Ending" pitchFamily="2" charset="0"/>
                <a:ea typeface="My Happy Ending" pitchFamily="2" charset="0"/>
              </a:rPr>
              <a:t>Is this a miracle?</a:t>
            </a:r>
            <a:endParaRPr lang="en-GB" sz="7200" b="1" dirty="0">
              <a:solidFill>
                <a:prstClr val="black"/>
              </a:solidFill>
              <a:latin typeface="My Happy Ending" pitchFamily="2" charset="0"/>
              <a:ea typeface="My Happy Ending" pitchFamily="2" charset="0"/>
            </a:endParaRPr>
          </a:p>
        </p:txBody>
      </p:sp>
    </p:spTree>
    <p:extLst>
      <p:ext uri="{BB962C8B-B14F-4D97-AF65-F5344CB8AC3E}">
        <p14:creationId xmlns:p14="http://schemas.microsoft.com/office/powerpoint/2010/main" val="278191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70263"/>
            <a:ext cx="12183290" cy="5016758"/>
          </a:xfrm>
          <a:prstGeom prst="rect">
            <a:avLst/>
          </a:prstGeom>
        </p:spPr>
        <p:txBody>
          <a:bodyPr wrap="square">
            <a:spAutoFit/>
          </a:bodyPr>
          <a:lstStyle/>
          <a:p>
            <a:pPr algn="ctr"/>
            <a:r>
              <a:rPr lang="en-GB" sz="4000" b="1" dirty="0">
                <a:latin typeface="My Happy Ending" pitchFamily="2" charset="0"/>
                <a:ea typeface="My Happy Ending" pitchFamily="2" charset="0"/>
              </a:rPr>
              <a:t>Grace Darling</a:t>
            </a:r>
            <a:r>
              <a:rPr lang="en-GB" sz="4000" dirty="0">
                <a:latin typeface="My Happy Ending" pitchFamily="2" charset="0"/>
                <a:ea typeface="My Happy Ending" pitchFamily="2" charset="0"/>
              </a:rPr>
              <a:t> was born on 24th November 1815 in </a:t>
            </a:r>
            <a:r>
              <a:rPr lang="en-GB" sz="4000" dirty="0" err="1">
                <a:latin typeface="My Happy Ending" pitchFamily="2" charset="0"/>
                <a:ea typeface="My Happy Ending" pitchFamily="2" charset="0"/>
              </a:rPr>
              <a:t>Bamburgh</a:t>
            </a:r>
            <a:r>
              <a:rPr lang="en-GB" sz="4000" dirty="0">
                <a:latin typeface="My Happy Ending" pitchFamily="2" charset="0"/>
                <a:ea typeface="My Happy Ending" pitchFamily="2" charset="0"/>
              </a:rPr>
              <a:t>, Northumberland.</a:t>
            </a:r>
          </a:p>
          <a:p>
            <a:pPr algn="ctr"/>
            <a:endParaRPr lang="en-GB" sz="4000" dirty="0">
              <a:latin typeface="My Happy Ending" pitchFamily="2" charset="0"/>
              <a:ea typeface="My Happy Ending" pitchFamily="2" charset="0"/>
            </a:endParaRPr>
          </a:p>
          <a:p>
            <a:pPr algn="ctr"/>
            <a:r>
              <a:rPr lang="en-GB" sz="4000" dirty="0">
                <a:latin typeface="My Happy Ending" pitchFamily="2" charset="0"/>
                <a:ea typeface="My Happy Ending" pitchFamily="2" charset="0"/>
              </a:rPr>
              <a:t> William Darling, Grace’s father was the main keeper of the </a:t>
            </a:r>
            <a:r>
              <a:rPr lang="en-GB" sz="4000" dirty="0" err="1">
                <a:latin typeface="My Happy Ending" pitchFamily="2" charset="0"/>
                <a:ea typeface="My Happy Ending" pitchFamily="2" charset="0"/>
              </a:rPr>
              <a:t>Longstone</a:t>
            </a:r>
            <a:r>
              <a:rPr lang="en-GB" sz="4000" dirty="0">
                <a:latin typeface="My Happy Ending" pitchFamily="2" charset="0"/>
                <a:ea typeface="My Happy Ending" pitchFamily="2" charset="0"/>
              </a:rPr>
              <a:t> Lighthouse on the </a:t>
            </a:r>
            <a:r>
              <a:rPr lang="en-GB" sz="4000" dirty="0" err="1">
                <a:latin typeface="My Happy Ending" pitchFamily="2" charset="0"/>
                <a:ea typeface="My Happy Ending" pitchFamily="2" charset="0"/>
              </a:rPr>
              <a:t>Farne</a:t>
            </a:r>
            <a:r>
              <a:rPr lang="en-GB" sz="4000" dirty="0">
                <a:latin typeface="My Happy Ending" pitchFamily="2" charset="0"/>
                <a:ea typeface="My Happy Ending" pitchFamily="2" charset="0"/>
              </a:rPr>
              <a:t> Islands (a group of islands off the coast of Northumberland).</a:t>
            </a:r>
          </a:p>
          <a:p>
            <a:pPr algn="ctr"/>
            <a:endParaRPr lang="en-GB" sz="4000" dirty="0">
              <a:latin typeface="My Happy Ending" pitchFamily="2" charset="0"/>
              <a:ea typeface="My Happy Ending" pitchFamily="2" charset="0"/>
            </a:endParaRPr>
          </a:p>
          <a:p>
            <a:pPr algn="ctr"/>
            <a:r>
              <a:rPr lang="en-GB" sz="4000" dirty="0">
                <a:latin typeface="My Happy Ending" pitchFamily="2" charset="0"/>
                <a:ea typeface="My Happy Ending" pitchFamily="2" charset="0"/>
              </a:rPr>
              <a:t>On 6th September 1838 a massive storm wrecked the SS Forfarshire about 3/4 of a mile from the </a:t>
            </a:r>
            <a:r>
              <a:rPr lang="en-GB" sz="4000" dirty="0" err="1">
                <a:latin typeface="My Happy Ending" pitchFamily="2" charset="0"/>
                <a:ea typeface="My Happy Ending" pitchFamily="2" charset="0"/>
              </a:rPr>
              <a:t>Longstone</a:t>
            </a:r>
            <a:r>
              <a:rPr lang="en-GB" sz="4000" dirty="0">
                <a:latin typeface="My Happy Ending" pitchFamily="2" charset="0"/>
                <a:ea typeface="My Happy Ending" pitchFamily="2" charset="0"/>
              </a:rPr>
              <a:t> Lighthouse. Early on 7th September, Grace’s father assessed the situation and decided that they needed to try and rescue any survivors. </a:t>
            </a:r>
          </a:p>
        </p:txBody>
      </p:sp>
    </p:spTree>
    <p:extLst>
      <p:ext uri="{BB962C8B-B14F-4D97-AF65-F5344CB8AC3E}">
        <p14:creationId xmlns:p14="http://schemas.microsoft.com/office/powerpoint/2010/main" val="18134312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537</Words>
  <Application>Microsoft Office PowerPoint</Application>
  <PresentationFormat>Widescreen</PresentationFormat>
  <Paragraphs>31</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Comic Sans MS</vt:lpstr>
      <vt:lpstr>My Happy Ending</vt:lpstr>
      <vt:lpstr>Office Theme</vt:lpstr>
      <vt:lpstr>RE – Christianity  Jesus’ Miracles  Key Question: Could Jesus heal people? Were these miracles or is there some other explanation?  </vt:lpstr>
      <vt:lpstr>Monday 14th February   LO: Learning to retell Bible stories when miracles have happened and question whether Jesus really did perform miracles.</vt:lpstr>
      <vt:lpstr>PowerPoint Presentation</vt:lpstr>
      <vt:lpstr>Florence Nightingale (1820 - 1910) When Florence was 16 years old, she believed she heard a voice from God calling for her to carry out important work to help those suffering. She wanted to be a nurse.      By 1853 she was running a women’s hospital in London, where she did a fantastic job improving the working conditions as well as patient care.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 – Christianity  Jesus’ Miracles</dc:title>
  <dc:creator>Emily Rochester</dc:creator>
  <cp:lastModifiedBy>Emily Rochester</cp:lastModifiedBy>
  <cp:revision>26</cp:revision>
  <dcterms:created xsi:type="dcterms:W3CDTF">2021-01-24T16:43:34Z</dcterms:created>
  <dcterms:modified xsi:type="dcterms:W3CDTF">2022-02-07T16:59:35Z</dcterms:modified>
</cp:coreProperties>
</file>