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59" r:id="rId5"/>
    <p:sldId id="266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6F17-FF34-4CE6-A229-39F894408039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87EE-6DB6-4F92-8336-47314F657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806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6F17-FF34-4CE6-A229-39F894408039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87EE-6DB6-4F92-8336-47314F657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3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6F17-FF34-4CE6-A229-39F894408039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87EE-6DB6-4F92-8336-47314F657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509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6F17-FF34-4CE6-A229-39F894408039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87EE-6DB6-4F92-8336-47314F657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345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6F17-FF34-4CE6-A229-39F894408039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87EE-6DB6-4F92-8336-47314F657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816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6F17-FF34-4CE6-A229-39F894408039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87EE-6DB6-4F92-8336-47314F657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114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6F17-FF34-4CE6-A229-39F894408039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87EE-6DB6-4F92-8336-47314F657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124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6F17-FF34-4CE6-A229-39F894408039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87EE-6DB6-4F92-8336-47314F657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27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6F17-FF34-4CE6-A229-39F894408039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87EE-6DB6-4F92-8336-47314F657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271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6F17-FF34-4CE6-A229-39F894408039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87EE-6DB6-4F92-8336-47314F657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382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6F17-FF34-4CE6-A229-39F894408039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87EE-6DB6-4F92-8336-47314F657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543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36F17-FF34-4CE6-A229-39F894408039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C87EE-6DB6-4F92-8336-47314F657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270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1OPTfVcoCO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6700" u="sng" dirty="0" smtClean="0">
                <a:latin typeface="My Happy Ending" pitchFamily="2" charset="0"/>
                <a:ea typeface="My Happy Ending" pitchFamily="2" charset="0"/>
              </a:rPr>
              <a:t>16.03.21</a:t>
            </a:r>
            <a:br>
              <a:rPr lang="en-GB" sz="6700" u="sng" dirty="0" smtClean="0">
                <a:latin typeface="My Happy Ending" pitchFamily="2" charset="0"/>
                <a:ea typeface="My Happy Ending" pitchFamily="2" charset="0"/>
              </a:rPr>
            </a:br>
            <a:r>
              <a:rPr lang="en-GB" sz="6700" u="sng" dirty="0" smtClean="0">
                <a:latin typeface="My Happy Ending" pitchFamily="2" charset="0"/>
                <a:ea typeface="My Happy Ending" pitchFamily="2" charset="0"/>
              </a:rPr>
              <a:t/>
            </a:r>
            <a:br>
              <a:rPr lang="en-GB" sz="6700" u="sng" dirty="0" smtClean="0">
                <a:latin typeface="My Happy Ending" pitchFamily="2" charset="0"/>
                <a:ea typeface="My Happy Ending" pitchFamily="2" charset="0"/>
              </a:rPr>
            </a:br>
            <a:r>
              <a:rPr lang="en-GB" sz="6700" u="sng" dirty="0" smtClean="0">
                <a:latin typeface="My Happy Ending" pitchFamily="2" charset="0"/>
                <a:ea typeface="My Happy Ending" pitchFamily="2" charset="0"/>
              </a:rPr>
              <a:t>LO: To know how to divide by 3</a:t>
            </a:r>
            <a:r>
              <a:rPr lang="en-GB" sz="4400" u="sng" dirty="0" smtClean="0">
                <a:latin typeface="My Happy Ending" pitchFamily="2" charset="0"/>
                <a:ea typeface="My Happy Ending" pitchFamily="2" charset="0"/>
              </a:rPr>
              <a:t>. </a:t>
            </a:r>
            <a:endParaRPr lang="en-GB" sz="4400" u="sng" dirty="0">
              <a:latin typeface="My Happy Ending" pitchFamily="2" charset="0"/>
              <a:ea typeface="My Happy Ending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5051" y="4105580"/>
            <a:ext cx="1761897" cy="17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792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817" y="0"/>
            <a:ext cx="10409057" cy="66582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7646" y="888274"/>
            <a:ext cx="25026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b="1" u="sng" dirty="0" smtClean="0">
                <a:latin typeface="My Happy Ending" pitchFamily="2" charset="0"/>
                <a:ea typeface="My Happy Ending" pitchFamily="2" charset="0"/>
              </a:rPr>
              <a:t>Class discussion:</a:t>
            </a:r>
            <a:endParaRPr lang="en-GB" sz="4400" b="1" u="sng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9280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8642" y="457199"/>
            <a:ext cx="68580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>
                <a:solidFill>
                  <a:srgbClr val="7030A0"/>
                </a:solidFill>
                <a:latin typeface="My Happy Ending" pitchFamily="2" charset="0"/>
                <a:ea typeface="My Happy Ending" pitchFamily="2" charset="0"/>
              </a:rPr>
              <a:t>Vocab </a:t>
            </a:r>
          </a:p>
          <a:p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array</a:t>
            </a:r>
            <a:r>
              <a:rPr lang="en-GB" sz="4800" dirty="0">
                <a:latin typeface="My Happy Ending" pitchFamily="2" charset="0"/>
                <a:ea typeface="My Happy Ending" pitchFamily="2" charset="0"/>
              </a:rPr>
              <a:t>	          </a:t>
            </a:r>
            <a:endParaRPr lang="en-GB" sz="4800" dirty="0" smtClean="0">
              <a:latin typeface="My Happy Ending" pitchFamily="2" charset="0"/>
              <a:ea typeface="My Happy Ending" pitchFamily="2" charset="0"/>
            </a:endParaRPr>
          </a:p>
          <a:p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bar </a:t>
            </a:r>
            <a:r>
              <a:rPr lang="en-GB" sz="4800" dirty="0">
                <a:latin typeface="My Happy Ending" pitchFamily="2" charset="0"/>
                <a:ea typeface="My Happy Ending" pitchFamily="2" charset="0"/>
              </a:rPr>
              <a:t>model</a:t>
            </a:r>
          </a:p>
          <a:p>
            <a:r>
              <a:rPr lang="en-GB" sz="4800" dirty="0">
                <a:latin typeface="My Happy Ending" pitchFamily="2" charset="0"/>
                <a:ea typeface="My Happy Ending" pitchFamily="2" charset="0"/>
              </a:rPr>
              <a:t>remainder</a:t>
            </a:r>
          </a:p>
          <a:p>
            <a:r>
              <a:rPr lang="en-GB" sz="4800" dirty="0">
                <a:latin typeface="My Happy Ending" pitchFamily="2" charset="0"/>
                <a:ea typeface="My Happy Ending" pitchFamily="2" charset="0"/>
              </a:rPr>
              <a:t>repeated addition</a:t>
            </a:r>
          </a:p>
          <a:p>
            <a:r>
              <a:rPr lang="en-GB" sz="4800" dirty="0">
                <a:latin typeface="My Happy Ending" pitchFamily="2" charset="0"/>
                <a:ea typeface="My Happy Ending" pitchFamily="2" charset="0"/>
              </a:rPr>
              <a:t>multiplication sentence </a:t>
            </a:r>
          </a:p>
          <a:p>
            <a:r>
              <a:rPr lang="en-GB" sz="4800" dirty="0">
                <a:latin typeface="My Happy Ending" pitchFamily="2" charset="0"/>
                <a:ea typeface="My Happy Ending" pitchFamily="2" charset="0"/>
              </a:rPr>
              <a:t>division 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statement</a:t>
            </a:r>
          </a:p>
          <a:p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equal</a:t>
            </a:r>
            <a:endParaRPr lang="en-GB" sz="4800" dirty="0">
              <a:latin typeface="My Happy Ending" pitchFamily="2" charset="0"/>
              <a:ea typeface="My Happy Ending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96100" y="1543318"/>
            <a:ext cx="6096000" cy="58169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800" dirty="0">
                <a:latin typeface="My Happy Ending" pitchFamily="2" charset="0"/>
                <a:ea typeface="My Happy Ending" pitchFamily="2" charset="0"/>
              </a:rPr>
              <a:t>multiply</a:t>
            </a:r>
          </a:p>
          <a:p>
            <a:r>
              <a:rPr lang="en-GB" sz="4800" dirty="0">
                <a:latin typeface="My Happy Ending" pitchFamily="2" charset="0"/>
                <a:ea typeface="My Happy Ending" pitchFamily="2" charset="0"/>
              </a:rPr>
              <a:t>divide</a:t>
            </a:r>
          </a:p>
          <a:p>
            <a:r>
              <a:rPr lang="en-GB" sz="4800" dirty="0">
                <a:latin typeface="My Happy Ending" pitchFamily="2" charset="0"/>
                <a:ea typeface="My Happy Ending" pitchFamily="2" charset="0"/>
              </a:rPr>
              <a:t>times-tables</a:t>
            </a:r>
          </a:p>
          <a:p>
            <a:r>
              <a:rPr lang="en-GB" sz="4800" dirty="0">
                <a:latin typeface="My Happy Ending" pitchFamily="2" charset="0"/>
                <a:ea typeface="My Happy Ending" pitchFamily="2" charset="0"/>
              </a:rPr>
              <a:t>sharing </a:t>
            </a:r>
          </a:p>
          <a:p>
            <a:r>
              <a:rPr lang="en-GB" sz="4800" dirty="0">
                <a:latin typeface="My Happy Ending" pitchFamily="2" charset="0"/>
                <a:ea typeface="My Happy Ending" pitchFamily="2" charset="0"/>
              </a:rPr>
              <a:t>grouping</a:t>
            </a:r>
          </a:p>
          <a:p>
            <a:r>
              <a:rPr lang="en-GB" sz="4800" dirty="0">
                <a:latin typeface="My Happy Ending" pitchFamily="2" charset="0"/>
                <a:ea typeface="My Happy Ending" pitchFamily="2" charset="0"/>
              </a:rPr>
              <a:t>division 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facts</a:t>
            </a:r>
          </a:p>
          <a:p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factor</a:t>
            </a:r>
            <a:endParaRPr lang="en-GB" sz="2400" dirty="0">
              <a:latin typeface="My Happy Ending" pitchFamily="2" charset="0"/>
              <a:ea typeface="My Happy Ending" pitchFamily="2" charset="0"/>
            </a:endParaRPr>
          </a:p>
          <a:p>
            <a:r>
              <a:rPr lang="en-GB" b="1" dirty="0" smtClean="0"/>
              <a:t>     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2212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4706" y="712198"/>
            <a:ext cx="8535761" cy="5237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118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30924" y="613342"/>
            <a:ext cx="1211797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There are 15 pieces of fruit. They are shared between 3 bowls equally. </a:t>
            </a:r>
          </a:p>
          <a:p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How many pieces of fruit are in each bowl?</a:t>
            </a:r>
          </a:p>
          <a:p>
            <a:endParaRPr lang="en-GB" sz="4800" dirty="0">
              <a:latin typeface="My Happy Ending" pitchFamily="2" charset="0"/>
              <a:ea typeface="My Happy Ending" pitchFamily="2" charset="0"/>
            </a:endParaRPr>
          </a:p>
          <a:p>
            <a:endParaRPr lang="en-GB" sz="4800" dirty="0" smtClean="0">
              <a:latin typeface="My Happy Ending" pitchFamily="2" charset="0"/>
              <a:ea typeface="My Happy Ending" pitchFamily="2" charset="0"/>
            </a:endParaRPr>
          </a:p>
          <a:p>
            <a:endParaRPr lang="en-GB" sz="4800" dirty="0" smtClean="0">
              <a:latin typeface="My Happy Ending" pitchFamily="2" charset="0"/>
              <a:ea typeface="My Happy Ending" pitchFamily="2" charset="0"/>
            </a:endParaRPr>
          </a:p>
          <a:p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Use cubes/ counters to represent fruit and share between 3 circles. </a:t>
            </a:r>
            <a:endParaRPr lang="en-GB" sz="4800" dirty="0">
              <a:latin typeface="My Happy Ending" pitchFamily="2" charset="0"/>
              <a:ea typeface="My Happy Ending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8316" y="1737261"/>
            <a:ext cx="3171825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582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40349"/>
            <a:ext cx="7748794" cy="15635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9" y="3106336"/>
            <a:ext cx="6313159" cy="15374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55180" y="2927062"/>
            <a:ext cx="1896020" cy="18960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83750" y="0"/>
            <a:ext cx="11465877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0" dirty="0">
                <a:latin typeface="My Happy Ending" pitchFamily="2" charset="0"/>
                <a:ea typeface="My Happy Ending" pitchFamily="2" charset="0"/>
              </a:rPr>
              <a:t>Each box holds 3 cupcakes. </a:t>
            </a:r>
          </a:p>
          <a:p>
            <a:r>
              <a:rPr lang="en-GB" sz="6000" dirty="0">
                <a:latin typeface="My Happy Ending" pitchFamily="2" charset="0"/>
                <a:ea typeface="My Happy Ending" pitchFamily="2" charset="0"/>
              </a:rPr>
              <a:t>How many boxes are needed for all the cupcakes?</a:t>
            </a:r>
          </a:p>
          <a:p>
            <a:endParaRPr lang="en-GB" sz="6000" dirty="0" smtClean="0">
              <a:latin typeface="My Happy Ending" pitchFamily="2" charset="0"/>
              <a:ea typeface="My Happy Ending" pitchFamily="2" charset="0"/>
            </a:endParaRPr>
          </a:p>
          <a:p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endParaRPr lang="en-GB" sz="6000" dirty="0" smtClean="0">
              <a:latin typeface="My Happy Ending" pitchFamily="2" charset="0"/>
              <a:ea typeface="My Happy Ending" pitchFamily="2" charset="0"/>
            </a:endParaRPr>
          </a:p>
          <a:p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Work </a:t>
            </a:r>
            <a:r>
              <a:rPr lang="en-GB" sz="6000" dirty="0">
                <a:latin typeface="My Happy Ending" pitchFamily="2" charset="0"/>
                <a:ea typeface="My Happy Ending" pitchFamily="2" charset="0"/>
              </a:rPr>
              <a:t>this out by writing a division statement. </a:t>
            </a:r>
          </a:p>
          <a:p>
            <a:r>
              <a:rPr lang="en-GB" sz="6000" dirty="0">
                <a:latin typeface="My Happy Ending" pitchFamily="2" charset="0"/>
                <a:ea typeface="My Happy Ending" pitchFamily="2" charset="0"/>
              </a:rPr>
              <a:t>___ ÷  ___ = ___</a:t>
            </a:r>
          </a:p>
        </p:txBody>
      </p:sp>
    </p:spTree>
    <p:extLst>
      <p:ext uri="{BB962C8B-B14F-4D97-AF65-F5344CB8AC3E}">
        <p14:creationId xmlns:p14="http://schemas.microsoft.com/office/powerpoint/2010/main" val="2185303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1553" y="459267"/>
            <a:ext cx="103283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David buys 27 cakes. He shares them equally between 3 people. </a:t>
            </a:r>
          </a:p>
          <a:p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How many cakes do they get each?</a:t>
            </a:r>
            <a:endParaRPr lang="en-GB" sz="4800" dirty="0">
              <a:latin typeface="My Happy Ending" pitchFamily="2" charset="0"/>
              <a:ea typeface="My Happy Ending" pitchFamily="2" charset="0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553" y="2427106"/>
            <a:ext cx="8303004" cy="2621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184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801" y="2202110"/>
            <a:ext cx="1920406" cy="162167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8087" y="2202355"/>
            <a:ext cx="1921192" cy="162143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6938" y="2263005"/>
            <a:ext cx="1920406" cy="162167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7674" y="2202355"/>
            <a:ext cx="1920406" cy="162167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2543" y="2263006"/>
            <a:ext cx="1920406" cy="162167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0496" y="2263006"/>
            <a:ext cx="1920406" cy="162167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22366" y="223293"/>
            <a:ext cx="115824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My Happy Ending" pitchFamily="2" charset="0"/>
                <a:ea typeface="My Happy Ending" pitchFamily="2" charset="0"/>
              </a:rPr>
              <a:t>Bread rolls are packed in 3s. How many packs can be made?</a:t>
            </a:r>
          </a:p>
          <a:p>
            <a:endParaRPr lang="en-GB" sz="4000" dirty="0" smtClean="0">
              <a:latin typeface="My Happy Ending" pitchFamily="2" charset="0"/>
              <a:ea typeface="My Happy Ending" pitchFamily="2" charset="0"/>
            </a:endParaRPr>
          </a:p>
          <a:p>
            <a:endParaRPr lang="en-GB" sz="4000" dirty="0">
              <a:latin typeface="My Happy Ending" pitchFamily="2" charset="0"/>
              <a:ea typeface="My Happy Ending" pitchFamily="2" charset="0"/>
            </a:endParaRPr>
          </a:p>
          <a:p>
            <a:endParaRPr lang="en-GB" sz="4000" dirty="0" smtClean="0">
              <a:latin typeface="My Happy Ending" pitchFamily="2" charset="0"/>
              <a:ea typeface="My Happy Ending" pitchFamily="2" charset="0"/>
            </a:endParaRPr>
          </a:p>
          <a:p>
            <a:endParaRPr lang="en-GB" sz="4000" dirty="0" smtClean="0">
              <a:latin typeface="My Happy Ending" pitchFamily="2" charset="0"/>
              <a:ea typeface="My Happy Ending" pitchFamily="2" charset="0"/>
            </a:endParaRPr>
          </a:p>
          <a:p>
            <a:endParaRPr lang="en-GB" sz="4000" dirty="0" smtClean="0">
              <a:solidFill>
                <a:srgbClr val="00B0F0"/>
              </a:solidFill>
              <a:latin typeface="My Happy Ending" pitchFamily="2" charset="0"/>
              <a:ea typeface="My Happy Ending" pitchFamily="2" charset="0"/>
            </a:endParaRPr>
          </a:p>
          <a:p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My Happy Ending" pitchFamily="2" charset="0"/>
                <a:ea typeface="My Happy Ending" pitchFamily="2" charset="0"/>
              </a:rPr>
              <a:t>There are ___ bread rolls. </a:t>
            </a:r>
          </a:p>
          <a:p>
            <a:r>
              <a:rPr lang="en-GB" sz="4000" dirty="0" smtClean="0">
                <a:latin typeface="My Happy Ending" pitchFamily="2" charset="0"/>
                <a:ea typeface="My Happy Ending" pitchFamily="2" charset="0"/>
              </a:rPr>
              <a:t>There are 3 bread rolls in each pack.</a:t>
            </a:r>
          </a:p>
          <a:p>
            <a:r>
              <a:rPr lang="en-GB" sz="4000" dirty="0" smtClean="0">
                <a:latin typeface="My Happy Ending" pitchFamily="2" charset="0"/>
                <a:ea typeface="My Happy Ending" pitchFamily="2" charset="0"/>
              </a:rPr>
              <a:t>___ ÷ 3 = ___</a:t>
            </a:r>
          </a:p>
          <a:p>
            <a:r>
              <a:rPr lang="en-GB" sz="4000" dirty="0" smtClean="0">
                <a:solidFill>
                  <a:schemeClr val="accent1">
                    <a:lumMod val="75000"/>
                  </a:schemeClr>
                </a:solidFill>
                <a:latin typeface="My Happy Ending" pitchFamily="2" charset="0"/>
                <a:ea typeface="My Happy Ending" pitchFamily="2" charset="0"/>
              </a:rPr>
              <a:t>So ___ packs can be made. </a:t>
            </a:r>
            <a:endParaRPr lang="en-GB" sz="4000" dirty="0">
              <a:solidFill>
                <a:schemeClr val="accent1">
                  <a:lumMod val="75000"/>
                </a:schemeClr>
              </a:solidFill>
              <a:latin typeface="My Happy Ending" pitchFamily="2" charset="0"/>
              <a:ea typeface="My Happy Ending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819" y="925220"/>
            <a:ext cx="1921192" cy="16214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1230" y="924974"/>
            <a:ext cx="1920406" cy="16216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6947" y="924975"/>
            <a:ext cx="1920406" cy="16216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2988" y="924975"/>
            <a:ext cx="1920406" cy="162167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5189" y="924974"/>
            <a:ext cx="1920406" cy="162167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7159" y="924973"/>
            <a:ext cx="1920406" cy="162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223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47" y="246969"/>
            <a:ext cx="9132079" cy="619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283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8308" y="759712"/>
            <a:ext cx="1000179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4) Jack 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has 18 seeds. He plants 3 seeds in each pot.</a:t>
            </a:r>
            <a:br>
              <a:rPr lang="en-GB" sz="4800" dirty="0" smtClean="0">
                <a:latin typeface="My Happy Ending" pitchFamily="2" charset="0"/>
                <a:ea typeface="My Happy Ending" pitchFamily="2" charset="0"/>
              </a:rPr>
            </a:br>
            <a:endParaRPr lang="en-GB" sz="4800" dirty="0" smtClean="0">
              <a:latin typeface="My Happy Ending" pitchFamily="2" charset="0"/>
              <a:ea typeface="My Happy Ending" pitchFamily="2" charset="0"/>
            </a:endParaRPr>
          </a:p>
          <a:p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Which bar model matches the problem? Explain your choice</a:t>
            </a:r>
            <a:r>
              <a:rPr lang="en-GB" sz="3600" dirty="0" smtClean="0">
                <a:latin typeface="My Happy Ending" pitchFamily="2" charset="0"/>
                <a:ea typeface="My Happy Ending" pitchFamily="2" charset="0"/>
              </a:rPr>
              <a:t>.</a:t>
            </a:r>
            <a:endParaRPr lang="en-GB" sz="3600" dirty="0">
              <a:latin typeface="My Happy Ending" pitchFamily="2" charset="0"/>
              <a:ea typeface="My Happy Ending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5930" y="3068036"/>
            <a:ext cx="4866550" cy="344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202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160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My Happy Ending</vt:lpstr>
      <vt:lpstr>Office Theme</vt:lpstr>
      <vt:lpstr>16.03.21  LO: To know how to divide by 3.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16.03.21  LO: To know how to divide by 3. </dc:title>
  <dc:creator>Emily Rochester</dc:creator>
  <cp:lastModifiedBy>Emily Rochester</cp:lastModifiedBy>
  <cp:revision>3</cp:revision>
  <dcterms:created xsi:type="dcterms:W3CDTF">2021-03-12T16:35:23Z</dcterms:created>
  <dcterms:modified xsi:type="dcterms:W3CDTF">2021-03-12T17:24:46Z</dcterms:modified>
</cp:coreProperties>
</file>