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5.xml" ContentType="application/vnd.openxmlformats-officedocument.presentationml.slideLayout+xml"/>
  <Override PartName="/ppt/theme/theme4.xml" ContentType="application/vnd.openxmlformats-officedocument.theme+xml"/>
  <Override PartName="/ppt/slideLayouts/slideLayout6.xml" ContentType="application/vnd.openxmlformats-officedocument.presentationml.slideLayout+xml"/>
  <Override PartName="/ppt/theme/theme5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6.xml" ContentType="application/vnd.openxmlformats-officedocument.theme+xml"/>
  <Override PartName="/ppt/slideLayouts/slideLayout9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9" r:id="rId4"/>
    <p:sldMasterId id="2147483671" r:id="rId5"/>
    <p:sldMasterId id="2147483673" r:id="rId6"/>
    <p:sldMasterId id="2147483675" r:id="rId7"/>
    <p:sldMasterId id="2147483677" r:id="rId8"/>
    <p:sldMasterId id="2147483679" r:id="rId9"/>
    <p:sldMasterId id="2147483682" r:id="rId10"/>
  </p:sldMasterIdLst>
  <p:notesMasterIdLst>
    <p:notesMasterId r:id="rId26"/>
  </p:notesMasterIdLst>
  <p:sldIdLst>
    <p:sldId id="296" r:id="rId11"/>
    <p:sldId id="297" r:id="rId12"/>
    <p:sldId id="308" r:id="rId13"/>
    <p:sldId id="298" r:id="rId14"/>
    <p:sldId id="299" r:id="rId15"/>
    <p:sldId id="311" r:id="rId16"/>
    <p:sldId id="306" r:id="rId17"/>
    <p:sldId id="301" r:id="rId18"/>
    <p:sldId id="312" r:id="rId19"/>
    <p:sldId id="300" r:id="rId20"/>
    <p:sldId id="309" r:id="rId21"/>
    <p:sldId id="310" r:id="rId22"/>
    <p:sldId id="313" r:id="rId23"/>
    <p:sldId id="314" r:id="rId24"/>
    <p:sldId id="315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m Shutkever" initials="SS" lastIdx="1" clrIdx="0">
    <p:extLst>
      <p:ext uri="{19B8F6BF-5375-455C-9EA6-DF929625EA0E}">
        <p15:presenceInfo xmlns:p15="http://schemas.microsoft.com/office/powerpoint/2012/main" userId="Sam Shutkev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699"/>
    <a:srgbClr val="E5BC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6" autoAdjust="0"/>
    <p:restoredTop sz="94694"/>
  </p:normalViewPr>
  <p:slideViewPr>
    <p:cSldViewPr snapToGrid="0" snapToObjects="1">
      <p:cViewPr varScale="1">
        <p:scale>
          <a:sx n="86" d="100"/>
          <a:sy n="86" d="100"/>
        </p:scale>
        <p:origin x="138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2" Type="http://schemas.openxmlformats.org/officeDocument/2006/relationships/customXml" Target="../customXml/item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presProps" Target="presProps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9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omic Sans MS" panose="030F0702030302020204" pitchFamily="66" charset="0"/>
              </a:defRPr>
            </a:lvl1pPr>
          </a:lstStyle>
          <a:p>
            <a:fld id="{D1BE4B4D-D867-492E-97B2-A4C94167F287}" type="datetimeFigureOut">
              <a:rPr lang="en-GB" smtClean="0"/>
              <a:pPr/>
              <a:t>20/06/2021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omic Sans MS" panose="030F0702030302020204" pitchFamily="66" charset="0"/>
              </a:defRPr>
            </a:lvl1pPr>
          </a:lstStyle>
          <a:p>
            <a:fld id="{9A63A521-224D-4C95-824A-3CEFF92EB90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04774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0" y="2511188"/>
            <a:ext cx="5950424" cy="178785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6600" baseline="0">
                <a:solidFill>
                  <a:schemeClr val="bg1"/>
                </a:solidFill>
                <a:latin typeface="KG Primary Penmanship" panose="02000506000000020003" pitchFamily="2" charset="0"/>
              </a:defRPr>
            </a:lvl1pPr>
          </a:lstStyle>
          <a:p>
            <a:r>
              <a:rPr lang="en-US" dirty="0"/>
              <a:t>TITLE – in caps and saved as a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788181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45335E50-1930-44E5-9B14-893AFBD95C69}" type="datetimeFigureOut">
              <a:rPr lang="en-GB" smtClean="0"/>
              <a:pPr/>
              <a:t>20/06/2021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108BBDC2-4ED5-4A8D-A28C-1B3F6D2413F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312708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08542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10901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9737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46388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our turn KS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38082" y="1989208"/>
            <a:ext cx="5703912" cy="3005873"/>
          </a:xfrm>
          <a:prstGeom prst="rect">
            <a:avLst/>
          </a:prstGeom>
        </p:spPr>
        <p:txBody>
          <a:bodyPr anchor="ctr"/>
          <a:lstStyle>
            <a:lvl1pPr algn="ctr">
              <a:defRPr sz="4000" u="none" baseline="0">
                <a:latin typeface="Comic Sans MS" panose="030F0702030302020204" pitchFamily="66" charset="0"/>
              </a:defRPr>
            </a:lvl1pPr>
          </a:lstStyle>
          <a:p>
            <a:r>
              <a:rPr lang="en-US" dirty="0"/>
              <a:t>Have a go at questions 		 on the worksheet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740455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our turn KS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38082" y="1989208"/>
            <a:ext cx="5703912" cy="3005873"/>
          </a:xfrm>
          <a:prstGeom prst="rect">
            <a:avLst/>
          </a:prstGeom>
        </p:spPr>
        <p:txBody>
          <a:bodyPr anchor="ctr"/>
          <a:lstStyle>
            <a:lvl1pPr algn="ctr">
              <a:defRPr baseline="0">
                <a:latin typeface="+mn-lt"/>
              </a:defRPr>
            </a:lvl1pPr>
          </a:lstStyle>
          <a:p>
            <a:r>
              <a:rPr lang="en-US" dirty="0"/>
              <a:t>Have a go at questions 	on the worksheet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449477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9059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5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6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14EDCB3-CC60-E94C-B25C-4D771CB6495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281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84" r:id="rId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1B02BD9-91A9-9F43-BF82-7E7C0E55B94B}"/>
              </a:ext>
            </a:extLst>
          </p:cNvPr>
          <p:cNvSpPr/>
          <p:nvPr userDrawn="1"/>
        </p:nvSpPr>
        <p:spPr>
          <a:xfrm>
            <a:off x="546652" y="606287"/>
            <a:ext cx="7523922" cy="5734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376518" y="6553200"/>
            <a:ext cx="1470211" cy="2420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02C252DA-A0E8-6A49-900E-07188D62BBE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520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1B02BD9-91A9-9F43-BF82-7E7C0E55B94B}"/>
              </a:ext>
            </a:extLst>
          </p:cNvPr>
          <p:cNvSpPr/>
          <p:nvPr userDrawn="1"/>
        </p:nvSpPr>
        <p:spPr>
          <a:xfrm>
            <a:off x="546652" y="606287"/>
            <a:ext cx="7523922" cy="5734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376518" y="6553200"/>
            <a:ext cx="1470211" cy="2420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" name="Picture 4" descr="A picture containing table&#10;&#10;Description automatically generated">
            <a:extLst>
              <a:ext uri="{FF2B5EF4-FFF2-40B4-BE49-F238E27FC236}">
                <a16:creationId xmlns:a16="http://schemas.microsoft.com/office/drawing/2014/main" id="{D3D08606-BA4C-8046-935F-20760BC2766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062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een sign with white text&#10;&#10;Description automatically generated">
            <a:extLst>
              <a:ext uri="{FF2B5EF4-FFF2-40B4-BE49-F238E27FC236}">
                <a16:creationId xmlns:a16="http://schemas.microsoft.com/office/drawing/2014/main" id="{E7898E14-59E6-7D4D-8006-F74307CCB98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657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able&#10;&#10;Description automatically generated">
            <a:extLst>
              <a:ext uri="{FF2B5EF4-FFF2-40B4-BE49-F238E27FC236}">
                <a16:creationId xmlns:a16="http://schemas.microsoft.com/office/drawing/2014/main" id="{F33BA71E-3CF0-1E4E-BEEE-6280AD06DDC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557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computer&#10;&#10;Description automatically generated">
            <a:extLst>
              <a:ext uri="{FF2B5EF4-FFF2-40B4-BE49-F238E27FC236}">
                <a16:creationId xmlns:a16="http://schemas.microsoft.com/office/drawing/2014/main" id="{3A3B0A72-DFF8-FC43-8B3B-B0D9C1468E8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347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27FE0188-803D-CF41-A7C4-56C7E1D1B2A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424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7" Type="http://schemas.openxmlformats.org/officeDocument/2006/relationships/image" Target="../media/image21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5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7" Type="http://schemas.openxmlformats.org/officeDocument/2006/relationships/image" Target="../media/image26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6.xml"/><Relationship Id="rId6" Type="http://schemas.openxmlformats.org/officeDocument/2006/relationships/image" Target="../media/image24.png"/><Relationship Id="rId5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.xml"/><Relationship Id="rId6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7" Type="http://schemas.openxmlformats.org/officeDocument/2006/relationships/image" Target="../media/image16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31629" y="2076847"/>
            <a:ext cx="6175783" cy="3383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6398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772015" y="347839"/>
                <a:ext cx="4131289" cy="8604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3200" dirty="0"/>
                  <a:t>Circle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32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3200" b="0" i="0" dirty="0" smtClean="0"/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3200" b="0" i="0" dirty="0" smtClean="0"/>
                          <m:t>2</m:t>
                        </m:r>
                      </m:den>
                    </m:f>
                  </m:oMath>
                </a14:m>
                <a:r>
                  <a:rPr lang="en-GB" sz="3200" dirty="0"/>
                  <a:t> of the birds.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2015" y="347839"/>
                <a:ext cx="4131289" cy="860428"/>
              </a:xfrm>
              <a:prstGeom prst="rect">
                <a:avLst/>
              </a:prstGeom>
              <a:blipFill>
                <a:blip r:embed="rId5"/>
                <a:stretch>
                  <a:fillRect l="-3840" b="-1134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ounded Rectangle 10"/>
          <p:cNvSpPr/>
          <p:nvPr/>
        </p:nvSpPr>
        <p:spPr>
          <a:xfrm>
            <a:off x="1989940" y="1415150"/>
            <a:ext cx="2091284" cy="894829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744924" y="3017089"/>
                <a:ext cx="4131289" cy="8635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3200" dirty="0"/>
                  <a:t>Circle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32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3200" b="0" i="0" dirty="0" smtClean="0"/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3200" b="0" i="0" dirty="0" smtClean="0"/>
                          <m:t>4</m:t>
                        </m:r>
                      </m:den>
                    </m:f>
                  </m:oMath>
                </a14:m>
                <a:r>
                  <a:rPr lang="en-GB" sz="3200" dirty="0"/>
                  <a:t> of the birds.</a:t>
                </a: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4924" y="3017089"/>
                <a:ext cx="4131289" cy="863570"/>
              </a:xfrm>
              <a:prstGeom prst="rect">
                <a:avLst/>
              </a:prstGeom>
              <a:blipFill>
                <a:blip r:embed="rId6"/>
                <a:stretch>
                  <a:fillRect l="-3687" b="-1126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ounded Rectangle 17"/>
          <p:cNvSpPr/>
          <p:nvPr/>
        </p:nvSpPr>
        <p:spPr>
          <a:xfrm>
            <a:off x="955123" y="3994478"/>
            <a:ext cx="3126101" cy="931287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ounded Rectangle 20"/>
          <p:cNvSpPr/>
          <p:nvPr/>
        </p:nvSpPr>
        <p:spPr>
          <a:xfrm>
            <a:off x="1818887" y="870588"/>
            <a:ext cx="280410" cy="371061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ounded Rectangle 21"/>
          <p:cNvSpPr/>
          <p:nvPr/>
        </p:nvSpPr>
        <p:spPr>
          <a:xfrm>
            <a:off x="1804578" y="3528092"/>
            <a:ext cx="280410" cy="371061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ounded Rectangle 22"/>
          <p:cNvSpPr/>
          <p:nvPr/>
        </p:nvSpPr>
        <p:spPr>
          <a:xfrm>
            <a:off x="1792383" y="3053484"/>
            <a:ext cx="280410" cy="371061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632" y="1291847"/>
            <a:ext cx="980840" cy="104400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2238" y="1311492"/>
            <a:ext cx="980840" cy="104400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4277" y="1327305"/>
            <a:ext cx="980840" cy="104400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8862" y="1327305"/>
            <a:ext cx="980840" cy="1044000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3396" y="3893516"/>
            <a:ext cx="980840" cy="1044000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5002" y="3913161"/>
            <a:ext cx="980840" cy="1044000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7041" y="3928974"/>
            <a:ext cx="980840" cy="1044000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1626" y="3928974"/>
            <a:ext cx="980840" cy="1044000"/>
          </a:xfrm>
          <a:prstGeom prst="rect">
            <a:avLst/>
          </a:prstGeom>
        </p:spPr>
      </p:pic>
      <p:sp>
        <p:nvSpPr>
          <p:cNvPr id="39" name="Rounded Rectangle 38"/>
          <p:cNvSpPr/>
          <p:nvPr/>
        </p:nvSpPr>
        <p:spPr>
          <a:xfrm>
            <a:off x="1818887" y="422412"/>
            <a:ext cx="280410" cy="371061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39627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4.07407E-6 L 0.11632 4.07407E-6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16" y="0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4.07407E-6 L 0.11285 4.07407E-6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4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4.07407E-6 L 0.11632 -4.07407E-6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16" y="0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4.07407E-6 L 0.19601 0.00463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792" y="231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1.11022E-16 L -0.11511 -0.00347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64" y="-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18" grpId="0" animBg="1"/>
      <p:bldP spid="21" grpId="0" animBg="1"/>
      <p:bldP spid="21" grpId="1" animBg="1"/>
      <p:bldP spid="22" grpId="0" animBg="1"/>
      <p:bldP spid="22" grpId="1" animBg="1"/>
      <p:bldP spid="23" grpId="0" animBg="1"/>
      <p:bldP spid="3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772015" y="347839"/>
                <a:ext cx="6331150" cy="7670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/>
                  <a:t>Mo and Amir are finding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8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800" b="0" i="0" dirty="0" smtClean="0"/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800" b="0" i="0" dirty="0" smtClean="0"/>
                          <m:t>4</m:t>
                        </m:r>
                      </m:den>
                    </m:f>
                  </m:oMath>
                </a14:m>
                <a:r>
                  <a:rPr lang="en-GB" sz="2800" dirty="0"/>
                  <a:t> of 16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2015" y="347839"/>
                <a:ext cx="6331150" cy="767069"/>
              </a:xfrm>
              <a:prstGeom prst="rect">
                <a:avLst/>
              </a:prstGeom>
              <a:blipFill>
                <a:blip r:embed="rId5"/>
                <a:stretch>
                  <a:fillRect l="-2023" b="-1031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Picture 18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1816" y="1369105"/>
            <a:ext cx="1325711" cy="968217"/>
          </a:xfrm>
          <a:prstGeom prst="rect">
            <a:avLst/>
          </a:prstGeom>
        </p:spPr>
      </p:pic>
      <p:pic>
        <p:nvPicPr>
          <p:cNvPr id="20" name="Picture 19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67512" y="2924788"/>
            <a:ext cx="1211895" cy="885092"/>
          </a:xfrm>
          <a:prstGeom prst="rect">
            <a:avLst/>
          </a:prstGeom>
        </p:spPr>
      </p:pic>
      <p:grpSp>
        <p:nvGrpSpPr>
          <p:cNvPr id="25" name="Group 24"/>
          <p:cNvGrpSpPr/>
          <p:nvPr/>
        </p:nvGrpSpPr>
        <p:grpSpPr>
          <a:xfrm>
            <a:off x="2334509" y="2897532"/>
            <a:ext cx="2838195" cy="846829"/>
            <a:chOff x="3523360" y="2193062"/>
            <a:chExt cx="3135654" cy="846829"/>
          </a:xfrm>
        </p:grpSpPr>
        <p:sp>
          <p:nvSpPr>
            <p:cNvPr id="26" name="Rounded Rectangular Callout 25"/>
            <p:cNvSpPr/>
            <p:nvPr/>
          </p:nvSpPr>
          <p:spPr>
            <a:xfrm>
              <a:off x="3523360" y="2193062"/>
              <a:ext cx="3135654" cy="846829"/>
            </a:xfrm>
            <a:prstGeom prst="wedgeRoundRectCallout">
              <a:avLst>
                <a:gd name="adj1" fmla="val -68933"/>
                <a:gd name="adj2" fmla="val 17465"/>
                <a:gd name="adj3" fmla="val 16667"/>
              </a:avLst>
            </a:prstGeom>
            <a:noFill/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3631474" y="2200977"/>
              <a:ext cx="2994751" cy="83099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dirty="0"/>
                <a:t>Let’s use a bar model to check.</a:t>
              </a: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1879407" y="1505276"/>
            <a:ext cx="4768436" cy="897607"/>
            <a:chOff x="3966554" y="2193062"/>
            <a:chExt cx="2692460" cy="897607"/>
          </a:xfrm>
        </p:grpSpPr>
        <p:sp>
          <p:nvSpPr>
            <p:cNvPr id="29" name="Rounded Rectangular Callout 28"/>
            <p:cNvSpPr/>
            <p:nvPr/>
          </p:nvSpPr>
          <p:spPr>
            <a:xfrm>
              <a:off x="3966554" y="2193062"/>
              <a:ext cx="2692460" cy="897607"/>
            </a:xfrm>
            <a:prstGeom prst="wedgeRoundRectCallout">
              <a:avLst>
                <a:gd name="adj1" fmla="val 66750"/>
                <a:gd name="adj2" fmla="val 35844"/>
                <a:gd name="adj3" fmla="val 16667"/>
              </a:avLst>
            </a:prstGeom>
            <a:noFill/>
            <a:ln w="381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3966554" y="2195565"/>
              <a:ext cx="265967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dirty="0"/>
                <a:t>I think that two quarters of 16 is equal to 8 because half of 16 is 8</a:t>
              </a:r>
            </a:p>
          </p:txBody>
        </p:sp>
      </p:grp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5544352"/>
              </p:ext>
            </p:extLst>
          </p:nvPr>
        </p:nvGraphicFramePr>
        <p:xfrm>
          <a:off x="1237962" y="4681655"/>
          <a:ext cx="4121428" cy="71956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30357">
                  <a:extLst>
                    <a:ext uri="{9D8B030D-6E8A-4147-A177-3AD203B41FA5}">
                      <a16:colId xmlns:a16="http://schemas.microsoft.com/office/drawing/2014/main" val="313271881"/>
                    </a:ext>
                  </a:extLst>
                </a:gridCol>
                <a:gridCol w="1030357">
                  <a:extLst>
                    <a:ext uri="{9D8B030D-6E8A-4147-A177-3AD203B41FA5}">
                      <a16:colId xmlns:a16="http://schemas.microsoft.com/office/drawing/2014/main" val="4233626808"/>
                    </a:ext>
                  </a:extLst>
                </a:gridCol>
                <a:gridCol w="1030357">
                  <a:extLst>
                    <a:ext uri="{9D8B030D-6E8A-4147-A177-3AD203B41FA5}">
                      <a16:colId xmlns:a16="http://schemas.microsoft.com/office/drawing/2014/main" val="850555233"/>
                    </a:ext>
                  </a:extLst>
                </a:gridCol>
                <a:gridCol w="1030357">
                  <a:extLst>
                    <a:ext uri="{9D8B030D-6E8A-4147-A177-3AD203B41FA5}">
                      <a16:colId xmlns:a16="http://schemas.microsoft.com/office/drawing/2014/main" val="3080378930"/>
                    </a:ext>
                  </a:extLst>
                </a:gridCol>
              </a:tblGrid>
              <a:tr h="719561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0514402"/>
                  </a:ext>
                </a:extLst>
              </a:tr>
            </a:tbl>
          </a:graphicData>
        </a:graphic>
      </p:graphicFrame>
      <p:sp>
        <p:nvSpPr>
          <p:cNvPr id="9" name="Oval 8"/>
          <p:cNvSpPr/>
          <p:nvPr/>
        </p:nvSpPr>
        <p:spPr>
          <a:xfrm>
            <a:off x="1338470" y="4761167"/>
            <a:ext cx="288000" cy="288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Oval 30"/>
          <p:cNvSpPr/>
          <p:nvPr/>
        </p:nvSpPr>
        <p:spPr>
          <a:xfrm>
            <a:off x="2358203" y="4743321"/>
            <a:ext cx="288000" cy="288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Oval 31"/>
          <p:cNvSpPr/>
          <p:nvPr/>
        </p:nvSpPr>
        <p:spPr>
          <a:xfrm>
            <a:off x="3377936" y="4725475"/>
            <a:ext cx="288000" cy="288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Oval 32"/>
          <p:cNvSpPr/>
          <p:nvPr/>
        </p:nvSpPr>
        <p:spPr>
          <a:xfrm>
            <a:off x="4397669" y="4707629"/>
            <a:ext cx="288000" cy="288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Oval 33"/>
          <p:cNvSpPr/>
          <p:nvPr/>
        </p:nvSpPr>
        <p:spPr>
          <a:xfrm>
            <a:off x="1726978" y="4768021"/>
            <a:ext cx="288000" cy="288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Oval 34"/>
          <p:cNvSpPr/>
          <p:nvPr/>
        </p:nvSpPr>
        <p:spPr>
          <a:xfrm>
            <a:off x="2755287" y="4751066"/>
            <a:ext cx="288000" cy="288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Oval 35"/>
          <p:cNvSpPr/>
          <p:nvPr/>
        </p:nvSpPr>
        <p:spPr>
          <a:xfrm>
            <a:off x="3783596" y="4734111"/>
            <a:ext cx="288000" cy="288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Oval 36"/>
          <p:cNvSpPr/>
          <p:nvPr/>
        </p:nvSpPr>
        <p:spPr>
          <a:xfrm>
            <a:off x="4811905" y="4717156"/>
            <a:ext cx="288000" cy="288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Oval 37"/>
          <p:cNvSpPr/>
          <p:nvPr/>
        </p:nvSpPr>
        <p:spPr>
          <a:xfrm>
            <a:off x="1482470" y="5077764"/>
            <a:ext cx="288000" cy="288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Oval 38"/>
          <p:cNvSpPr/>
          <p:nvPr/>
        </p:nvSpPr>
        <p:spPr>
          <a:xfrm>
            <a:off x="2531383" y="5031321"/>
            <a:ext cx="288000" cy="288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Oval 39"/>
          <p:cNvSpPr/>
          <p:nvPr/>
        </p:nvSpPr>
        <p:spPr>
          <a:xfrm>
            <a:off x="3567131" y="5050245"/>
            <a:ext cx="288000" cy="288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Oval 40"/>
          <p:cNvSpPr/>
          <p:nvPr/>
        </p:nvSpPr>
        <p:spPr>
          <a:xfrm>
            <a:off x="4573919" y="5031130"/>
            <a:ext cx="288000" cy="288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Oval 41"/>
          <p:cNvSpPr/>
          <p:nvPr/>
        </p:nvSpPr>
        <p:spPr>
          <a:xfrm>
            <a:off x="1902265" y="5077764"/>
            <a:ext cx="288000" cy="288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Oval 42"/>
          <p:cNvSpPr/>
          <p:nvPr/>
        </p:nvSpPr>
        <p:spPr>
          <a:xfrm>
            <a:off x="2942115" y="5042703"/>
            <a:ext cx="288000" cy="288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Oval 43"/>
          <p:cNvSpPr/>
          <p:nvPr/>
        </p:nvSpPr>
        <p:spPr>
          <a:xfrm>
            <a:off x="3981965" y="5007642"/>
            <a:ext cx="288000" cy="288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Oval 44"/>
          <p:cNvSpPr/>
          <p:nvPr/>
        </p:nvSpPr>
        <p:spPr>
          <a:xfrm>
            <a:off x="5021815" y="4972581"/>
            <a:ext cx="288000" cy="288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ight Brace 9"/>
          <p:cNvSpPr/>
          <p:nvPr/>
        </p:nvSpPr>
        <p:spPr>
          <a:xfrm rot="16200000">
            <a:off x="3161945" y="2415070"/>
            <a:ext cx="273463" cy="4121428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/>
          <p:cNvSpPr/>
          <p:nvPr/>
        </p:nvSpPr>
        <p:spPr>
          <a:xfrm>
            <a:off x="3016980" y="3895007"/>
            <a:ext cx="5501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2800" dirty="0">
                <a:solidFill>
                  <a:prstClr val="black"/>
                </a:solidFill>
              </a:rPr>
              <a:t>16</a:t>
            </a:r>
          </a:p>
        </p:txBody>
      </p:sp>
      <p:sp>
        <p:nvSpPr>
          <p:cNvPr id="46" name="Right Brace 45"/>
          <p:cNvSpPr/>
          <p:nvPr/>
        </p:nvSpPr>
        <p:spPr>
          <a:xfrm rot="5400000">
            <a:off x="2149122" y="4581299"/>
            <a:ext cx="216000" cy="2052000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Rectangle 46"/>
          <p:cNvSpPr/>
          <p:nvPr/>
        </p:nvSpPr>
        <p:spPr>
          <a:xfrm>
            <a:off x="2081433" y="5664874"/>
            <a:ext cx="3513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2800" dirty="0">
                <a:solidFill>
                  <a:prstClr val="black"/>
                </a:solidFill>
              </a:rPr>
              <a:t>?</a:t>
            </a:r>
          </a:p>
        </p:txBody>
      </p:sp>
      <p:sp>
        <p:nvSpPr>
          <p:cNvPr id="48" name="Rectangle 47"/>
          <p:cNvSpPr/>
          <p:nvPr/>
        </p:nvSpPr>
        <p:spPr>
          <a:xfrm>
            <a:off x="2065403" y="5664874"/>
            <a:ext cx="3674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2800" dirty="0">
                <a:solidFill>
                  <a:prstClr val="black"/>
                </a:solidFill>
              </a:rPr>
              <a:t>8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/>
              <p:cNvSpPr/>
              <p:nvPr/>
            </p:nvSpPr>
            <p:spPr>
              <a:xfrm>
                <a:off x="5870979" y="3222150"/>
                <a:ext cx="1959035" cy="76706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14:m>
                  <m:oMath xmlns:m="http://schemas.openxmlformats.org/officeDocument/2006/math">
                    <m:f>
                      <m:fPr>
                        <m:ctrlPr>
                          <a:rPr lang="en-GB" sz="28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800" dirty="0">
                            <a:solidFill>
                              <a:prstClr val="black"/>
                            </a:solidFill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800" dirty="0">
                            <a:solidFill>
                              <a:prstClr val="black"/>
                            </a:solidFill>
                          </a:rPr>
                          <m:t>4</m:t>
                        </m:r>
                      </m:den>
                    </m:f>
                  </m:oMath>
                </a14:m>
                <a:r>
                  <a:rPr lang="en-GB" sz="2800" dirty="0">
                    <a:solidFill>
                      <a:prstClr val="black"/>
                    </a:solidFill>
                  </a:rPr>
                  <a:t> of 16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>
                    <a:solidFill>
                      <a:prstClr val="black"/>
                    </a:solidFill>
                  </a:rPr>
                  <a:t> 8</a:t>
                </a:r>
              </a:p>
            </p:txBody>
          </p:sp>
        </mc:Choice>
        <mc:Fallback xmlns="">
          <p:sp>
            <p:nvSpPr>
              <p:cNvPr id="51" name="Rectangle 5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0979" y="3222150"/>
                <a:ext cx="1959035" cy="767069"/>
              </a:xfrm>
              <a:prstGeom prst="rect">
                <a:avLst/>
              </a:prstGeom>
              <a:blipFill>
                <a:blip r:embed="rId8"/>
                <a:stretch>
                  <a:fillRect b="-112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2447553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10" grpId="0" animBg="1"/>
      <p:bldP spid="17" grpId="0"/>
      <p:bldP spid="46" grpId="0" animBg="1"/>
      <p:bldP spid="47" grpId="0"/>
      <p:bldP spid="47" grpId="1"/>
      <p:bldP spid="4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Answer questions 3 and 4</a:t>
            </a:r>
          </a:p>
        </p:txBody>
      </p:sp>
    </p:spTree>
    <p:extLst>
      <p:ext uri="{BB962C8B-B14F-4D97-AF65-F5344CB8AC3E}">
        <p14:creationId xmlns:p14="http://schemas.microsoft.com/office/powerpoint/2010/main" val="27461061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FE06E1E-69AB-47B8-ADA1-6870F422C1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481" y="0"/>
            <a:ext cx="3554276" cy="371888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F7C23B9-F6D6-4CA0-83BD-CDE3A4ADF6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7637" y="3718882"/>
            <a:ext cx="4309380" cy="2925590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97DBB3ED-F7F3-4936-B5DA-B0B5D7D34BD8}"/>
              </a:ext>
            </a:extLst>
          </p:cNvPr>
          <p:cNvSpPr/>
          <p:nvPr/>
        </p:nvSpPr>
        <p:spPr>
          <a:xfrm>
            <a:off x="3542190" y="3718882"/>
            <a:ext cx="630315" cy="41811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235083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44DF575-8328-4957-9CE3-1E6B2DF30A47}"/>
              </a:ext>
            </a:extLst>
          </p:cNvPr>
          <p:cNvSpPr txBox="1"/>
          <p:nvPr/>
        </p:nvSpPr>
        <p:spPr>
          <a:xfrm>
            <a:off x="83736" y="598334"/>
            <a:ext cx="40511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In your books solve these problems: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12878C6-FBA9-4944-B0A5-CB062B794E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130" y="1501989"/>
            <a:ext cx="4981575" cy="36099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1B9896E-A7B5-4C80-80ED-B6B62BC8D5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1725" y="1420427"/>
            <a:ext cx="2962275" cy="160972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DA0A18C-A62F-4448-B2FC-CD8F7C37CDD8}"/>
              </a:ext>
            </a:extLst>
          </p:cNvPr>
          <p:cNvSpPr txBox="1"/>
          <p:nvPr/>
        </p:nvSpPr>
        <p:spPr>
          <a:xfrm>
            <a:off x="83736" y="1526959"/>
            <a:ext cx="359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5.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EE49E06-D756-44D8-B40B-4AE4106EA0F6}"/>
              </a:ext>
            </a:extLst>
          </p:cNvPr>
          <p:cNvSpPr txBox="1"/>
          <p:nvPr/>
        </p:nvSpPr>
        <p:spPr>
          <a:xfrm flipH="1">
            <a:off x="5840231" y="1526959"/>
            <a:ext cx="7621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6.</a:t>
            </a:r>
          </a:p>
        </p:txBody>
      </p:sp>
    </p:spTree>
    <p:extLst>
      <p:ext uri="{BB962C8B-B14F-4D97-AF65-F5344CB8AC3E}">
        <p14:creationId xmlns:p14="http://schemas.microsoft.com/office/powerpoint/2010/main" val="6985440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C5D9186-2EC1-4A68-9C16-4FE0DC9D16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2421" y="633968"/>
            <a:ext cx="4419157" cy="591775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31BBC96-B60E-48B0-8594-5BF81885E466}"/>
              </a:ext>
            </a:extLst>
          </p:cNvPr>
          <p:cNvSpPr txBox="1"/>
          <p:nvPr/>
        </p:nvSpPr>
        <p:spPr>
          <a:xfrm flipH="1">
            <a:off x="205516" y="264636"/>
            <a:ext cx="28661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Answer question 7…</a:t>
            </a:r>
          </a:p>
        </p:txBody>
      </p:sp>
    </p:spTree>
    <p:extLst>
      <p:ext uri="{BB962C8B-B14F-4D97-AF65-F5344CB8AC3E}">
        <p14:creationId xmlns:p14="http://schemas.microsoft.com/office/powerpoint/2010/main" val="40905828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19354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67511" y="434609"/>
            <a:ext cx="7525513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Which sets have one half of the cookies circled?</a:t>
            </a:r>
          </a:p>
          <a:p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a)</a:t>
            </a:r>
          </a:p>
          <a:p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4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						 b)</a:t>
            </a:r>
          </a:p>
          <a:p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c)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272" y="1708908"/>
            <a:ext cx="1020832" cy="79771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5720" y="1507350"/>
            <a:ext cx="1020832" cy="79771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4672" y="1507350"/>
            <a:ext cx="1020832" cy="79771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4625" y="1775841"/>
            <a:ext cx="1020832" cy="79771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2722" y="2822317"/>
            <a:ext cx="1020832" cy="79771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9170" y="2620759"/>
            <a:ext cx="1020832" cy="797716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8122" y="2620759"/>
            <a:ext cx="1020832" cy="797716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8075" y="2889250"/>
            <a:ext cx="1020832" cy="797716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7857" y="3604309"/>
            <a:ext cx="1020832" cy="797716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4305" y="3402751"/>
            <a:ext cx="1020832" cy="797716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3257" y="3402751"/>
            <a:ext cx="1020832" cy="797716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3210" y="3671242"/>
            <a:ext cx="1020832" cy="797716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347" y="4319644"/>
            <a:ext cx="1020832" cy="797716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1795" y="4118086"/>
            <a:ext cx="1020832" cy="797716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0700" y="4386577"/>
            <a:ext cx="1020832" cy="797716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482" y="5101636"/>
            <a:ext cx="1020832" cy="797716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6930" y="4900078"/>
            <a:ext cx="1020832" cy="797716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5882" y="4900078"/>
            <a:ext cx="1020832" cy="797716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5835" y="5168569"/>
            <a:ext cx="1020832" cy="797716"/>
          </a:xfrm>
          <a:prstGeom prst="rect">
            <a:avLst/>
          </a:prstGeom>
        </p:spPr>
      </p:pic>
      <p:sp>
        <p:nvSpPr>
          <p:cNvPr id="35" name="Oval 34"/>
          <p:cNvSpPr/>
          <p:nvPr/>
        </p:nvSpPr>
        <p:spPr>
          <a:xfrm rot="21017808">
            <a:off x="1139273" y="1481825"/>
            <a:ext cx="1875353" cy="100778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Oval 35"/>
          <p:cNvSpPr/>
          <p:nvPr/>
        </p:nvSpPr>
        <p:spPr>
          <a:xfrm rot="21017808">
            <a:off x="5956646" y="2547153"/>
            <a:ext cx="2009588" cy="202536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Oval 36"/>
          <p:cNvSpPr/>
          <p:nvPr/>
        </p:nvSpPr>
        <p:spPr>
          <a:xfrm rot="21017808">
            <a:off x="765494" y="3991318"/>
            <a:ext cx="2009588" cy="202536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76756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67511" y="434609"/>
            <a:ext cx="7525513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Which sets have one half of the cookies circled?</a:t>
            </a:r>
          </a:p>
          <a:p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a)</a:t>
            </a:r>
          </a:p>
          <a:p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4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						 b)</a:t>
            </a:r>
          </a:p>
          <a:p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c)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272" y="1708908"/>
            <a:ext cx="1020832" cy="79771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5720" y="1507350"/>
            <a:ext cx="1020832" cy="79771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4672" y="1507350"/>
            <a:ext cx="1020832" cy="79771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4625" y="1775841"/>
            <a:ext cx="1020832" cy="79771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2722" y="2822317"/>
            <a:ext cx="1020832" cy="79771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9170" y="2620759"/>
            <a:ext cx="1020832" cy="797716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8122" y="2620759"/>
            <a:ext cx="1020832" cy="797716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8075" y="2889250"/>
            <a:ext cx="1020832" cy="797716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7857" y="3604309"/>
            <a:ext cx="1020832" cy="797716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4305" y="3402751"/>
            <a:ext cx="1020832" cy="797716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3257" y="3402751"/>
            <a:ext cx="1020832" cy="797716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3210" y="3671242"/>
            <a:ext cx="1020832" cy="797716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347" y="4319644"/>
            <a:ext cx="1020832" cy="797716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1795" y="4118086"/>
            <a:ext cx="1020832" cy="797716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0700" y="4386577"/>
            <a:ext cx="1020832" cy="797716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482" y="5101636"/>
            <a:ext cx="1020832" cy="797716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6930" y="4900078"/>
            <a:ext cx="1020832" cy="797716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5882" y="4900078"/>
            <a:ext cx="1020832" cy="797716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5835" y="5168569"/>
            <a:ext cx="1020832" cy="797716"/>
          </a:xfrm>
          <a:prstGeom prst="rect">
            <a:avLst/>
          </a:prstGeom>
        </p:spPr>
      </p:pic>
      <p:sp>
        <p:nvSpPr>
          <p:cNvPr id="35" name="Oval 34"/>
          <p:cNvSpPr/>
          <p:nvPr/>
        </p:nvSpPr>
        <p:spPr>
          <a:xfrm rot="21017808">
            <a:off x="1139273" y="1481825"/>
            <a:ext cx="1875353" cy="100778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Oval 35"/>
          <p:cNvSpPr/>
          <p:nvPr/>
        </p:nvSpPr>
        <p:spPr>
          <a:xfrm rot="21017808">
            <a:off x="5956646" y="2547153"/>
            <a:ext cx="2009588" cy="202536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Oval 36"/>
          <p:cNvSpPr/>
          <p:nvPr/>
        </p:nvSpPr>
        <p:spPr>
          <a:xfrm rot="21017808">
            <a:off x="765494" y="3991318"/>
            <a:ext cx="2009588" cy="202536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72166" y="2094052"/>
            <a:ext cx="758134" cy="661705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64918" y="3984511"/>
            <a:ext cx="758134" cy="661705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25385" y="5147647"/>
            <a:ext cx="650605" cy="65060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28357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4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2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3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6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2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3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5" dur="2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0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3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6" dur="2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 animBg="1"/>
      <p:bldP spid="3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54667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67512" y="374326"/>
            <a:ext cx="76828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The children are folding and cutting paper to make fractions.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786144" y="4506987"/>
            <a:ext cx="47149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Who is correct?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4103" y="2906131"/>
            <a:ext cx="1327104" cy="1600856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080842" y="1319458"/>
            <a:ext cx="1463858" cy="1722321"/>
          </a:xfrm>
          <a:prstGeom prst="rect">
            <a:avLst/>
          </a:prstGeom>
        </p:spPr>
      </p:pic>
      <p:grpSp>
        <p:nvGrpSpPr>
          <p:cNvPr id="23" name="Group 22"/>
          <p:cNvGrpSpPr/>
          <p:nvPr/>
        </p:nvGrpSpPr>
        <p:grpSpPr>
          <a:xfrm>
            <a:off x="975434" y="1523498"/>
            <a:ext cx="2956225" cy="846829"/>
            <a:chOff x="3443665" y="2193062"/>
            <a:chExt cx="3182560" cy="846829"/>
          </a:xfrm>
        </p:grpSpPr>
        <p:sp>
          <p:nvSpPr>
            <p:cNvPr id="24" name="Rounded Rectangular Callout 23"/>
            <p:cNvSpPr/>
            <p:nvPr/>
          </p:nvSpPr>
          <p:spPr>
            <a:xfrm>
              <a:off x="3443665" y="2193062"/>
              <a:ext cx="3135654" cy="846829"/>
            </a:xfrm>
            <a:prstGeom prst="wedgeRoundRectCallout">
              <a:avLst>
                <a:gd name="adj1" fmla="val 64499"/>
                <a:gd name="adj2" fmla="val 28279"/>
                <a:gd name="adj3" fmla="val 16667"/>
              </a:avLst>
            </a:prstGeom>
            <a:noFill/>
            <a:ln w="38100">
              <a:solidFill>
                <a:srgbClr val="EB589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3631474" y="2200977"/>
              <a:ext cx="299475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dirty="0"/>
                <a:t>Each piece is one half of the paper.</a:t>
              </a: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975434" y="3202926"/>
            <a:ext cx="3018684" cy="867448"/>
            <a:chOff x="3976689" y="2220407"/>
            <a:chExt cx="3135654" cy="867448"/>
          </a:xfrm>
        </p:grpSpPr>
        <p:sp>
          <p:nvSpPr>
            <p:cNvPr id="41" name="Rounded Rectangular Callout 40"/>
            <p:cNvSpPr/>
            <p:nvPr/>
          </p:nvSpPr>
          <p:spPr>
            <a:xfrm>
              <a:off x="3976689" y="2241026"/>
              <a:ext cx="3135654" cy="846829"/>
            </a:xfrm>
            <a:prstGeom prst="wedgeRoundRectCallout">
              <a:avLst>
                <a:gd name="adj1" fmla="val 63739"/>
                <a:gd name="adj2" fmla="val 20034"/>
                <a:gd name="adj3" fmla="val 16667"/>
              </a:avLst>
            </a:prstGeom>
            <a:noFill/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3976689" y="2220407"/>
              <a:ext cx="299475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dirty="0"/>
                <a:t>Each piece is two quarters of the paper.</a:t>
              </a:r>
            </a:p>
          </p:txBody>
        </p:sp>
      </p:grpSp>
      <p:sp>
        <p:nvSpPr>
          <p:cNvPr id="2" name="Rectangle 1"/>
          <p:cNvSpPr/>
          <p:nvPr/>
        </p:nvSpPr>
        <p:spPr>
          <a:xfrm>
            <a:off x="5811852" y="1923712"/>
            <a:ext cx="721471" cy="78130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Rectangle 42"/>
          <p:cNvSpPr/>
          <p:nvPr/>
        </p:nvSpPr>
        <p:spPr>
          <a:xfrm>
            <a:off x="6514362" y="1923712"/>
            <a:ext cx="721471" cy="78130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Rectangle 43"/>
          <p:cNvSpPr/>
          <p:nvPr/>
        </p:nvSpPr>
        <p:spPr>
          <a:xfrm>
            <a:off x="5812548" y="3412222"/>
            <a:ext cx="721471" cy="78130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Rectangle 44"/>
          <p:cNvSpPr/>
          <p:nvPr/>
        </p:nvSpPr>
        <p:spPr>
          <a:xfrm>
            <a:off x="6515058" y="3412222"/>
            <a:ext cx="721471" cy="78130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6" name="Straight Connector 5"/>
          <p:cNvCxnSpPr>
            <a:stCxn id="45" idx="0"/>
            <a:endCxn id="45" idx="2"/>
          </p:cNvCxnSpPr>
          <p:nvPr/>
        </p:nvCxnSpPr>
        <p:spPr>
          <a:xfrm>
            <a:off x="6875794" y="3412222"/>
            <a:ext cx="0" cy="781308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6161750" y="3412222"/>
            <a:ext cx="0" cy="781308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786143" y="5209742"/>
            <a:ext cx="33879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Both boys are correct.        </a:t>
            </a:r>
          </a:p>
        </p:txBody>
      </p:sp>
      <p:sp>
        <p:nvSpPr>
          <p:cNvPr id="5" name="Rectangle 4"/>
          <p:cNvSpPr/>
          <p:nvPr/>
        </p:nvSpPr>
        <p:spPr>
          <a:xfrm>
            <a:off x="6480315" y="1930656"/>
            <a:ext cx="92765" cy="770400"/>
          </a:xfrm>
          <a:prstGeom prst="rect">
            <a:avLst/>
          </a:prstGeom>
          <a:solidFill>
            <a:srgbClr val="FFE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ectangle 24"/>
          <p:cNvSpPr/>
          <p:nvPr/>
        </p:nvSpPr>
        <p:spPr>
          <a:xfrm>
            <a:off x="6486940" y="3421424"/>
            <a:ext cx="92765" cy="766800"/>
          </a:xfrm>
          <a:prstGeom prst="rect">
            <a:avLst/>
          </a:prstGeom>
          <a:solidFill>
            <a:srgbClr val="FFE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4508948" y="5051569"/>
                <a:ext cx="3647105" cy="7670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GB" sz="28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800" b="0" i="0" dirty="0" smtClean="0"/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800" b="0" i="0" dirty="0" smtClean="0"/>
                          <m:t>2</m:t>
                        </m:r>
                      </m:den>
                    </m:f>
                    <m:r>
                      <a:rPr lang="en-GB" sz="280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2800" dirty="0"/>
                  <a:t>and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GB" sz="28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800" b="0" i="0" dirty="0" smtClean="0"/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800" b="0" i="0" dirty="0" smtClean="0"/>
                          <m:t>4</m:t>
                        </m:r>
                      </m:den>
                    </m:f>
                    <m:r>
                      <a:rPr lang="en-GB" sz="280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2800" dirty="0"/>
                  <a:t>are equivalent.</a:t>
                </a: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8948" y="5051569"/>
                <a:ext cx="3647105" cy="767069"/>
              </a:xfrm>
              <a:prstGeom prst="rect">
                <a:avLst/>
              </a:prstGeom>
              <a:blipFill>
                <a:blip r:embed="rId7"/>
                <a:stretch>
                  <a:fillRect b="-1031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782512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5.55112E-17 L 0.07135 -0.00116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59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1.85185E-6 L 0.07205 1.85185E-6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94" y="0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1.85185E-6 L 0.07049 0.00023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2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43" grpId="0" animBg="1"/>
      <p:bldP spid="45" grpId="0" animBg="1"/>
      <p:bldP spid="47" grpId="0"/>
      <p:bldP spid="5" grpId="0" animBg="1"/>
      <p:bldP spid="25" grpId="0" animBg="1"/>
      <p:bldP spid="2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/>
          <p:cNvSpPr/>
          <p:nvPr/>
        </p:nvSpPr>
        <p:spPr>
          <a:xfrm>
            <a:off x="1722782" y="3987793"/>
            <a:ext cx="1431236" cy="666474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 rotWithShape="1">
          <a:blip r:embed="rId3"/>
          <a:srcRect r="48173"/>
          <a:stretch/>
        </p:blipFill>
        <p:spPr>
          <a:xfrm>
            <a:off x="3869637" y="3941410"/>
            <a:ext cx="733252" cy="1450974"/>
          </a:xfrm>
          <a:prstGeom prst="rect">
            <a:avLst/>
          </a:prstGeom>
        </p:spPr>
      </p:pic>
      <p:sp>
        <p:nvSpPr>
          <p:cNvPr id="39" name="Rectangle 38"/>
          <p:cNvSpPr/>
          <p:nvPr/>
        </p:nvSpPr>
        <p:spPr>
          <a:xfrm>
            <a:off x="6062165" y="3987793"/>
            <a:ext cx="705010" cy="1332948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772015" y="323979"/>
                <a:ext cx="4131289" cy="8604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3200" dirty="0"/>
                  <a:t>Shade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32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3200" b="0" i="0" dirty="0" smtClean="0"/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3200" b="0" i="0" dirty="0" smtClean="0"/>
                          <m:t>2</m:t>
                        </m:r>
                      </m:den>
                    </m:f>
                  </m:oMath>
                </a14:m>
                <a:r>
                  <a:rPr lang="en-GB" sz="3200" dirty="0"/>
                  <a:t> of the shapes.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2015" y="323979"/>
                <a:ext cx="4131289" cy="860428"/>
              </a:xfrm>
              <a:prstGeom prst="rect">
                <a:avLst/>
              </a:prstGeom>
              <a:blipFill>
                <a:blip r:embed="rId6"/>
                <a:stretch>
                  <a:fillRect l="-3840" b="-1134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744924" y="2773554"/>
                <a:ext cx="4714972" cy="8635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3200" dirty="0"/>
                  <a:t>Shade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32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3200" b="0" i="0" dirty="0" smtClean="0"/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3200" b="0" i="0" dirty="0" smtClean="0"/>
                          <m:t>4</m:t>
                        </m:r>
                      </m:den>
                    </m:f>
                  </m:oMath>
                </a14:m>
                <a:r>
                  <a:rPr lang="en-GB" sz="3200" dirty="0"/>
                  <a:t> of the shapes.</a:t>
                </a: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4924" y="2773554"/>
                <a:ext cx="4714972" cy="863570"/>
              </a:xfrm>
              <a:prstGeom prst="rect">
                <a:avLst/>
              </a:prstGeom>
              <a:blipFill>
                <a:blip r:embed="rId7"/>
                <a:stretch>
                  <a:fillRect l="-3230" b="-1126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8922954"/>
              </p:ext>
            </p:extLst>
          </p:nvPr>
        </p:nvGraphicFramePr>
        <p:xfrm>
          <a:off x="1722782" y="1290984"/>
          <a:ext cx="1431236" cy="133294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31236">
                  <a:extLst>
                    <a:ext uri="{9D8B030D-6E8A-4147-A177-3AD203B41FA5}">
                      <a16:colId xmlns:a16="http://schemas.microsoft.com/office/drawing/2014/main" val="2530375840"/>
                    </a:ext>
                  </a:extLst>
                </a:gridCol>
              </a:tblGrid>
              <a:tr h="666474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9356345"/>
                  </a:ext>
                </a:extLst>
              </a:tr>
              <a:tr h="666474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3665003"/>
                  </a:ext>
                </a:extLst>
              </a:tr>
            </a:tbl>
          </a:graphicData>
        </a:graphic>
      </p:graphicFrame>
      <p:sp>
        <p:nvSpPr>
          <p:cNvPr id="10" name="Oval 9"/>
          <p:cNvSpPr/>
          <p:nvPr/>
        </p:nvSpPr>
        <p:spPr>
          <a:xfrm>
            <a:off x="3882888" y="1244601"/>
            <a:ext cx="1440000" cy="1440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9" name="Straight Connector 18"/>
          <p:cNvCxnSpPr>
            <a:stCxn id="10" idx="0"/>
            <a:endCxn id="10" idx="4"/>
          </p:cNvCxnSpPr>
          <p:nvPr/>
        </p:nvCxnSpPr>
        <p:spPr>
          <a:xfrm>
            <a:off x="4602888" y="1244601"/>
            <a:ext cx="0" cy="14400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25" name="Table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2721383"/>
              </p:ext>
            </p:extLst>
          </p:nvPr>
        </p:nvGraphicFramePr>
        <p:xfrm>
          <a:off x="6051758" y="1290984"/>
          <a:ext cx="1431236" cy="133294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15618">
                  <a:extLst>
                    <a:ext uri="{9D8B030D-6E8A-4147-A177-3AD203B41FA5}">
                      <a16:colId xmlns:a16="http://schemas.microsoft.com/office/drawing/2014/main" val="2530375840"/>
                    </a:ext>
                  </a:extLst>
                </a:gridCol>
                <a:gridCol w="715618">
                  <a:extLst>
                    <a:ext uri="{9D8B030D-6E8A-4147-A177-3AD203B41FA5}">
                      <a16:colId xmlns:a16="http://schemas.microsoft.com/office/drawing/2014/main" val="3826565459"/>
                    </a:ext>
                  </a:extLst>
                </a:gridCol>
              </a:tblGrid>
              <a:tr h="1332948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9356345"/>
                  </a:ext>
                </a:extLst>
              </a:tr>
            </a:tbl>
          </a:graphicData>
        </a:graphic>
      </p:graphicFrame>
      <p:graphicFrame>
        <p:nvGraphicFramePr>
          <p:cNvPr id="26" name="Table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738966"/>
              </p:ext>
            </p:extLst>
          </p:nvPr>
        </p:nvGraphicFramePr>
        <p:xfrm>
          <a:off x="1722782" y="3987793"/>
          <a:ext cx="1431236" cy="133294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15618">
                  <a:extLst>
                    <a:ext uri="{9D8B030D-6E8A-4147-A177-3AD203B41FA5}">
                      <a16:colId xmlns:a16="http://schemas.microsoft.com/office/drawing/2014/main" val="2530375840"/>
                    </a:ext>
                  </a:extLst>
                </a:gridCol>
                <a:gridCol w="715618">
                  <a:extLst>
                    <a:ext uri="{9D8B030D-6E8A-4147-A177-3AD203B41FA5}">
                      <a16:colId xmlns:a16="http://schemas.microsoft.com/office/drawing/2014/main" val="2975184578"/>
                    </a:ext>
                  </a:extLst>
                </a:gridCol>
              </a:tblGrid>
              <a:tr h="666474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9356345"/>
                  </a:ext>
                </a:extLst>
              </a:tr>
              <a:tr h="666474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7251434"/>
                  </a:ext>
                </a:extLst>
              </a:tr>
            </a:tbl>
          </a:graphicData>
        </a:graphic>
      </p:graphicFrame>
      <p:sp>
        <p:nvSpPr>
          <p:cNvPr id="27" name="Oval 26"/>
          <p:cNvSpPr/>
          <p:nvPr/>
        </p:nvSpPr>
        <p:spPr>
          <a:xfrm>
            <a:off x="3882888" y="3941410"/>
            <a:ext cx="1440000" cy="1440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8" name="Straight Connector 27"/>
          <p:cNvCxnSpPr>
            <a:stCxn id="27" idx="0"/>
            <a:endCxn id="27" idx="4"/>
          </p:cNvCxnSpPr>
          <p:nvPr/>
        </p:nvCxnSpPr>
        <p:spPr>
          <a:xfrm>
            <a:off x="4602888" y="3941410"/>
            <a:ext cx="0" cy="14400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27" idx="2"/>
            <a:endCxn id="27" idx="6"/>
          </p:cNvCxnSpPr>
          <p:nvPr/>
        </p:nvCxnSpPr>
        <p:spPr>
          <a:xfrm>
            <a:off x="3882888" y="4661410"/>
            <a:ext cx="1440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667512" y="5466836"/>
            <a:ext cx="47149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What do you notice?</a:t>
            </a:r>
          </a:p>
        </p:txBody>
      </p:sp>
      <p:sp>
        <p:nvSpPr>
          <p:cNvPr id="32" name="Rectangle 31"/>
          <p:cNvSpPr/>
          <p:nvPr/>
        </p:nvSpPr>
        <p:spPr>
          <a:xfrm>
            <a:off x="1722782" y="1290984"/>
            <a:ext cx="1431236" cy="666474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 rotWithShape="1">
          <a:blip r:embed="rId3"/>
          <a:srcRect r="48173"/>
          <a:stretch/>
        </p:blipFill>
        <p:spPr>
          <a:xfrm>
            <a:off x="3882888" y="1244601"/>
            <a:ext cx="751991" cy="1450974"/>
          </a:xfrm>
          <a:prstGeom prst="rect">
            <a:avLst/>
          </a:prstGeom>
        </p:spPr>
      </p:pic>
      <p:sp>
        <p:nvSpPr>
          <p:cNvPr id="36" name="Rectangle 35"/>
          <p:cNvSpPr/>
          <p:nvPr/>
        </p:nvSpPr>
        <p:spPr>
          <a:xfrm>
            <a:off x="6062164" y="1290984"/>
            <a:ext cx="705011" cy="1332948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30" name="Table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8704327"/>
              </p:ext>
            </p:extLst>
          </p:nvPr>
        </p:nvGraphicFramePr>
        <p:xfrm>
          <a:off x="6051758" y="3987793"/>
          <a:ext cx="1431236" cy="133294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57809">
                  <a:extLst>
                    <a:ext uri="{9D8B030D-6E8A-4147-A177-3AD203B41FA5}">
                      <a16:colId xmlns:a16="http://schemas.microsoft.com/office/drawing/2014/main" val="2530375840"/>
                    </a:ext>
                  </a:extLst>
                </a:gridCol>
                <a:gridCol w="357809">
                  <a:extLst>
                    <a:ext uri="{9D8B030D-6E8A-4147-A177-3AD203B41FA5}">
                      <a16:colId xmlns:a16="http://schemas.microsoft.com/office/drawing/2014/main" val="3241419039"/>
                    </a:ext>
                  </a:extLst>
                </a:gridCol>
                <a:gridCol w="357809">
                  <a:extLst>
                    <a:ext uri="{9D8B030D-6E8A-4147-A177-3AD203B41FA5}">
                      <a16:colId xmlns:a16="http://schemas.microsoft.com/office/drawing/2014/main" val="3826565459"/>
                    </a:ext>
                  </a:extLst>
                </a:gridCol>
                <a:gridCol w="357809">
                  <a:extLst>
                    <a:ext uri="{9D8B030D-6E8A-4147-A177-3AD203B41FA5}">
                      <a16:colId xmlns:a16="http://schemas.microsoft.com/office/drawing/2014/main" val="1659994680"/>
                    </a:ext>
                  </a:extLst>
                </a:gridCol>
              </a:tblGrid>
              <a:tr h="1332948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9356345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906480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9" grpId="0" animBg="1"/>
      <p:bldP spid="12" grpId="0"/>
      <p:bldP spid="27" grpId="0" animBg="1"/>
      <p:bldP spid="31" grpId="0"/>
      <p:bldP spid="32" grpId="0" animBg="1"/>
      <p:bldP spid="3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Have a go at questions </a:t>
            </a:r>
            <a:b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1 – 2</a:t>
            </a:r>
          </a:p>
        </p:txBody>
      </p:sp>
    </p:spTree>
    <p:extLst>
      <p:ext uri="{BB962C8B-B14F-4D97-AF65-F5344CB8AC3E}">
        <p14:creationId xmlns:p14="http://schemas.microsoft.com/office/powerpoint/2010/main" val="37822426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>
          <a:xfrm>
            <a:off x="3957851" y="4152995"/>
            <a:ext cx="2429301" cy="10258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3971499" y="1555077"/>
            <a:ext cx="2429301" cy="10258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772015" y="323979"/>
                <a:ext cx="4131289" cy="8604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3200" dirty="0"/>
                  <a:t>Shade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32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3200" b="0" i="0" dirty="0" smtClean="0"/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3200" b="0" i="0" dirty="0" smtClean="0"/>
                          <m:t>2</m:t>
                        </m:r>
                      </m:den>
                    </m:f>
                  </m:oMath>
                </a14:m>
                <a:r>
                  <a:rPr lang="en-GB" sz="3200" dirty="0"/>
                  <a:t> of the shape.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2015" y="323979"/>
                <a:ext cx="4131289" cy="860428"/>
              </a:xfrm>
              <a:prstGeom prst="rect">
                <a:avLst/>
              </a:prstGeom>
              <a:blipFill>
                <a:blip r:embed="rId5"/>
                <a:stretch>
                  <a:fillRect l="-3840" b="-1134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744924" y="2773554"/>
                <a:ext cx="4714972" cy="8635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3200" dirty="0"/>
                  <a:t>Shade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32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3200" b="0" i="0" dirty="0" smtClean="0"/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3200" b="0" i="0" dirty="0" smtClean="0"/>
                          <m:t>4</m:t>
                        </m:r>
                      </m:den>
                    </m:f>
                  </m:oMath>
                </a14:m>
                <a:r>
                  <a:rPr lang="en-GB" sz="3200" dirty="0"/>
                  <a:t> of the shape.</a:t>
                </a: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4924" y="2773554"/>
                <a:ext cx="4714972" cy="863570"/>
              </a:xfrm>
              <a:prstGeom prst="rect">
                <a:avLst/>
              </a:prstGeom>
              <a:blipFill>
                <a:blip r:embed="rId6"/>
                <a:stretch>
                  <a:fillRect l="-3230" b="-1126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2457487"/>
              </p:ext>
            </p:extLst>
          </p:nvPr>
        </p:nvGraphicFramePr>
        <p:xfrm>
          <a:off x="1524000" y="1555077"/>
          <a:ext cx="4876800" cy="102588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19200">
                  <a:extLst>
                    <a:ext uri="{9D8B030D-6E8A-4147-A177-3AD203B41FA5}">
                      <a16:colId xmlns:a16="http://schemas.microsoft.com/office/drawing/2014/main" val="3745641725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3024119683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740986631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1739002201"/>
                    </a:ext>
                  </a:extLst>
                </a:gridCol>
              </a:tblGrid>
              <a:tr h="512943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0737349"/>
                  </a:ext>
                </a:extLst>
              </a:tr>
              <a:tr h="512943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2825881"/>
                  </a:ext>
                </a:extLst>
              </a:tr>
            </a:tbl>
          </a:graphicData>
        </a:graphic>
      </p:graphicFrame>
      <p:pic>
        <p:nvPicPr>
          <p:cNvPr id="23" name="Picture 2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32034" y="5284182"/>
            <a:ext cx="747045" cy="747045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5734878" y="5426871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Have a think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3957851" y="1296535"/>
            <a:ext cx="13648" cy="1473958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/>
          <p:cNvSpPr/>
          <p:nvPr/>
        </p:nvSpPr>
        <p:spPr>
          <a:xfrm>
            <a:off x="1787857" y="818865"/>
            <a:ext cx="573206" cy="559558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Oval 32"/>
          <p:cNvSpPr/>
          <p:nvPr/>
        </p:nvSpPr>
        <p:spPr>
          <a:xfrm>
            <a:off x="1787857" y="259307"/>
            <a:ext cx="573206" cy="559558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4" name="Straight Connector 33"/>
          <p:cNvCxnSpPr/>
          <p:nvPr/>
        </p:nvCxnSpPr>
        <p:spPr>
          <a:xfrm>
            <a:off x="3929006" y="3960310"/>
            <a:ext cx="13648" cy="1473958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2721954" y="3966112"/>
            <a:ext cx="13648" cy="1473958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5186149" y="3984791"/>
            <a:ext cx="13648" cy="1473958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Oval 41"/>
          <p:cNvSpPr/>
          <p:nvPr/>
        </p:nvSpPr>
        <p:spPr>
          <a:xfrm>
            <a:off x="1783178" y="3265209"/>
            <a:ext cx="573206" cy="559558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Oval 42"/>
          <p:cNvSpPr/>
          <p:nvPr/>
        </p:nvSpPr>
        <p:spPr>
          <a:xfrm>
            <a:off x="1774025" y="2721556"/>
            <a:ext cx="573206" cy="559558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1246052"/>
              </p:ext>
            </p:extLst>
          </p:nvPr>
        </p:nvGraphicFramePr>
        <p:xfrm>
          <a:off x="1524000" y="4152995"/>
          <a:ext cx="4876800" cy="102588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19200">
                  <a:extLst>
                    <a:ext uri="{9D8B030D-6E8A-4147-A177-3AD203B41FA5}">
                      <a16:colId xmlns:a16="http://schemas.microsoft.com/office/drawing/2014/main" val="3745641725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3024119683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740986631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1739002201"/>
                    </a:ext>
                  </a:extLst>
                </a:gridCol>
              </a:tblGrid>
              <a:tr h="512943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0737349"/>
                  </a:ext>
                </a:extLst>
              </a:tr>
              <a:tr h="512943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2825881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4276991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8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2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8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2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8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8" grpId="0" animBg="1"/>
      <p:bldP spid="24" grpId="0"/>
      <p:bldP spid="24" grpId="1"/>
      <p:bldP spid="7" grpId="0" animBg="1"/>
      <p:bldP spid="7" grpId="1" animBg="1"/>
      <p:bldP spid="33" grpId="0" animBg="1"/>
      <p:bldP spid="33" grpId="1" animBg="1"/>
      <p:bldP spid="42" grpId="0" animBg="1"/>
      <p:bldP spid="42" grpId="1" animBg="1"/>
      <p:bldP spid="43" grpId="0" animBg="1"/>
      <p:bldP spid="43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7|2.1|5.6|4.2|2.1|6.5|4.1|2.3|8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7|2|2.6|8.5|3.6|4.3|5.1|5.4|8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1|0.8|1|2.3|15.3|1|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7|1.8|5.2|3.8|7.5|0.7|4.3|2.8|5|1.2|0.8|3.8|0.6|6.7|0.8|1.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1|6.4|4.2|5|5.4|3.6|0.8|4|2.4|2.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3|8.3|6.2|9.7|7|5.5|0.8|0.3|0.3|0.3|0.3|0.2|0.3|0.3|0.3|0.3|0.2|0.3|0.3|0.3|0.4|7.7|2.6|1.4|1.1"/>
</p:tagLst>
</file>

<file path=ppt/theme/theme1.xml><?xml version="1.0" encoding="utf-8"?>
<a:theme xmlns:a="http://schemas.openxmlformats.org/drawingml/2006/main" name="Title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Get ready titl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Get ready question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Let's learn titl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Let's learn 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Your tur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Your turn activity lesso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10DC92D10A6294EB2D3BAE7684BF2FC" ma:contentTypeVersion="7" ma:contentTypeDescription="Create a new document." ma:contentTypeScope="" ma:versionID="d1bbd0e7118b8034b1837b1a97a3e8b1">
  <xsd:schema xmlns:xsd="http://www.w3.org/2001/XMLSchema" xmlns:xs="http://www.w3.org/2001/XMLSchema" xmlns:p="http://schemas.microsoft.com/office/2006/metadata/properties" xmlns:ns3="522d4c35-b548-4432-90ae-af4376e1c4b4" targetNamespace="http://schemas.microsoft.com/office/2006/metadata/properties" ma:root="true" ma:fieldsID="6327414cb3b5f93d160f991d0b6625f7" ns3:_="">
    <xsd:import namespace="522d4c35-b548-4432-90ae-af4376e1c4b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2d4c35-b548-4432-90ae-af4376e1c4b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72645BB-C536-4612-8AE4-E740337A994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22d4c35-b548-4432-90ae-af4376e1c4b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1727757-3061-47D3-99FD-9493F136DC43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522d4c35-b548-4432-90ae-af4376e1c4b4"/>
    <ds:schemaRef ds:uri="http://www.w3.org/XML/1998/namespace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EFA976BF-BA58-4DED-B6CD-0D8A580477C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13012</TotalTime>
  <Words>204</Words>
  <Application>Microsoft Office PowerPoint</Application>
  <PresentationFormat>On-screen Show (4:3)</PresentationFormat>
  <Paragraphs>43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15</vt:i4>
      </vt:variant>
    </vt:vector>
  </HeadingPairs>
  <TitlesOfParts>
    <vt:vector size="27" baseType="lpstr">
      <vt:lpstr>Arial</vt:lpstr>
      <vt:lpstr>Calibri</vt:lpstr>
      <vt:lpstr>Cambria Math</vt:lpstr>
      <vt:lpstr>Comic Sans MS</vt:lpstr>
      <vt:lpstr>KG Primary Penmanship</vt:lpstr>
      <vt:lpstr>Title slide</vt:lpstr>
      <vt:lpstr>Get ready title</vt:lpstr>
      <vt:lpstr>Get ready questions</vt:lpstr>
      <vt:lpstr>Let's learn title</vt:lpstr>
      <vt:lpstr>Let's learn slides</vt:lpstr>
      <vt:lpstr>Your turn</vt:lpstr>
      <vt:lpstr>Your turn activity lesson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Have a go at questions  1 – 2</vt:lpstr>
      <vt:lpstr>PowerPoint Presentation</vt:lpstr>
      <vt:lpstr>PowerPoint Presentation</vt:lpstr>
      <vt:lpstr>PowerPoint Presentation</vt:lpstr>
      <vt:lpstr>Answer questions 3 and 4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Clarke</dc:creator>
  <cp:lastModifiedBy>Emily Rochester</cp:lastModifiedBy>
  <cp:revision>239</cp:revision>
  <dcterms:created xsi:type="dcterms:W3CDTF">2019-07-05T11:02:13Z</dcterms:created>
  <dcterms:modified xsi:type="dcterms:W3CDTF">2021-06-20T16:34:26Z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0x010100810DC92D10A6294EB2D3BAE7684BF2FC</vt:lpwstr>
  </property>
</Properties>
</file>