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48" r:id="rId1"/>
  </p:sldMasterIdLst>
  <p:notesMasterIdLst>
    <p:notesMasterId r:id="rId20"/>
  </p:notesMasterIdLst>
  <p:handoutMasterIdLst>
    <p:handoutMasterId r:id="rId21"/>
  </p:handoutMasterIdLst>
  <p:sldIdLst>
    <p:sldId id="274" r:id="rId2"/>
    <p:sldId id="304" r:id="rId3"/>
    <p:sldId id="426" r:id="rId4"/>
    <p:sldId id="581" r:id="rId5"/>
    <p:sldId id="427" r:id="rId6"/>
    <p:sldId id="582" r:id="rId7"/>
    <p:sldId id="428" r:id="rId8"/>
    <p:sldId id="583" r:id="rId9"/>
    <p:sldId id="429" r:id="rId10"/>
    <p:sldId id="584" r:id="rId11"/>
    <p:sldId id="430" r:id="rId12"/>
    <p:sldId id="585" r:id="rId13"/>
    <p:sldId id="431" r:id="rId14"/>
    <p:sldId id="586" r:id="rId15"/>
    <p:sldId id="432" r:id="rId16"/>
    <p:sldId id="424" r:id="rId17"/>
    <p:sldId id="425" r:id="rId18"/>
    <p:sldId id="587" r:id="rId19"/>
  </p:sldIdLst>
  <p:sldSz cx="12192000" cy="6858000"/>
  <p:notesSz cx="6858000" cy="9144000"/>
  <p:embeddedFontLst>
    <p:embeddedFont>
      <p:font typeface="Muli" panose="020B0604020202020204" charset="0"/>
      <p:regular r:id="rId22"/>
      <p:bold r:id="rId23"/>
    </p:embeddedFont>
    <p:embeddedFont>
      <p:font typeface="OpenDyslexicAlta" panose="020B0604020202020204" charset="0"/>
      <p:regular r:id="rId24"/>
      <p:bold r:id="rId25"/>
      <p:italic r:id="rId26"/>
      <p:boldItalic r:id="rId2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860"/>
    <a:srgbClr val="8FAADC"/>
    <a:srgbClr val="68C7D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97" autoAdjust="0"/>
    <p:restoredTop sz="87551" autoAdjust="0"/>
  </p:normalViewPr>
  <p:slideViewPr>
    <p:cSldViewPr snapToGrid="0" snapToObjects="1">
      <p:cViewPr varScale="1">
        <p:scale>
          <a:sx n="64" d="100"/>
          <a:sy n="64" d="100"/>
        </p:scale>
        <p:origin x="732" y="72"/>
      </p:cViewPr>
      <p:guideLst/>
    </p:cSldViewPr>
  </p:slideViewPr>
  <p:notesTextViewPr>
    <p:cViewPr>
      <p:scale>
        <a:sx n="1" d="1"/>
        <a:sy n="1" d="1"/>
      </p:scale>
      <p:origin x="0" y="0"/>
    </p:cViewPr>
  </p:notesTextViewPr>
  <p:notesViewPr>
    <p:cSldViewPr snapToGrid="0" snapToObjects="1">
      <p:cViewPr varScale="1">
        <p:scale>
          <a:sx n="90" d="100"/>
          <a:sy n="90" d="100"/>
        </p:scale>
        <p:origin x="3840"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2.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font" Target="fonts/font6.fntdata"/><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C86F298-EB3E-D446-A729-C248AB8A5D7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latin typeface="Muli" pitchFamily="2" charset="77"/>
            </a:endParaRPr>
          </a:p>
        </p:txBody>
      </p:sp>
      <p:sp>
        <p:nvSpPr>
          <p:cNvPr id="3" name="Date Placeholder 2">
            <a:extLst>
              <a:ext uri="{FF2B5EF4-FFF2-40B4-BE49-F238E27FC236}">
                <a16:creationId xmlns:a16="http://schemas.microsoft.com/office/drawing/2014/main" id="{F37BEABC-4AC1-4C4F-BDDB-0B8FF7D20C2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3670555-72D4-BF40-B685-8412B7FA50E9}" type="datetimeFigureOut">
              <a:rPr lang="en-GB" smtClean="0">
                <a:latin typeface="Muli" pitchFamily="2" charset="77"/>
              </a:rPr>
              <a:t>21/11/2021</a:t>
            </a:fld>
            <a:endParaRPr lang="en-GB">
              <a:latin typeface="Muli" pitchFamily="2" charset="77"/>
            </a:endParaRPr>
          </a:p>
        </p:txBody>
      </p:sp>
      <p:sp>
        <p:nvSpPr>
          <p:cNvPr id="4" name="Footer Placeholder 3">
            <a:extLst>
              <a:ext uri="{FF2B5EF4-FFF2-40B4-BE49-F238E27FC236}">
                <a16:creationId xmlns:a16="http://schemas.microsoft.com/office/drawing/2014/main" id="{67DF2A76-21C6-4F49-AC41-288B2976B3A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latin typeface="Muli" pitchFamily="2" charset="77"/>
            </a:endParaRPr>
          </a:p>
        </p:txBody>
      </p:sp>
      <p:sp>
        <p:nvSpPr>
          <p:cNvPr id="5" name="Slide Number Placeholder 4">
            <a:extLst>
              <a:ext uri="{FF2B5EF4-FFF2-40B4-BE49-F238E27FC236}">
                <a16:creationId xmlns:a16="http://schemas.microsoft.com/office/drawing/2014/main" id="{B0984667-866C-EF45-A262-122686295C4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BC7A863-B317-0C4D-8D45-833380E63946}" type="slidenum">
              <a:rPr lang="en-GB" smtClean="0">
                <a:latin typeface="Muli" pitchFamily="2" charset="77"/>
              </a:rPr>
              <a:t>‹#›</a:t>
            </a:fld>
            <a:endParaRPr lang="en-GB">
              <a:latin typeface="Muli" pitchFamily="2" charset="77"/>
            </a:endParaRPr>
          </a:p>
        </p:txBody>
      </p:sp>
    </p:spTree>
    <p:extLst>
      <p:ext uri="{BB962C8B-B14F-4D97-AF65-F5344CB8AC3E}">
        <p14:creationId xmlns:p14="http://schemas.microsoft.com/office/powerpoint/2010/main" val="42033593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Muli" pitchFamily="2" charset="77"/>
              </a:defRPr>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Muli" pitchFamily="2" charset="77"/>
              </a:defRPr>
            </a:lvl1pPr>
          </a:lstStyle>
          <a:p>
            <a:fld id="{9C363ADC-09E6-FD4B-932E-4485A3F0108B}" type="datetimeFigureOut">
              <a:rPr lang="en-GB" smtClean="0"/>
              <a:pPr/>
              <a:t>21/11/2021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Muli" pitchFamily="2" charset="77"/>
              </a:defRPr>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Muli" pitchFamily="2" charset="77"/>
              </a:defRPr>
            </a:lvl1pPr>
          </a:lstStyle>
          <a:p>
            <a:fld id="{5C7C66A0-413B-D942-BD25-075929779430}" type="slidenum">
              <a:rPr lang="en-GB" smtClean="0"/>
              <a:pPr/>
              <a:t>‹#›</a:t>
            </a:fld>
            <a:endParaRPr lang="en-GB"/>
          </a:p>
        </p:txBody>
      </p:sp>
    </p:spTree>
    <p:extLst>
      <p:ext uri="{BB962C8B-B14F-4D97-AF65-F5344CB8AC3E}">
        <p14:creationId xmlns:p14="http://schemas.microsoft.com/office/powerpoint/2010/main" val="785309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Muli" pitchFamily="2" charset="77"/>
        <a:ea typeface="+mn-ea"/>
        <a:cs typeface="+mn-cs"/>
      </a:defRPr>
    </a:lvl1pPr>
    <a:lvl2pPr marL="457200" algn="l" defTabSz="914400" rtl="0" eaLnBrk="1" latinLnBrk="0" hangingPunct="1">
      <a:defRPr sz="1200" b="0" i="0" kern="1200">
        <a:solidFill>
          <a:schemeClr val="tx1"/>
        </a:solidFill>
        <a:latin typeface="Muli" pitchFamily="2" charset="77"/>
        <a:ea typeface="+mn-ea"/>
        <a:cs typeface="+mn-cs"/>
      </a:defRPr>
    </a:lvl2pPr>
    <a:lvl3pPr marL="914400" algn="l" defTabSz="914400" rtl="0" eaLnBrk="1" latinLnBrk="0" hangingPunct="1">
      <a:defRPr sz="1200" b="0" i="0" kern="1200">
        <a:solidFill>
          <a:schemeClr val="tx1"/>
        </a:solidFill>
        <a:latin typeface="Muli" pitchFamily="2" charset="77"/>
        <a:ea typeface="+mn-ea"/>
        <a:cs typeface="+mn-cs"/>
      </a:defRPr>
    </a:lvl3pPr>
    <a:lvl4pPr marL="1371600" algn="l" defTabSz="914400" rtl="0" eaLnBrk="1" latinLnBrk="0" hangingPunct="1">
      <a:defRPr sz="1200" b="0" i="0" kern="1200">
        <a:solidFill>
          <a:schemeClr val="tx1"/>
        </a:solidFill>
        <a:latin typeface="Muli" pitchFamily="2" charset="77"/>
        <a:ea typeface="+mn-ea"/>
        <a:cs typeface="+mn-cs"/>
      </a:defRPr>
    </a:lvl4pPr>
    <a:lvl5pPr marL="1828800" algn="l" defTabSz="914400" rtl="0" eaLnBrk="1" latinLnBrk="0" hangingPunct="1">
      <a:defRPr sz="1200" b="0" i="0" kern="1200">
        <a:solidFill>
          <a:schemeClr val="tx1"/>
        </a:solidFill>
        <a:latin typeface="Muli" pitchFamily="2" charset="77"/>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C7C66A0-413B-D942-BD25-075929779430}" type="slidenum">
              <a:rPr lang="en-GB" smtClean="0"/>
              <a:t>1</a:t>
            </a:fld>
            <a:endParaRPr lang="en-GB"/>
          </a:p>
        </p:txBody>
      </p:sp>
    </p:spTree>
    <p:extLst>
      <p:ext uri="{BB962C8B-B14F-4D97-AF65-F5344CB8AC3E}">
        <p14:creationId xmlns:p14="http://schemas.microsoft.com/office/powerpoint/2010/main" val="3759477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C7C66A0-413B-D942-BD25-075929779430}" type="slidenum">
              <a:rPr lang="en-GB" smtClean="0"/>
              <a:t>2</a:t>
            </a:fld>
            <a:endParaRPr lang="en-GB"/>
          </a:p>
        </p:txBody>
      </p:sp>
    </p:spTree>
    <p:extLst>
      <p:ext uri="{BB962C8B-B14F-4D97-AF65-F5344CB8AC3E}">
        <p14:creationId xmlns:p14="http://schemas.microsoft.com/office/powerpoint/2010/main" val="2111586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C7C66A0-413B-D942-BD25-075929779430}" type="slidenum">
              <a:rPr lang="en-GB" smtClean="0"/>
              <a:t>15</a:t>
            </a:fld>
            <a:endParaRPr lang="en-GB"/>
          </a:p>
        </p:txBody>
      </p:sp>
    </p:spTree>
    <p:extLst>
      <p:ext uri="{BB962C8B-B14F-4D97-AF65-F5344CB8AC3E}">
        <p14:creationId xmlns:p14="http://schemas.microsoft.com/office/powerpoint/2010/main" val="11025687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3F5FFFCE-C207-2846-8718-D75C344C8C89}"/>
              </a:ext>
            </a:extLst>
          </p:cNvPr>
          <p:cNvSpPr/>
          <p:nvPr userDrawn="1"/>
        </p:nvSpPr>
        <p:spPr>
          <a:xfrm>
            <a:off x="1523999" y="4809505"/>
            <a:ext cx="9144000" cy="1428689"/>
          </a:xfrm>
          <a:prstGeom prst="rect">
            <a:avLst/>
          </a:prstGeom>
          <a:solidFill>
            <a:srgbClr val="FFFFFF">
              <a:alpha val="90196"/>
            </a:srgbClr>
          </a:solidFill>
          <a:ln>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GB" b="0" i="0">
              <a:latin typeface="Muli" pitchFamily="2" charset="77"/>
            </a:endParaRPr>
          </a:p>
        </p:txBody>
      </p:sp>
      <p:sp>
        <p:nvSpPr>
          <p:cNvPr id="18" name="Rectangle 17">
            <a:extLst>
              <a:ext uri="{FF2B5EF4-FFF2-40B4-BE49-F238E27FC236}">
                <a16:creationId xmlns:a16="http://schemas.microsoft.com/office/drawing/2014/main" id="{32C481A8-D80A-304F-BD4D-4ACD9B3D8E7E}"/>
              </a:ext>
            </a:extLst>
          </p:cNvPr>
          <p:cNvSpPr/>
          <p:nvPr userDrawn="1"/>
        </p:nvSpPr>
        <p:spPr>
          <a:xfrm>
            <a:off x="3465322" y="2902739"/>
            <a:ext cx="5261355" cy="795646"/>
          </a:xfrm>
          <a:prstGeom prst="rect">
            <a:avLst/>
          </a:prstGeom>
          <a:solidFill>
            <a:srgbClr val="FFFFFF">
              <a:alpha val="89804"/>
            </a:srgbClr>
          </a:solidFill>
          <a:ln>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GB" b="0" i="0">
              <a:latin typeface="Muli" pitchFamily="2" charset="77"/>
            </a:endParaRPr>
          </a:p>
        </p:txBody>
      </p:sp>
      <p:sp>
        <p:nvSpPr>
          <p:cNvPr id="3" name="Subtitle 2"/>
          <p:cNvSpPr>
            <a:spLocks noGrp="1"/>
          </p:cNvSpPr>
          <p:nvPr>
            <p:ph type="subTitle" idx="1"/>
          </p:nvPr>
        </p:nvSpPr>
        <p:spPr>
          <a:xfrm>
            <a:off x="1523999" y="4809506"/>
            <a:ext cx="9144000" cy="1428689"/>
          </a:xfrm>
        </p:spPr>
        <p:txBody>
          <a:bodyPr anchor="ctr"/>
          <a:lstStyle>
            <a:lvl1pPr marL="0" indent="0" algn="ctr">
              <a:lnSpc>
                <a:spcPct val="150000"/>
              </a:lnSpc>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21/11/2021</a:t>
            </a:fld>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a:p>
        </p:txBody>
      </p:sp>
      <p:pic>
        <p:nvPicPr>
          <p:cNvPr id="9" name="Picture 8">
            <a:extLst>
              <a:ext uri="{FF2B5EF4-FFF2-40B4-BE49-F238E27FC236}">
                <a16:creationId xmlns:a16="http://schemas.microsoft.com/office/drawing/2014/main" id="{C8310848-5352-7949-AABA-914363C424E6}"/>
              </a:ext>
            </a:extLst>
          </p:cNvPr>
          <p:cNvPicPr>
            <a:picLocks noChangeAspect="1"/>
          </p:cNvPicPr>
          <p:nvPr userDrawn="1"/>
        </p:nvPicPr>
        <p:blipFill>
          <a:blip r:embed="rId2"/>
          <a:stretch>
            <a:fillRect/>
          </a:stretch>
        </p:blipFill>
        <p:spPr>
          <a:xfrm>
            <a:off x="2990849" y="1261687"/>
            <a:ext cx="6210300" cy="1079500"/>
          </a:xfrm>
          <a:prstGeom prst="rect">
            <a:avLst/>
          </a:prstGeom>
        </p:spPr>
      </p:pic>
      <p:sp>
        <p:nvSpPr>
          <p:cNvPr id="14" name="Text Placeholder 13">
            <a:extLst>
              <a:ext uri="{FF2B5EF4-FFF2-40B4-BE49-F238E27FC236}">
                <a16:creationId xmlns:a16="http://schemas.microsoft.com/office/drawing/2014/main" id="{B2F3C88D-BF6E-6D4C-9A25-CACB03AA208B}"/>
              </a:ext>
            </a:extLst>
          </p:cNvPr>
          <p:cNvSpPr>
            <a:spLocks noGrp="1"/>
          </p:cNvSpPr>
          <p:nvPr>
            <p:ph type="body" sz="quarter" idx="13" hasCustomPrompt="1"/>
          </p:nvPr>
        </p:nvSpPr>
        <p:spPr>
          <a:xfrm>
            <a:off x="4971061" y="3115896"/>
            <a:ext cx="641969" cy="369332"/>
          </a:xfrm>
        </p:spPr>
        <p:txBody>
          <a:bodyPr>
            <a:normAutofit/>
          </a:bodyPr>
          <a:lstStyle>
            <a:lvl1pPr marL="0" indent="0">
              <a:buNone/>
              <a:defRPr sz="1800" b="0" i="0">
                <a:latin typeface="Muli" pitchFamily="2" charset="77"/>
              </a:defRPr>
            </a:lvl1pPr>
          </a:lstStyle>
          <a:p>
            <a:pPr lvl="0"/>
            <a:r>
              <a:rPr lang="en-US" dirty="0"/>
              <a:t>#</a:t>
            </a:r>
            <a:endParaRPr lang="en-GB" dirty="0"/>
          </a:p>
        </p:txBody>
      </p:sp>
      <p:sp>
        <p:nvSpPr>
          <p:cNvPr id="15" name="TextBox 14">
            <a:extLst>
              <a:ext uri="{FF2B5EF4-FFF2-40B4-BE49-F238E27FC236}">
                <a16:creationId xmlns:a16="http://schemas.microsoft.com/office/drawing/2014/main" id="{A1D45BA0-7B16-364F-96FA-7CCD74809633}"/>
              </a:ext>
            </a:extLst>
          </p:cNvPr>
          <p:cNvSpPr txBox="1"/>
          <p:nvPr userDrawn="1"/>
        </p:nvSpPr>
        <p:spPr>
          <a:xfrm>
            <a:off x="4038600" y="3115896"/>
            <a:ext cx="932462" cy="369332"/>
          </a:xfrm>
          <a:prstGeom prst="rect">
            <a:avLst/>
          </a:prstGeom>
          <a:noFill/>
        </p:spPr>
        <p:txBody>
          <a:bodyPr wrap="square" rtlCol="0">
            <a:spAutoFit/>
          </a:bodyPr>
          <a:lstStyle/>
          <a:p>
            <a:r>
              <a:rPr lang="en-GB" b="0" i="0">
                <a:latin typeface="Muli" pitchFamily="2" charset="77"/>
              </a:rPr>
              <a:t>Stage:</a:t>
            </a:r>
          </a:p>
        </p:txBody>
      </p:sp>
      <p:sp>
        <p:nvSpPr>
          <p:cNvPr id="16" name="Text Placeholder 13">
            <a:extLst>
              <a:ext uri="{FF2B5EF4-FFF2-40B4-BE49-F238E27FC236}">
                <a16:creationId xmlns:a16="http://schemas.microsoft.com/office/drawing/2014/main" id="{204E8ED3-ED92-2F44-AA0C-C3500973984C}"/>
              </a:ext>
            </a:extLst>
          </p:cNvPr>
          <p:cNvSpPr>
            <a:spLocks noGrp="1"/>
          </p:cNvSpPr>
          <p:nvPr>
            <p:ph type="body" sz="quarter" idx="14" hasCustomPrompt="1"/>
          </p:nvPr>
        </p:nvSpPr>
        <p:spPr>
          <a:xfrm>
            <a:off x="7047550" y="3115896"/>
            <a:ext cx="641969" cy="369332"/>
          </a:xfrm>
        </p:spPr>
        <p:txBody>
          <a:bodyPr>
            <a:normAutofit/>
          </a:bodyPr>
          <a:lstStyle>
            <a:lvl1pPr marL="0" indent="0">
              <a:buNone/>
              <a:defRPr sz="1800" b="0" i="0">
                <a:latin typeface="Muli" pitchFamily="2" charset="77"/>
              </a:defRPr>
            </a:lvl1pPr>
          </a:lstStyle>
          <a:p>
            <a:pPr lvl="0"/>
            <a:r>
              <a:rPr lang="en-US" dirty="0"/>
              <a:t>#</a:t>
            </a:r>
            <a:endParaRPr lang="en-GB" dirty="0"/>
          </a:p>
        </p:txBody>
      </p:sp>
      <p:sp>
        <p:nvSpPr>
          <p:cNvPr id="17" name="TextBox 16">
            <a:extLst>
              <a:ext uri="{FF2B5EF4-FFF2-40B4-BE49-F238E27FC236}">
                <a16:creationId xmlns:a16="http://schemas.microsoft.com/office/drawing/2014/main" id="{543EE4B3-C0E4-AE42-921D-72A75F2D0332}"/>
              </a:ext>
            </a:extLst>
          </p:cNvPr>
          <p:cNvSpPr txBox="1"/>
          <p:nvPr userDrawn="1"/>
        </p:nvSpPr>
        <p:spPr>
          <a:xfrm>
            <a:off x="6285633" y="3115896"/>
            <a:ext cx="761917" cy="369332"/>
          </a:xfrm>
          <a:prstGeom prst="rect">
            <a:avLst/>
          </a:prstGeom>
          <a:noFill/>
        </p:spPr>
        <p:txBody>
          <a:bodyPr wrap="square" rtlCol="0">
            <a:spAutoFit/>
          </a:bodyPr>
          <a:lstStyle/>
          <a:p>
            <a:r>
              <a:rPr lang="en-GB" b="0" i="0">
                <a:latin typeface="Muli" pitchFamily="2" charset="77"/>
              </a:rPr>
              <a:t>List:</a:t>
            </a:r>
          </a:p>
        </p:txBody>
      </p:sp>
    </p:spTree>
    <p:extLst>
      <p:ext uri="{BB962C8B-B14F-4D97-AF65-F5344CB8AC3E}">
        <p14:creationId xmlns:p14="http://schemas.microsoft.com/office/powerpoint/2010/main" val="1961826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21/11/2021</a:t>
            </a:fld>
            <a:endParaRPr lang="en-GB"/>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a:p>
        </p:txBody>
      </p:sp>
    </p:spTree>
    <p:extLst>
      <p:ext uri="{BB962C8B-B14F-4D97-AF65-F5344CB8AC3E}">
        <p14:creationId xmlns:p14="http://schemas.microsoft.com/office/powerpoint/2010/main" val="689809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21/11/2021</a:t>
            </a:fld>
            <a:endParaRPr lang="en-GB"/>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a:p>
        </p:txBody>
      </p:sp>
    </p:spTree>
    <p:extLst>
      <p:ext uri="{BB962C8B-B14F-4D97-AF65-F5344CB8AC3E}">
        <p14:creationId xmlns:p14="http://schemas.microsoft.com/office/powerpoint/2010/main" val="1514044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21/11/2021</a:t>
            </a:fld>
            <a:endParaRPr lang="en-GB"/>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a:p>
        </p:txBody>
      </p:sp>
    </p:spTree>
    <p:extLst>
      <p:ext uri="{BB962C8B-B14F-4D97-AF65-F5344CB8AC3E}">
        <p14:creationId xmlns:p14="http://schemas.microsoft.com/office/powerpoint/2010/main" val="10077579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21/11/2021</a:t>
            </a:fld>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a:p>
        </p:txBody>
      </p:sp>
    </p:spTree>
    <p:extLst>
      <p:ext uri="{BB962C8B-B14F-4D97-AF65-F5344CB8AC3E}">
        <p14:creationId xmlns:p14="http://schemas.microsoft.com/office/powerpoint/2010/main" val="1844426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21/11/2021</a:t>
            </a:fld>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a:p>
        </p:txBody>
      </p:sp>
    </p:spTree>
    <p:extLst>
      <p:ext uri="{BB962C8B-B14F-4D97-AF65-F5344CB8AC3E}">
        <p14:creationId xmlns:p14="http://schemas.microsoft.com/office/powerpoint/2010/main" val="1107926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D22C0101-D23A-5C4E-A28F-EEE925C2BAFE}"/>
              </a:ext>
            </a:extLst>
          </p:cNvPr>
          <p:cNvSpPr/>
          <p:nvPr userDrawn="1"/>
        </p:nvSpPr>
        <p:spPr>
          <a:xfrm>
            <a:off x="152400" y="137160"/>
            <a:ext cx="11887200" cy="6604834"/>
          </a:xfrm>
          <a:prstGeom prst="rect">
            <a:avLst/>
          </a:prstGeom>
          <a:solidFill>
            <a:srgbClr val="FFFFFF">
              <a:alpha val="89804"/>
            </a:srgbClr>
          </a:solidFill>
          <a:ln>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GB" b="0" i="0">
              <a:latin typeface="Muli" pitchFamily="2" charset="77"/>
            </a:endParaRPr>
          </a:p>
        </p:txBody>
      </p:sp>
      <p:graphicFrame>
        <p:nvGraphicFramePr>
          <p:cNvPr id="7" name="Table 6">
            <a:extLst>
              <a:ext uri="{FF2B5EF4-FFF2-40B4-BE49-F238E27FC236}">
                <a16:creationId xmlns:a16="http://schemas.microsoft.com/office/drawing/2014/main" id="{5BA0AB86-75A7-554E-9835-D9E30F3233C2}"/>
              </a:ext>
            </a:extLst>
          </p:cNvPr>
          <p:cNvGraphicFramePr>
            <a:graphicFrameLocks noGrp="1"/>
          </p:cNvGraphicFramePr>
          <p:nvPr userDrawn="1">
            <p:extLst>
              <p:ext uri="{D42A27DB-BD31-4B8C-83A1-F6EECF244321}">
                <p14:modId xmlns:p14="http://schemas.microsoft.com/office/powerpoint/2010/main" val="2968736134"/>
              </p:ext>
            </p:extLst>
          </p:nvPr>
        </p:nvGraphicFramePr>
        <p:xfrm>
          <a:off x="508000" y="325966"/>
          <a:ext cx="9055100" cy="867834"/>
        </p:xfrm>
        <a:graphic>
          <a:graphicData uri="http://schemas.openxmlformats.org/drawingml/2006/table">
            <a:tbl>
              <a:tblPr firstRow="1" bandRow="1">
                <a:tableStyleId>{5940675A-B579-460E-94D1-54222C63F5DA}</a:tableStyleId>
              </a:tblPr>
              <a:tblGrid>
                <a:gridCol w="1165034">
                  <a:extLst>
                    <a:ext uri="{9D8B030D-6E8A-4147-A177-3AD203B41FA5}">
                      <a16:colId xmlns:a16="http://schemas.microsoft.com/office/drawing/2014/main" val="20000"/>
                    </a:ext>
                  </a:extLst>
                </a:gridCol>
                <a:gridCol w="7890066">
                  <a:extLst>
                    <a:ext uri="{9D8B030D-6E8A-4147-A177-3AD203B41FA5}">
                      <a16:colId xmlns:a16="http://schemas.microsoft.com/office/drawing/2014/main" val="20001"/>
                    </a:ext>
                  </a:extLst>
                </a:gridCol>
              </a:tblGrid>
              <a:tr h="433917">
                <a:tc>
                  <a:txBody>
                    <a:bodyPr/>
                    <a:lstStyle/>
                    <a:p>
                      <a:r>
                        <a:rPr lang="en-GB" sz="1400" b="0" i="0">
                          <a:latin typeface="Muli" pitchFamily="2" charset="77"/>
                        </a:rPr>
                        <a:t>Stage: </a:t>
                      </a: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400" b="0" i="0">
                        <a:latin typeface="Muli" pitchFamily="2" charset="77"/>
                      </a:endParaRPr>
                    </a:p>
                  </a:txBody>
                  <a:tcPr/>
                </a:tc>
                <a:extLst>
                  <a:ext uri="{0D108BD9-81ED-4DB2-BD59-A6C34878D82A}">
                    <a16:rowId xmlns:a16="http://schemas.microsoft.com/office/drawing/2014/main" val="10000"/>
                  </a:ext>
                </a:extLst>
              </a:tr>
              <a:tr h="433917">
                <a:tc>
                  <a:txBody>
                    <a:bodyPr/>
                    <a:lstStyle/>
                    <a:p>
                      <a:r>
                        <a:rPr lang="en-GB" sz="1400" b="0" i="0">
                          <a:latin typeface="Muli" pitchFamily="2" charset="77"/>
                        </a:rPr>
                        <a:t>List: </a:t>
                      </a:r>
                    </a:p>
                  </a:txBody>
                  <a:tcPr/>
                </a:tc>
                <a:tc vMerge="1">
                  <a:txBody>
                    <a:bodyPr/>
                    <a:lstStyle/>
                    <a:p>
                      <a:endParaRPr lang="en-GB" dirty="0"/>
                    </a:p>
                  </a:txBody>
                  <a:tcPr/>
                </a:tc>
                <a:extLst>
                  <a:ext uri="{0D108BD9-81ED-4DB2-BD59-A6C34878D82A}">
                    <a16:rowId xmlns:a16="http://schemas.microsoft.com/office/drawing/2014/main" val="10001"/>
                  </a:ext>
                </a:extLst>
              </a:tr>
            </a:tbl>
          </a:graphicData>
        </a:graphic>
      </p:graphicFrame>
      <p:sp>
        <p:nvSpPr>
          <p:cNvPr id="9" name="Text Placeholder 8">
            <a:extLst>
              <a:ext uri="{FF2B5EF4-FFF2-40B4-BE49-F238E27FC236}">
                <a16:creationId xmlns:a16="http://schemas.microsoft.com/office/drawing/2014/main" id="{7CCCC1F5-259E-4B4B-BD71-985F50066023}"/>
              </a:ext>
            </a:extLst>
          </p:cNvPr>
          <p:cNvSpPr>
            <a:spLocks noGrp="1"/>
          </p:cNvSpPr>
          <p:nvPr>
            <p:ph type="body" sz="quarter" idx="13" hasCustomPrompt="1"/>
          </p:nvPr>
        </p:nvSpPr>
        <p:spPr>
          <a:xfrm>
            <a:off x="1116013" y="349716"/>
            <a:ext cx="427037" cy="362803"/>
          </a:xfrm>
        </p:spPr>
        <p:txBody>
          <a:bodyPr>
            <a:normAutofit/>
          </a:bodyPr>
          <a:lstStyle>
            <a:lvl1pPr marL="0" indent="0">
              <a:buNone/>
              <a:defRPr sz="1400" b="0" i="0">
                <a:latin typeface="Muli" pitchFamily="2" charset="77"/>
              </a:defRPr>
            </a:lvl1pPr>
          </a:lstStyle>
          <a:p>
            <a:pPr lvl="0"/>
            <a:r>
              <a:rPr lang="en-GB" dirty="0"/>
              <a:t>1</a:t>
            </a:r>
          </a:p>
        </p:txBody>
      </p:sp>
      <p:sp>
        <p:nvSpPr>
          <p:cNvPr id="10" name="Text Placeholder 8">
            <a:extLst>
              <a:ext uri="{FF2B5EF4-FFF2-40B4-BE49-F238E27FC236}">
                <a16:creationId xmlns:a16="http://schemas.microsoft.com/office/drawing/2014/main" id="{D89521DD-EB1B-DB4F-AF92-E0AA49E4BF8E}"/>
              </a:ext>
            </a:extLst>
          </p:cNvPr>
          <p:cNvSpPr>
            <a:spLocks noGrp="1"/>
          </p:cNvSpPr>
          <p:nvPr>
            <p:ph type="body" sz="quarter" idx="14" hasCustomPrompt="1"/>
          </p:nvPr>
        </p:nvSpPr>
        <p:spPr>
          <a:xfrm>
            <a:off x="1116012" y="788047"/>
            <a:ext cx="427037" cy="362803"/>
          </a:xfrm>
        </p:spPr>
        <p:txBody>
          <a:bodyPr>
            <a:normAutofit/>
          </a:bodyPr>
          <a:lstStyle>
            <a:lvl1pPr marL="0" indent="0">
              <a:buNone/>
              <a:defRPr sz="1400" b="0" i="0">
                <a:latin typeface="Muli" pitchFamily="2" charset="77"/>
              </a:defRPr>
            </a:lvl1pPr>
          </a:lstStyle>
          <a:p>
            <a:pPr lvl="0"/>
            <a:r>
              <a:rPr lang="en-GB" dirty="0"/>
              <a:t>1</a:t>
            </a:r>
          </a:p>
        </p:txBody>
      </p:sp>
      <p:sp>
        <p:nvSpPr>
          <p:cNvPr id="11" name="Text Placeholder 8">
            <a:extLst>
              <a:ext uri="{FF2B5EF4-FFF2-40B4-BE49-F238E27FC236}">
                <a16:creationId xmlns:a16="http://schemas.microsoft.com/office/drawing/2014/main" id="{2B829687-5986-4D4A-9EAC-01CD129F7C40}"/>
              </a:ext>
            </a:extLst>
          </p:cNvPr>
          <p:cNvSpPr>
            <a:spLocks noGrp="1"/>
          </p:cNvSpPr>
          <p:nvPr>
            <p:ph type="body" sz="quarter" idx="15"/>
          </p:nvPr>
        </p:nvSpPr>
        <p:spPr>
          <a:xfrm>
            <a:off x="1662545" y="325967"/>
            <a:ext cx="7900555" cy="867834"/>
          </a:xfrm>
        </p:spPr>
        <p:txBody>
          <a:bodyPr>
            <a:normAutofit/>
          </a:bodyPr>
          <a:lstStyle>
            <a:lvl1pPr marL="0" indent="0">
              <a:buNone/>
              <a:defRPr sz="1400" b="0" i="0">
                <a:latin typeface="Muli" pitchFamily="2" charset="77"/>
              </a:defRPr>
            </a:lvl1pPr>
          </a:lstStyle>
          <a:p>
            <a:pPr lvl="0"/>
            <a:endParaRPr lang="en-GB" dirty="0"/>
          </a:p>
        </p:txBody>
      </p:sp>
      <p:graphicFrame>
        <p:nvGraphicFramePr>
          <p:cNvPr id="12" name="Table 11">
            <a:extLst>
              <a:ext uri="{FF2B5EF4-FFF2-40B4-BE49-F238E27FC236}">
                <a16:creationId xmlns:a16="http://schemas.microsoft.com/office/drawing/2014/main" id="{9C5803DD-6F71-4F43-8676-686F6A0B910E}"/>
              </a:ext>
            </a:extLst>
          </p:cNvPr>
          <p:cNvGraphicFramePr>
            <a:graphicFrameLocks noGrp="1"/>
          </p:cNvGraphicFramePr>
          <p:nvPr userDrawn="1">
            <p:extLst>
              <p:ext uri="{D42A27DB-BD31-4B8C-83A1-F6EECF244321}">
                <p14:modId xmlns:p14="http://schemas.microsoft.com/office/powerpoint/2010/main" val="3963012723"/>
              </p:ext>
            </p:extLst>
          </p:nvPr>
        </p:nvGraphicFramePr>
        <p:xfrm>
          <a:off x="508000" y="1550668"/>
          <a:ext cx="2787650" cy="5029200"/>
        </p:xfrm>
        <a:graphic>
          <a:graphicData uri="http://schemas.openxmlformats.org/drawingml/2006/table">
            <a:tbl>
              <a:tblPr firstRow="1" bandRow="1">
                <a:tableStyleId>{5940675A-B579-460E-94D1-54222C63F5DA}</a:tableStyleId>
              </a:tblPr>
              <a:tblGrid>
                <a:gridCol w="2787650">
                  <a:extLst>
                    <a:ext uri="{9D8B030D-6E8A-4147-A177-3AD203B41FA5}">
                      <a16:colId xmlns:a16="http://schemas.microsoft.com/office/drawing/2014/main" val="4129481148"/>
                    </a:ext>
                  </a:extLst>
                </a:gridCol>
              </a:tblGrid>
              <a:tr h="457200">
                <a:tc>
                  <a:txBody>
                    <a:bodyPr/>
                    <a:lstStyle/>
                    <a:p>
                      <a:r>
                        <a:rPr lang="en-GB" b="0" i="0">
                          <a:latin typeface="OpenDyslexicAlta" pitchFamily="2" charset="77"/>
                          <a:ea typeface="OpenDyslexic" charset="0"/>
                          <a:cs typeface="OpenDyslexic" charset="0"/>
                        </a:rPr>
                        <a:t>Spellings</a:t>
                      </a:r>
                    </a:p>
                  </a:txBody>
                  <a:tcPr>
                    <a:solidFill>
                      <a:srgbClr val="8FAADC"/>
                    </a:solidFill>
                  </a:tcPr>
                </a:tc>
                <a:extLst>
                  <a:ext uri="{0D108BD9-81ED-4DB2-BD59-A6C34878D82A}">
                    <a16:rowId xmlns:a16="http://schemas.microsoft.com/office/drawing/2014/main" val="3322346361"/>
                  </a:ext>
                </a:extLst>
              </a:tr>
              <a:tr h="457200">
                <a:tc>
                  <a:txBody>
                    <a:bodyPr/>
                    <a:lstStyle/>
                    <a:p>
                      <a:endParaRPr lang="en-GB" sz="1600" b="0" i="0">
                        <a:latin typeface="OpenDyslexicAlta" pitchFamily="2" charset="77"/>
                        <a:ea typeface="OpenDyslexic" charset="0"/>
                        <a:cs typeface="OpenDyslexic" charset="0"/>
                      </a:endParaRPr>
                    </a:p>
                  </a:txBody>
                  <a:tcPr/>
                </a:tc>
                <a:extLst>
                  <a:ext uri="{0D108BD9-81ED-4DB2-BD59-A6C34878D82A}">
                    <a16:rowId xmlns:a16="http://schemas.microsoft.com/office/drawing/2014/main" val="3158844199"/>
                  </a:ext>
                </a:extLst>
              </a:tr>
              <a:tr h="457200">
                <a:tc>
                  <a:txBody>
                    <a:bodyPr/>
                    <a:lstStyle/>
                    <a:p>
                      <a:endParaRPr lang="en-GB" sz="1600" b="0" i="0">
                        <a:latin typeface="OpenDyslexicAlta" pitchFamily="2" charset="77"/>
                        <a:ea typeface="OpenDyslexic" charset="0"/>
                        <a:cs typeface="OpenDyslexic" charset="0"/>
                      </a:endParaRPr>
                    </a:p>
                  </a:txBody>
                  <a:tcPr/>
                </a:tc>
                <a:extLst>
                  <a:ext uri="{0D108BD9-81ED-4DB2-BD59-A6C34878D82A}">
                    <a16:rowId xmlns:a16="http://schemas.microsoft.com/office/drawing/2014/main" val="183103548"/>
                  </a:ext>
                </a:extLst>
              </a:tr>
              <a:tr h="457200">
                <a:tc>
                  <a:txBody>
                    <a:bodyPr/>
                    <a:lstStyle/>
                    <a:p>
                      <a:endParaRPr lang="en-GB" sz="1600" b="0" i="0">
                        <a:latin typeface="OpenDyslexicAlta" pitchFamily="2" charset="77"/>
                        <a:ea typeface="OpenDyslexic" charset="0"/>
                        <a:cs typeface="OpenDyslexic" charset="0"/>
                      </a:endParaRPr>
                    </a:p>
                  </a:txBody>
                  <a:tcPr/>
                </a:tc>
                <a:extLst>
                  <a:ext uri="{0D108BD9-81ED-4DB2-BD59-A6C34878D82A}">
                    <a16:rowId xmlns:a16="http://schemas.microsoft.com/office/drawing/2014/main" val="85982183"/>
                  </a:ext>
                </a:extLst>
              </a:tr>
              <a:tr h="457200">
                <a:tc>
                  <a:txBody>
                    <a:bodyPr/>
                    <a:lstStyle/>
                    <a:p>
                      <a:endParaRPr lang="en-GB" sz="1600" b="0" i="0">
                        <a:latin typeface="OpenDyslexicAlta" pitchFamily="2" charset="77"/>
                        <a:ea typeface="OpenDyslexic" charset="0"/>
                        <a:cs typeface="OpenDyslexic" charset="0"/>
                      </a:endParaRPr>
                    </a:p>
                  </a:txBody>
                  <a:tcPr/>
                </a:tc>
                <a:extLst>
                  <a:ext uri="{0D108BD9-81ED-4DB2-BD59-A6C34878D82A}">
                    <a16:rowId xmlns:a16="http://schemas.microsoft.com/office/drawing/2014/main" val="204163868"/>
                  </a:ext>
                </a:extLst>
              </a:tr>
              <a:tr h="457200">
                <a:tc>
                  <a:txBody>
                    <a:bodyPr/>
                    <a:lstStyle/>
                    <a:p>
                      <a:endParaRPr lang="en-GB" sz="1600" b="0" i="0">
                        <a:latin typeface="OpenDyslexicAlta" pitchFamily="2" charset="77"/>
                        <a:ea typeface="OpenDyslexic" charset="0"/>
                        <a:cs typeface="OpenDyslexic" charset="0"/>
                      </a:endParaRPr>
                    </a:p>
                  </a:txBody>
                  <a:tcPr/>
                </a:tc>
                <a:extLst>
                  <a:ext uri="{0D108BD9-81ED-4DB2-BD59-A6C34878D82A}">
                    <a16:rowId xmlns:a16="http://schemas.microsoft.com/office/drawing/2014/main" val="3582151694"/>
                  </a:ext>
                </a:extLst>
              </a:tr>
              <a:tr h="457200">
                <a:tc>
                  <a:txBody>
                    <a:bodyPr/>
                    <a:lstStyle/>
                    <a:p>
                      <a:endParaRPr lang="en-GB" sz="1600" b="0" i="0">
                        <a:latin typeface="OpenDyslexicAlta" pitchFamily="2" charset="77"/>
                        <a:ea typeface="OpenDyslexic" charset="0"/>
                        <a:cs typeface="OpenDyslexic" charset="0"/>
                      </a:endParaRPr>
                    </a:p>
                  </a:txBody>
                  <a:tcPr/>
                </a:tc>
                <a:extLst>
                  <a:ext uri="{0D108BD9-81ED-4DB2-BD59-A6C34878D82A}">
                    <a16:rowId xmlns:a16="http://schemas.microsoft.com/office/drawing/2014/main" val="2428086707"/>
                  </a:ext>
                </a:extLst>
              </a:tr>
              <a:tr h="457200">
                <a:tc>
                  <a:txBody>
                    <a:bodyPr/>
                    <a:lstStyle/>
                    <a:p>
                      <a:endParaRPr lang="en-GB" sz="1600" b="0" i="0">
                        <a:latin typeface="OpenDyslexicAlta" pitchFamily="2" charset="77"/>
                        <a:ea typeface="OpenDyslexic" charset="0"/>
                        <a:cs typeface="OpenDyslexic" charset="0"/>
                      </a:endParaRPr>
                    </a:p>
                  </a:txBody>
                  <a:tcPr/>
                </a:tc>
                <a:extLst>
                  <a:ext uri="{0D108BD9-81ED-4DB2-BD59-A6C34878D82A}">
                    <a16:rowId xmlns:a16="http://schemas.microsoft.com/office/drawing/2014/main" val="3496181646"/>
                  </a:ext>
                </a:extLst>
              </a:tr>
              <a:tr h="457200">
                <a:tc>
                  <a:txBody>
                    <a:bodyPr/>
                    <a:lstStyle/>
                    <a:p>
                      <a:endParaRPr lang="en-GB" sz="1600" b="0" i="0">
                        <a:latin typeface="OpenDyslexicAlta" pitchFamily="2" charset="77"/>
                        <a:ea typeface="OpenDyslexic" charset="0"/>
                        <a:cs typeface="OpenDyslexic" charset="0"/>
                      </a:endParaRPr>
                    </a:p>
                  </a:txBody>
                  <a:tcPr/>
                </a:tc>
                <a:extLst>
                  <a:ext uri="{0D108BD9-81ED-4DB2-BD59-A6C34878D82A}">
                    <a16:rowId xmlns:a16="http://schemas.microsoft.com/office/drawing/2014/main" val="3887969453"/>
                  </a:ext>
                </a:extLst>
              </a:tr>
              <a:tr h="457200">
                <a:tc>
                  <a:txBody>
                    <a:bodyPr/>
                    <a:lstStyle/>
                    <a:p>
                      <a:endParaRPr lang="en-GB" sz="1600" b="0" i="0">
                        <a:latin typeface="OpenDyslexicAlta" pitchFamily="2" charset="77"/>
                        <a:ea typeface="OpenDyslexic" charset="0"/>
                        <a:cs typeface="OpenDyslexic" charset="0"/>
                      </a:endParaRPr>
                    </a:p>
                  </a:txBody>
                  <a:tcPr/>
                </a:tc>
                <a:extLst>
                  <a:ext uri="{0D108BD9-81ED-4DB2-BD59-A6C34878D82A}">
                    <a16:rowId xmlns:a16="http://schemas.microsoft.com/office/drawing/2014/main" val="773784806"/>
                  </a:ext>
                </a:extLst>
              </a:tr>
              <a:tr h="457200">
                <a:tc>
                  <a:txBody>
                    <a:bodyPr/>
                    <a:lstStyle/>
                    <a:p>
                      <a:endParaRPr lang="en-GB" sz="1600" b="0" i="0">
                        <a:latin typeface="OpenDyslexicAlta" pitchFamily="2" charset="77"/>
                        <a:ea typeface="OpenDyslexic" charset="0"/>
                        <a:cs typeface="OpenDyslexic" charset="0"/>
                      </a:endParaRPr>
                    </a:p>
                  </a:txBody>
                  <a:tcPr/>
                </a:tc>
                <a:extLst>
                  <a:ext uri="{0D108BD9-81ED-4DB2-BD59-A6C34878D82A}">
                    <a16:rowId xmlns:a16="http://schemas.microsoft.com/office/drawing/2014/main" val="3659827967"/>
                  </a:ext>
                </a:extLst>
              </a:tr>
            </a:tbl>
          </a:graphicData>
        </a:graphic>
      </p:graphicFrame>
      <p:sp>
        <p:nvSpPr>
          <p:cNvPr id="16" name="Text Placeholder 15">
            <a:extLst>
              <a:ext uri="{FF2B5EF4-FFF2-40B4-BE49-F238E27FC236}">
                <a16:creationId xmlns:a16="http://schemas.microsoft.com/office/drawing/2014/main" id="{4A42A733-05A7-7244-8430-E2765D4C50FD}"/>
              </a:ext>
            </a:extLst>
          </p:cNvPr>
          <p:cNvSpPr>
            <a:spLocks noGrp="1"/>
          </p:cNvSpPr>
          <p:nvPr>
            <p:ph type="body" sz="quarter" idx="16"/>
          </p:nvPr>
        </p:nvSpPr>
        <p:spPr>
          <a:xfrm>
            <a:off x="508000" y="1995168"/>
            <a:ext cx="2787650" cy="4584700"/>
          </a:xfrm>
        </p:spPr>
        <p:txBody>
          <a:bodyPr>
            <a:normAutofit/>
          </a:bodyPr>
          <a:lstStyle>
            <a:lvl1pPr marL="0" indent="0">
              <a:buNone/>
              <a:defRPr sz="2400"/>
            </a:lvl1pPr>
          </a:lstStyle>
          <a:p>
            <a:pPr lvl="0"/>
            <a:endParaRPr lang="en-GB" dirty="0"/>
          </a:p>
          <a:p>
            <a:pPr lvl="0"/>
            <a:endParaRPr lang="en-GB" dirty="0"/>
          </a:p>
        </p:txBody>
      </p:sp>
      <p:sp>
        <p:nvSpPr>
          <p:cNvPr id="21" name="Content Placeholder 20">
            <a:extLst>
              <a:ext uri="{FF2B5EF4-FFF2-40B4-BE49-F238E27FC236}">
                <a16:creationId xmlns:a16="http://schemas.microsoft.com/office/drawing/2014/main" id="{DDF07794-DDE5-1748-AA98-177CF77DDF88}"/>
              </a:ext>
            </a:extLst>
          </p:cNvPr>
          <p:cNvSpPr>
            <a:spLocks noGrp="1"/>
          </p:cNvSpPr>
          <p:nvPr>
            <p:ph sz="quarter" idx="18"/>
          </p:nvPr>
        </p:nvSpPr>
        <p:spPr>
          <a:xfrm>
            <a:off x="3425190" y="1354611"/>
            <a:ext cx="8382000" cy="5268914"/>
          </a:xfrm>
        </p:spPr>
        <p:txBody>
          <a:bodyPr>
            <a:normAutofit/>
          </a:bodyPr>
          <a:lstStyle>
            <a:lvl1pPr>
              <a:defRPr lang="en-GB" sz="1800" b="0" i="0" kern="1200" dirty="0">
                <a:solidFill>
                  <a:prstClr val="black"/>
                </a:solidFill>
                <a:latin typeface="OpenDyslexicAlta" pitchFamily="2" charset="77"/>
                <a:ea typeface="OpenDyslexicAlta" pitchFamily="2" charset="77"/>
                <a:cs typeface="OpenDyslexicAlta" pitchFamily="2" charset="77"/>
              </a:defRPr>
            </a:lvl1pPr>
            <a:lvl2pPr>
              <a:defRPr/>
            </a:lvl2pPr>
            <a:lvl3pPr>
              <a:defRPr/>
            </a:lvl3pPr>
            <a:lvl4pPr>
              <a:defRPr/>
            </a:lvl4pPr>
            <a:lvl5pPr>
              <a:defRPr/>
            </a:lvl5pPr>
          </a:lstStyle>
          <a:p>
            <a:pPr marL="0" lvl="0" indent="0" algn="l" defTabSz="914400" rtl="0" eaLnBrk="1" latinLnBrk="0" hangingPunct="1">
              <a:lnSpc>
                <a:spcPct val="100000"/>
              </a:lnSpc>
              <a:spcBef>
                <a:spcPts val="0"/>
              </a:spcBef>
              <a:buFont typeface="Arial"/>
              <a:buNone/>
            </a:pPr>
            <a:r>
              <a:rPr lang="en-US" dirty="0"/>
              <a:t>Edit Master text styles</a:t>
            </a:r>
          </a:p>
          <a:p>
            <a:pPr marL="0" lvl="0" indent="0" algn="l" defTabSz="914400" rtl="0" eaLnBrk="1" latinLnBrk="0" hangingPunct="1">
              <a:lnSpc>
                <a:spcPct val="100000"/>
              </a:lnSpc>
              <a:spcBef>
                <a:spcPts val="0"/>
              </a:spcBef>
              <a:buFont typeface="Arial"/>
              <a:buNone/>
            </a:pPr>
            <a:r>
              <a:rPr lang="en-US" dirty="0"/>
              <a:t>Second level</a:t>
            </a:r>
          </a:p>
          <a:p>
            <a:pPr marL="0" lvl="0" indent="0" algn="l" defTabSz="914400" rtl="0" eaLnBrk="1" latinLnBrk="0" hangingPunct="1">
              <a:lnSpc>
                <a:spcPct val="100000"/>
              </a:lnSpc>
              <a:spcBef>
                <a:spcPts val="0"/>
              </a:spcBef>
              <a:buFont typeface="Arial"/>
              <a:buNone/>
            </a:pPr>
            <a:r>
              <a:rPr lang="en-US" dirty="0"/>
              <a:t>Third level</a:t>
            </a:r>
          </a:p>
          <a:p>
            <a:pPr marL="0" lvl="0" indent="0" algn="l" defTabSz="914400" rtl="0" eaLnBrk="1" latinLnBrk="0" hangingPunct="1">
              <a:lnSpc>
                <a:spcPct val="100000"/>
              </a:lnSpc>
              <a:spcBef>
                <a:spcPts val="0"/>
              </a:spcBef>
              <a:buFont typeface="Arial"/>
              <a:buNone/>
            </a:pPr>
            <a:r>
              <a:rPr lang="en-US" dirty="0"/>
              <a:t>Fourth level</a:t>
            </a:r>
          </a:p>
          <a:p>
            <a:pPr marL="0" lvl="0" indent="0" algn="l" defTabSz="914400" rtl="0" eaLnBrk="1" latinLnBrk="0" hangingPunct="1">
              <a:lnSpc>
                <a:spcPct val="100000"/>
              </a:lnSpc>
              <a:spcBef>
                <a:spcPts val="0"/>
              </a:spcBef>
              <a:buFont typeface="Arial"/>
              <a:buNone/>
            </a:pPr>
            <a:r>
              <a:rPr lang="en-US" dirty="0"/>
              <a:t>Fifth level</a:t>
            </a:r>
            <a:endParaRPr lang="en-GB" dirty="0"/>
          </a:p>
        </p:txBody>
      </p:sp>
      <p:pic>
        <p:nvPicPr>
          <p:cNvPr id="22" name="Picture 21">
            <a:extLst>
              <a:ext uri="{FF2B5EF4-FFF2-40B4-BE49-F238E27FC236}">
                <a16:creationId xmlns:a16="http://schemas.microsoft.com/office/drawing/2014/main" id="{1DD0F53D-1FF4-844C-9CFA-9D8546D499B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650186" y="-18580"/>
            <a:ext cx="2296886" cy="1399665"/>
          </a:xfrm>
          <a:prstGeom prst="rect">
            <a:avLst/>
          </a:prstGeom>
        </p:spPr>
      </p:pic>
    </p:spTree>
    <p:extLst>
      <p:ext uri="{BB962C8B-B14F-4D97-AF65-F5344CB8AC3E}">
        <p14:creationId xmlns:p14="http://schemas.microsoft.com/office/powerpoint/2010/main" val="562970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ook cover write check">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7633CE64-A964-3E46-A3DD-F645847941CD}"/>
              </a:ext>
            </a:extLst>
          </p:cNvPr>
          <p:cNvSpPr/>
          <p:nvPr userDrawn="1"/>
        </p:nvSpPr>
        <p:spPr>
          <a:xfrm>
            <a:off x="152400" y="137160"/>
            <a:ext cx="11887200" cy="6604834"/>
          </a:xfrm>
          <a:prstGeom prst="rect">
            <a:avLst/>
          </a:prstGeom>
          <a:solidFill>
            <a:srgbClr val="FFFFFF">
              <a:alpha val="89804"/>
            </a:srgbClr>
          </a:solidFill>
          <a:ln>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GB" b="0" i="0">
              <a:latin typeface="Muli" pitchFamily="2" charset="77"/>
            </a:endParaRPr>
          </a:p>
        </p:txBody>
      </p:sp>
      <p:graphicFrame>
        <p:nvGraphicFramePr>
          <p:cNvPr id="13" name="Table 12">
            <a:extLst>
              <a:ext uri="{FF2B5EF4-FFF2-40B4-BE49-F238E27FC236}">
                <a16:creationId xmlns:a16="http://schemas.microsoft.com/office/drawing/2014/main" id="{EDA57134-93E0-C141-B390-3DFCA82BCCD7}"/>
              </a:ext>
            </a:extLst>
          </p:cNvPr>
          <p:cNvGraphicFramePr>
            <a:graphicFrameLocks noGrp="1"/>
          </p:cNvGraphicFramePr>
          <p:nvPr userDrawn="1">
            <p:extLst>
              <p:ext uri="{D42A27DB-BD31-4B8C-83A1-F6EECF244321}">
                <p14:modId xmlns:p14="http://schemas.microsoft.com/office/powerpoint/2010/main" val="702731128"/>
              </p:ext>
            </p:extLst>
          </p:nvPr>
        </p:nvGraphicFramePr>
        <p:xfrm>
          <a:off x="508000" y="1600196"/>
          <a:ext cx="11150600" cy="5029200"/>
        </p:xfrm>
        <a:graphic>
          <a:graphicData uri="http://schemas.openxmlformats.org/drawingml/2006/table">
            <a:tbl>
              <a:tblPr firstRow="1" bandRow="1">
                <a:tableStyleId>{5940675A-B579-460E-94D1-54222C63F5DA}</a:tableStyleId>
              </a:tblPr>
              <a:tblGrid>
                <a:gridCol w="2787650">
                  <a:extLst>
                    <a:ext uri="{9D8B030D-6E8A-4147-A177-3AD203B41FA5}">
                      <a16:colId xmlns:a16="http://schemas.microsoft.com/office/drawing/2014/main" val="20000"/>
                    </a:ext>
                  </a:extLst>
                </a:gridCol>
                <a:gridCol w="2787650">
                  <a:extLst>
                    <a:ext uri="{9D8B030D-6E8A-4147-A177-3AD203B41FA5}">
                      <a16:colId xmlns:a16="http://schemas.microsoft.com/office/drawing/2014/main" val="20001"/>
                    </a:ext>
                  </a:extLst>
                </a:gridCol>
                <a:gridCol w="2787650">
                  <a:extLst>
                    <a:ext uri="{9D8B030D-6E8A-4147-A177-3AD203B41FA5}">
                      <a16:colId xmlns:a16="http://schemas.microsoft.com/office/drawing/2014/main" val="20002"/>
                    </a:ext>
                  </a:extLst>
                </a:gridCol>
                <a:gridCol w="2787650">
                  <a:extLst>
                    <a:ext uri="{9D8B030D-6E8A-4147-A177-3AD203B41FA5}">
                      <a16:colId xmlns:a16="http://schemas.microsoft.com/office/drawing/2014/main" val="20003"/>
                    </a:ext>
                  </a:extLst>
                </a:gridCol>
              </a:tblGrid>
              <a:tr h="457200">
                <a:tc>
                  <a:txBody>
                    <a:bodyPr/>
                    <a:lstStyle/>
                    <a:p>
                      <a:r>
                        <a:rPr lang="en-GB" b="0" i="0">
                          <a:latin typeface="OpenDyslexicAlta" pitchFamily="2" charset="77"/>
                          <a:ea typeface="OpenDyslexic" charset="0"/>
                          <a:cs typeface="OpenDyslexic" charset="0"/>
                        </a:rPr>
                        <a:t>Spellings</a:t>
                      </a:r>
                    </a:p>
                  </a:txBody>
                  <a:tcPr>
                    <a:solidFill>
                      <a:srgbClr val="8FAADC"/>
                    </a:solidFill>
                  </a:tcPr>
                </a:tc>
                <a:tc>
                  <a:txBody>
                    <a:bodyPr/>
                    <a:lstStyle/>
                    <a:p>
                      <a:pPr algn="ctr"/>
                      <a:r>
                        <a:rPr lang="en-GB" b="0" i="0">
                          <a:latin typeface="OpenDyslexicAlta" pitchFamily="2" charset="77"/>
                          <a:ea typeface="OpenDyslexic" charset="0"/>
                          <a:cs typeface="OpenDyslexic" charset="0"/>
                        </a:rPr>
                        <a:t>1</a:t>
                      </a:r>
                      <a:r>
                        <a:rPr lang="en-GB" b="0" i="0" baseline="30000">
                          <a:latin typeface="OpenDyslexicAlta" pitchFamily="2" charset="77"/>
                          <a:ea typeface="OpenDyslexic" charset="0"/>
                          <a:cs typeface="OpenDyslexic" charset="0"/>
                        </a:rPr>
                        <a:t>st</a:t>
                      </a:r>
                      <a:r>
                        <a:rPr lang="en-GB" b="0" i="0">
                          <a:latin typeface="OpenDyslexicAlta" pitchFamily="2" charset="77"/>
                          <a:ea typeface="OpenDyslexic" charset="0"/>
                          <a:cs typeface="OpenDyslexic" charset="0"/>
                        </a:rPr>
                        <a:t> Attempt</a:t>
                      </a:r>
                    </a:p>
                  </a:txBody>
                  <a:tcPr>
                    <a:solidFill>
                      <a:srgbClr val="8FAADC"/>
                    </a:solidFill>
                  </a:tcPr>
                </a:tc>
                <a:tc>
                  <a:txBody>
                    <a:bodyPr/>
                    <a:lstStyle/>
                    <a:p>
                      <a:pPr algn="ctr"/>
                      <a:r>
                        <a:rPr lang="en-GB" b="0" i="0">
                          <a:latin typeface="OpenDyslexicAlta" pitchFamily="2" charset="77"/>
                          <a:ea typeface="OpenDyslexic" charset="0"/>
                          <a:cs typeface="OpenDyslexic" charset="0"/>
                        </a:rPr>
                        <a:t>2</a:t>
                      </a:r>
                      <a:r>
                        <a:rPr lang="en-GB" b="0" i="0" baseline="30000">
                          <a:latin typeface="OpenDyslexicAlta" pitchFamily="2" charset="77"/>
                          <a:ea typeface="OpenDyslexic" charset="0"/>
                          <a:cs typeface="OpenDyslexic" charset="0"/>
                        </a:rPr>
                        <a:t>nd</a:t>
                      </a:r>
                      <a:r>
                        <a:rPr lang="en-GB" b="0" i="0" baseline="0">
                          <a:latin typeface="OpenDyslexicAlta" pitchFamily="2" charset="77"/>
                          <a:ea typeface="OpenDyslexic" charset="0"/>
                          <a:cs typeface="OpenDyslexic" charset="0"/>
                        </a:rPr>
                        <a:t> Attempt</a:t>
                      </a:r>
                      <a:endParaRPr lang="en-GB" b="0" i="0">
                        <a:latin typeface="OpenDyslexicAlta" pitchFamily="2" charset="77"/>
                        <a:ea typeface="OpenDyslexic" charset="0"/>
                        <a:cs typeface="OpenDyslexic" charset="0"/>
                      </a:endParaRPr>
                    </a:p>
                  </a:txBody>
                  <a:tcPr>
                    <a:solidFill>
                      <a:srgbClr val="8FAADC"/>
                    </a:solidFill>
                  </a:tcPr>
                </a:tc>
                <a:tc>
                  <a:txBody>
                    <a:bodyPr/>
                    <a:lstStyle/>
                    <a:p>
                      <a:pPr algn="ctr"/>
                      <a:r>
                        <a:rPr lang="en-GB" b="0" i="0">
                          <a:latin typeface="OpenDyslexicAlta" pitchFamily="2" charset="77"/>
                          <a:ea typeface="OpenDyslexic" charset="0"/>
                          <a:cs typeface="OpenDyslexic" charset="0"/>
                        </a:rPr>
                        <a:t>3</a:t>
                      </a:r>
                      <a:r>
                        <a:rPr lang="en-GB" b="0" i="0" baseline="30000">
                          <a:latin typeface="OpenDyslexicAlta" pitchFamily="2" charset="77"/>
                          <a:ea typeface="OpenDyslexic" charset="0"/>
                          <a:cs typeface="OpenDyslexic" charset="0"/>
                        </a:rPr>
                        <a:t>rd</a:t>
                      </a:r>
                      <a:r>
                        <a:rPr lang="en-GB" b="0" i="0">
                          <a:latin typeface="OpenDyslexicAlta" pitchFamily="2" charset="77"/>
                          <a:ea typeface="OpenDyslexic" charset="0"/>
                          <a:cs typeface="OpenDyslexic" charset="0"/>
                        </a:rPr>
                        <a:t> Attempt</a:t>
                      </a:r>
                    </a:p>
                  </a:txBody>
                  <a:tcPr>
                    <a:solidFill>
                      <a:srgbClr val="8FAADC"/>
                    </a:solidFill>
                  </a:tcPr>
                </a:tc>
                <a:extLst>
                  <a:ext uri="{0D108BD9-81ED-4DB2-BD59-A6C34878D82A}">
                    <a16:rowId xmlns:a16="http://schemas.microsoft.com/office/drawing/2014/main" val="10000"/>
                  </a:ext>
                </a:extLst>
              </a:tr>
              <a:tr h="457200">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extLst>
                  <a:ext uri="{0D108BD9-81ED-4DB2-BD59-A6C34878D82A}">
                    <a16:rowId xmlns:a16="http://schemas.microsoft.com/office/drawing/2014/main" val="10001"/>
                  </a:ext>
                </a:extLst>
              </a:tr>
              <a:tr h="457200">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extLst>
                  <a:ext uri="{0D108BD9-81ED-4DB2-BD59-A6C34878D82A}">
                    <a16:rowId xmlns:a16="http://schemas.microsoft.com/office/drawing/2014/main" val="10002"/>
                  </a:ext>
                </a:extLst>
              </a:tr>
              <a:tr h="457200">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extLst>
                  <a:ext uri="{0D108BD9-81ED-4DB2-BD59-A6C34878D82A}">
                    <a16:rowId xmlns:a16="http://schemas.microsoft.com/office/drawing/2014/main" val="10003"/>
                  </a:ext>
                </a:extLst>
              </a:tr>
              <a:tr h="457200">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extLst>
                  <a:ext uri="{0D108BD9-81ED-4DB2-BD59-A6C34878D82A}">
                    <a16:rowId xmlns:a16="http://schemas.microsoft.com/office/drawing/2014/main" val="10004"/>
                  </a:ext>
                </a:extLst>
              </a:tr>
              <a:tr h="457200">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extLst>
                  <a:ext uri="{0D108BD9-81ED-4DB2-BD59-A6C34878D82A}">
                    <a16:rowId xmlns:a16="http://schemas.microsoft.com/office/drawing/2014/main" val="10005"/>
                  </a:ext>
                </a:extLst>
              </a:tr>
              <a:tr h="457200">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extLst>
                  <a:ext uri="{0D108BD9-81ED-4DB2-BD59-A6C34878D82A}">
                    <a16:rowId xmlns:a16="http://schemas.microsoft.com/office/drawing/2014/main" val="10006"/>
                  </a:ext>
                </a:extLst>
              </a:tr>
              <a:tr h="457200">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extLst>
                  <a:ext uri="{0D108BD9-81ED-4DB2-BD59-A6C34878D82A}">
                    <a16:rowId xmlns:a16="http://schemas.microsoft.com/office/drawing/2014/main" val="10007"/>
                  </a:ext>
                </a:extLst>
              </a:tr>
              <a:tr h="457200">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extLst>
                  <a:ext uri="{0D108BD9-81ED-4DB2-BD59-A6C34878D82A}">
                    <a16:rowId xmlns:a16="http://schemas.microsoft.com/office/drawing/2014/main" val="10008"/>
                  </a:ext>
                </a:extLst>
              </a:tr>
              <a:tr h="457200">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extLst>
                  <a:ext uri="{0D108BD9-81ED-4DB2-BD59-A6C34878D82A}">
                    <a16:rowId xmlns:a16="http://schemas.microsoft.com/office/drawing/2014/main" val="10009"/>
                  </a:ext>
                </a:extLst>
              </a:tr>
              <a:tr h="457200">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extLst>
                  <a:ext uri="{0D108BD9-81ED-4DB2-BD59-A6C34878D82A}">
                    <a16:rowId xmlns:a16="http://schemas.microsoft.com/office/drawing/2014/main" val="10010"/>
                  </a:ext>
                </a:extLst>
              </a:tr>
            </a:tbl>
          </a:graphicData>
        </a:graphic>
      </p:graphicFrame>
      <p:graphicFrame>
        <p:nvGraphicFramePr>
          <p:cNvPr id="7" name="Table 6">
            <a:extLst>
              <a:ext uri="{FF2B5EF4-FFF2-40B4-BE49-F238E27FC236}">
                <a16:creationId xmlns:a16="http://schemas.microsoft.com/office/drawing/2014/main" id="{5BA0AB86-75A7-554E-9835-D9E30F3233C2}"/>
              </a:ext>
            </a:extLst>
          </p:cNvPr>
          <p:cNvGraphicFramePr>
            <a:graphicFrameLocks noGrp="1"/>
          </p:cNvGraphicFramePr>
          <p:nvPr userDrawn="1">
            <p:extLst>
              <p:ext uri="{D42A27DB-BD31-4B8C-83A1-F6EECF244321}">
                <p14:modId xmlns:p14="http://schemas.microsoft.com/office/powerpoint/2010/main" val="2995043656"/>
              </p:ext>
            </p:extLst>
          </p:nvPr>
        </p:nvGraphicFramePr>
        <p:xfrm>
          <a:off x="508000" y="325966"/>
          <a:ext cx="9055100" cy="867834"/>
        </p:xfrm>
        <a:graphic>
          <a:graphicData uri="http://schemas.openxmlformats.org/drawingml/2006/table">
            <a:tbl>
              <a:tblPr firstRow="1" bandRow="1">
                <a:tableStyleId>{5940675A-B579-460E-94D1-54222C63F5DA}</a:tableStyleId>
              </a:tblPr>
              <a:tblGrid>
                <a:gridCol w="1165034">
                  <a:extLst>
                    <a:ext uri="{9D8B030D-6E8A-4147-A177-3AD203B41FA5}">
                      <a16:colId xmlns:a16="http://schemas.microsoft.com/office/drawing/2014/main" val="20000"/>
                    </a:ext>
                  </a:extLst>
                </a:gridCol>
                <a:gridCol w="7890066">
                  <a:extLst>
                    <a:ext uri="{9D8B030D-6E8A-4147-A177-3AD203B41FA5}">
                      <a16:colId xmlns:a16="http://schemas.microsoft.com/office/drawing/2014/main" val="20001"/>
                    </a:ext>
                  </a:extLst>
                </a:gridCol>
              </a:tblGrid>
              <a:tr h="433917">
                <a:tc>
                  <a:txBody>
                    <a:bodyPr/>
                    <a:lstStyle/>
                    <a:p>
                      <a:r>
                        <a:rPr lang="en-GB" sz="1400" b="0" i="0">
                          <a:latin typeface="Muli" pitchFamily="2" charset="77"/>
                        </a:rPr>
                        <a:t>Stage: </a:t>
                      </a: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400" b="0" i="0">
                        <a:latin typeface="Muli" pitchFamily="2" charset="77"/>
                      </a:endParaRPr>
                    </a:p>
                  </a:txBody>
                  <a:tcPr/>
                </a:tc>
                <a:extLst>
                  <a:ext uri="{0D108BD9-81ED-4DB2-BD59-A6C34878D82A}">
                    <a16:rowId xmlns:a16="http://schemas.microsoft.com/office/drawing/2014/main" val="10000"/>
                  </a:ext>
                </a:extLst>
              </a:tr>
              <a:tr h="433917">
                <a:tc>
                  <a:txBody>
                    <a:bodyPr/>
                    <a:lstStyle/>
                    <a:p>
                      <a:r>
                        <a:rPr lang="en-GB" sz="1400" b="0" i="0">
                          <a:latin typeface="Muli" pitchFamily="2" charset="77"/>
                        </a:rPr>
                        <a:t>List: </a:t>
                      </a:r>
                    </a:p>
                  </a:txBody>
                  <a:tcPr/>
                </a:tc>
                <a:tc vMerge="1">
                  <a:txBody>
                    <a:bodyPr/>
                    <a:lstStyle/>
                    <a:p>
                      <a:endParaRPr lang="en-GB" dirty="0"/>
                    </a:p>
                  </a:txBody>
                  <a:tcPr/>
                </a:tc>
                <a:extLst>
                  <a:ext uri="{0D108BD9-81ED-4DB2-BD59-A6C34878D82A}">
                    <a16:rowId xmlns:a16="http://schemas.microsoft.com/office/drawing/2014/main" val="10001"/>
                  </a:ext>
                </a:extLst>
              </a:tr>
            </a:tbl>
          </a:graphicData>
        </a:graphic>
      </p:graphicFrame>
      <p:sp>
        <p:nvSpPr>
          <p:cNvPr id="9" name="Text Placeholder 8">
            <a:extLst>
              <a:ext uri="{FF2B5EF4-FFF2-40B4-BE49-F238E27FC236}">
                <a16:creationId xmlns:a16="http://schemas.microsoft.com/office/drawing/2014/main" id="{7CCCC1F5-259E-4B4B-BD71-985F50066023}"/>
              </a:ext>
            </a:extLst>
          </p:cNvPr>
          <p:cNvSpPr>
            <a:spLocks noGrp="1"/>
          </p:cNvSpPr>
          <p:nvPr>
            <p:ph type="body" sz="quarter" idx="13" hasCustomPrompt="1"/>
          </p:nvPr>
        </p:nvSpPr>
        <p:spPr>
          <a:xfrm>
            <a:off x="1116013" y="349716"/>
            <a:ext cx="427037" cy="362803"/>
          </a:xfrm>
        </p:spPr>
        <p:txBody>
          <a:bodyPr>
            <a:normAutofit/>
          </a:bodyPr>
          <a:lstStyle>
            <a:lvl1pPr marL="0" indent="0">
              <a:buNone/>
              <a:defRPr sz="1400" b="0" i="0">
                <a:latin typeface="Muli" pitchFamily="2" charset="77"/>
              </a:defRPr>
            </a:lvl1pPr>
          </a:lstStyle>
          <a:p>
            <a:pPr lvl="0"/>
            <a:r>
              <a:rPr lang="en-GB" dirty="0"/>
              <a:t>1</a:t>
            </a:r>
          </a:p>
        </p:txBody>
      </p:sp>
      <p:sp>
        <p:nvSpPr>
          <p:cNvPr id="10" name="Text Placeholder 8">
            <a:extLst>
              <a:ext uri="{FF2B5EF4-FFF2-40B4-BE49-F238E27FC236}">
                <a16:creationId xmlns:a16="http://schemas.microsoft.com/office/drawing/2014/main" id="{D89521DD-EB1B-DB4F-AF92-E0AA49E4BF8E}"/>
              </a:ext>
            </a:extLst>
          </p:cNvPr>
          <p:cNvSpPr>
            <a:spLocks noGrp="1"/>
          </p:cNvSpPr>
          <p:nvPr>
            <p:ph type="body" sz="quarter" idx="14" hasCustomPrompt="1"/>
          </p:nvPr>
        </p:nvSpPr>
        <p:spPr>
          <a:xfrm>
            <a:off x="1116012" y="788047"/>
            <a:ext cx="427037" cy="362803"/>
          </a:xfrm>
        </p:spPr>
        <p:txBody>
          <a:bodyPr>
            <a:normAutofit/>
          </a:bodyPr>
          <a:lstStyle>
            <a:lvl1pPr marL="0" indent="0">
              <a:buNone/>
              <a:defRPr sz="1400" b="0" i="0">
                <a:latin typeface="Muli" pitchFamily="2" charset="77"/>
              </a:defRPr>
            </a:lvl1pPr>
          </a:lstStyle>
          <a:p>
            <a:pPr lvl="0"/>
            <a:r>
              <a:rPr lang="en-GB" dirty="0"/>
              <a:t>1</a:t>
            </a:r>
          </a:p>
        </p:txBody>
      </p:sp>
      <p:sp>
        <p:nvSpPr>
          <p:cNvPr id="11" name="Text Placeholder 8">
            <a:extLst>
              <a:ext uri="{FF2B5EF4-FFF2-40B4-BE49-F238E27FC236}">
                <a16:creationId xmlns:a16="http://schemas.microsoft.com/office/drawing/2014/main" id="{2B829687-5986-4D4A-9EAC-01CD129F7C40}"/>
              </a:ext>
            </a:extLst>
          </p:cNvPr>
          <p:cNvSpPr>
            <a:spLocks noGrp="1"/>
          </p:cNvSpPr>
          <p:nvPr>
            <p:ph type="body" sz="quarter" idx="15"/>
          </p:nvPr>
        </p:nvSpPr>
        <p:spPr>
          <a:xfrm>
            <a:off x="1662545" y="325967"/>
            <a:ext cx="7900555" cy="867834"/>
          </a:xfrm>
        </p:spPr>
        <p:txBody>
          <a:bodyPr>
            <a:normAutofit/>
          </a:bodyPr>
          <a:lstStyle>
            <a:lvl1pPr marL="0" indent="0">
              <a:buNone/>
              <a:defRPr sz="1400" b="0" i="0">
                <a:latin typeface="Muli" pitchFamily="2" charset="77"/>
              </a:defRPr>
            </a:lvl1pPr>
          </a:lstStyle>
          <a:p>
            <a:pPr lvl="0"/>
            <a:endParaRPr lang="en-GB" dirty="0"/>
          </a:p>
        </p:txBody>
      </p:sp>
      <p:sp>
        <p:nvSpPr>
          <p:cNvPr id="16" name="Text Placeholder 15">
            <a:extLst>
              <a:ext uri="{FF2B5EF4-FFF2-40B4-BE49-F238E27FC236}">
                <a16:creationId xmlns:a16="http://schemas.microsoft.com/office/drawing/2014/main" id="{4A42A733-05A7-7244-8430-E2765D4C50FD}"/>
              </a:ext>
            </a:extLst>
          </p:cNvPr>
          <p:cNvSpPr>
            <a:spLocks noGrp="1"/>
          </p:cNvSpPr>
          <p:nvPr>
            <p:ph type="body" sz="quarter" idx="16"/>
          </p:nvPr>
        </p:nvSpPr>
        <p:spPr>
          <a:xfrm>
            <a:off x="508000" y="1995168"/>
            <a:ext cx="2787650" cy="4584700"/>
          </a:xfrm>
        </p:spPr>
        <p:txBody>
          <a:bodyPr>
            <a:normAutofit/>
          </a:bodyPr>
          <a:lstStyle>
            <a:lvl1pPr marL="0" indent="0">
              <a:buNone/>
              <a:defRPr sz="2400"/>
            </a:lvl1pPr>
          </a:lstStyle>
          <a:p>
            <a:pPr lvl="0"/>
            <a:endParaRPr lang="en-GB" dirty="0"/>
          </a:p>
          <a:p>
            <a:pPr lvl="0"/>
            <a:endParaRPr lang="en-GB" dirty="0"/>
          </a:p>
        </p:txBody>
      </p:sp>
      <p:pic>
        <p:nvPicPr>
          <p:cNvPr id="14" name="Picture 13">
            <a:extLst>
              <a:ext uri="{FF2B5EF4-FFF2-40B4-BE49-F238E27FC236}">
                <a16:creationId xmlns:a16="http://schemas.microsoft.com/office/drawing/2014/main" id="{160B6E23-2996-D04A-9DCA-7750F487B58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650186" y="-18580"/>
            <a:ext cx="2296886" cy="1399665"/>
          </a:xfrm>
          <a:prstGeom prst="rect">
            <a:avLst/>
          </a:prstGeom>
        </p:spPr>
      </p:pic>
    </p:spTree>
    <p:extLst>
      <p:ext uri="{BB962C8B-B14F-4D97-AF65-F5344CB8AC3E}">
        <p14:creationId xmlns:p14="http://schemas.microsoft.com/office/powerpoint/2010/main" val="313839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ntent pag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CA7A3E8-3E3C-9545-B15C-D2AF00F7E362}"/>
              </a:ext>
            </a:extLst>
          </p:cNvPr>
          <p:cNvSpPr/>
          <p:nvPr userDrawn="1"/>
        </p:nvSpPr>
        <p:spPr>
          <a:xfrm>
            <a:off x="152400" y="137160"/>
            <a:ext cx="11887200" cy="6604834"/>
          </a:xfrm>
          <a:prstGeom prst="rect">
            <a:avLst/>
          </a:prstGeom>
          <a:solidFill>
            <a:srgbClr val="FFFFFF">
              <a:alpha val="89804"/>
            </a:srgbClr>
          </a:solidFill>
          <a:ln>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GB" b="0" i="0">
              <a:latin typeface="Muli" pitchFamily="2" charset="77"/>
            </a:endParaRPr>
          </a:p>
        </p:txBody>
      </p:sp>
      <p:sp>
        <p:nvSpPr>
          <p:cNvPr id="2" name="Title 1"/>
          <p:cNvSpPr>
            <a:spLocks noGrp="1"/>
          </p:cNvSpPr>
          <p:nvPr>
            <p:ph type="title"/>
          </p:nvPr>
        </p:nvSpPr>
        <p:spPr>
          <a:xfrm>
            <a:off x="838200" y="365125"/>
            <a:ext cx="8780813" cy="1325563"/>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21/11/2021</a:t>
            </a:fld>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a:p>
        </p:txBody>
      </p:sp>
      <p:pic>
        <p:nvPicPr>
          <p:cNvPr id="8" name="Picture 7">
            <a:extLst>
              <a:ext uri="{FF2B5EF4-FFF2-40B4-BE49-F238E27FC236}">
                <a16:creationId xmlns:a16="http://schemas.microsoft.com/office/drawing/2014/main" id="{49137CCF-D866-694A-979D-58389EC37E2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650186" y="-18580"/>
            <a:ext cx="2296886" cy="1399665"/>
          </a:xfrm>
          <a:prstGeom prst="rect">
            <a:avLst/>
          </a:prstGeom>
        </p:spPr>
      </p:pic>
    </p:spTree>
    <p:extLst>
      <p:ext uri="{BB962C8B-B14F-4D97-AF65-F5344CB8AC3E}">
        <p14:creationId xmlns:p14="http://schemas.microsoft.com/office/powerpoint/2010/main" val="3990141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Question pag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403F0EC-BACB-B74E-A7F5-23CAB3DFDA3B}"/>
              </a:ext>
            </a:extLst>
          </p:cNvPr>
          <p:cNvSpPr/>
          <p:nvPr userDrawn="1"/>
        </p:nvSpPr>
        <p:spPr>
          <a:xfrm>
            <a:off x="152400" y="137160"/>
            <a:ext cx="11887200" cy="6604834"/>
          </a:xfrm>
          <a:prstGeom prst="rect">
            <a:avLst/>
          </a:prstGeom>
          <a:solidFill>
            <a:srgbClr val="FFFFFF">
              <a:alpha val="89804"/>
            </a:srgbClr>
          </a:solidFill>
          <a:ln>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GB" b="0" i="0">
              <a:latin typeface="Muli" pitchFamily="2" charset="77"/>
            </a:endParaRPr>
          </a:p>
        </p:txBody>
      </p:sp>
      <p:sp>
        <p:nvSpPr>
          <p:cNvPr id="2" name="Title 1"/>
          <p:cNvSpPr>
            <a:spLocks noGrp="1"/>
          </p:cNvSpPr>
          <p:nvPr>
            <p:ph type="title"/>
          </p:nvPr>
        </p:nvSpPr>
        <p:spPr>
          <a:xfrm>
            <a:off x="838200" y="1431925"/>
            <a:ext cx="10515600" cy="1325563"/>
          </a:xfrm>
        </p:spPr>
        <p:txBody>
          <a:bodyPr/>
          <a:lstStyle>
            <a:lvl1pPr algn="ctr">
              <a:defRPr>
                <a:latin typeface="OpenDyslexicAlta" pitchFamily="2" charset="77"/>
              </a:defRPr>
            </a:lvl1pPr>
          </a:lstStyle>
          <a:p>
            <a:r>
              <a:rPr lang="en-US" dirty="0"/>
              <a:t>Click to edit Master title style</a:t>
            </a:r>
            <a:endParaRPr lang="en-GB" dirty="0"/>
          </a:p>
        </p:txBody>
      </p:sp>
      <p:sp>
        <p:nvSpPr>
          <p:cNvPr id="3" name="Content Placeholder 2"/>
          <p:cNvSpPr>
            <a:spLocks noGrp="1"/>
          </p:cNvSpPr>
          <p:nvPr>
            <p:ph idx="1" hasCustomPrompt="1"/>
          </p:nvPr>
        </p:nvSpPr>
        <p:spPr>
          <a:xfrm>
            <a:off x="838200" y="3520441"/>
            <a:ext cx="10515600" cy="2656522"/>
          </a:xfrm>
        </p:spPr>
        <p:txBody>
          <a:bodyPr>
            <a:normAutofit/>
          </a:bodyPr>
          <a:lstStyle>
            <a:lvl1pPr marL="0" indent="0">
              <a:buNone/>
              <a:defRPr sz="4200">
                <a:solidFill>
                  <a:srgbClr val="0070C0"/>
                </a:solidFill>
              </a:defRPr>
            </a:lvl1pPr>
            <a:lvl2pPr>
              <a:defRPr>
                <a:solidFill>
                  <a:srgbClr val="0070C0"/>
                </a:solidFill>
              </a:defRPr>
            </a:lvl2pPr>
            <a:lvl3pPr>
              <a:defRPr>
                <a:solidFill>
                  <a:srgbClr val="0070C0"/>
                </a:solidFill>
              </a:defRPr>
            </a:lvl3pPr>
            <a:lvl4pPr>
              <a:defRPr>
                <a:solidFill>
                  <a:srgbClr val="0070C0"/>
                </a:solidFill>
              </a:defRPr>
            </a:lvl4pPr>
            <a:lvl5pPr>
              <a:defRPr>
                <a:solidFill>
                  <a:srgbClr val="0070C0"/>
                </a:solidFill>
              </a:defRPr>
            </a:lvl5pPr>
          </a:lstStyle>
          <a:p>
            <a:pPr lvl="0"/>
            <a:r>
              <a:rPr lang="en-US" dirty="0"/>
              <a:t>Click to edit Master text styles</a:t>
            </a:r>
          </a:p>
        </p:txBody>
      </p:sp>
      <p:pic>
        <p:nvPicPr>
          <p:cNvPr id="7" name="Picture 6">
            <a:extLst>
              <a:ext uri="{FF2B5EF4-FFF2-40B4-BE49-F238E27FC236}">
                <a16:creationId xmlns:a16="http://schemas.microsoft.com/office/drawing/2014/main" id="{250FF983-7FE9-084E-894E-ADB137A670D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650186" y="-18580"/>
            <a:ext cx="2296886" cy="1399665"/>
          </a:xfrm>
          <a:prstGeom prst="rect">
            <a:avLst/>
          </a:prstGeom>
        </p:spPr>
      </p:pic>
    </p:spTree>
    <p:extLst>
      <p:ext uri="{BB962C8B-B14F-4D97-AF65-F5344CB8AC3E}">
        <p14:creationId xmlns:p14="http://schemas.microsoft.com/office/powerpoint/2010/main" val="2739744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21/11/2021</a:t>
            </a:fld>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a:p>
        </p:txBody>
      </p:sp>
    </p:spTree>
    <p:extLst>
      <p:ext uri="{BB962C8B-B14F-4D97-AF65-F5344CB8AC3E}">
        <p14:creationId xmlns:p14="http://schemas.microsoft.com/office/powerpoint/2010/main" val="926327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21/11/2021</a:t>
            </a:fld>
            <a:endParaRPr lang="en-GB"/>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a:p>
        </p:txBody>
      </p:sp>
    </p:spTree>
    <p:extLst>
      <p:ext uri="{BB962C8B-B14F-4D97-AF65-F5344CB8AC3E}">
        <p14:creationId xmlns:p14="http://schemas.microsoft.com/office/powerpoint/2010/main" val="1683537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21/11/2021</a:t>
            </a:fld>
            <a:endParaRPr lang="en-GB"/>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a:p>
        </p:txBody>
      </p:sp>
    </p:spTree>
    <p:extLst>
      <p:ext uri="{BB962C8B-B14F-4D97-AF65-F5344CB8AC3E}">
        <p14:creationId xmlns:p14="http://schemas.microsoft.com/office/powerpoint/2010/main" val="2112335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21/11/2021</a:t>
            </a:fld>
            <a:endParaRPr lang="en-GB"/>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a:p>
        </p:txBody>
      </p:sp>
    </p:spTree>
    <p:extLst>
      <p:ext uri="{BB962C8B-B14F-4D97-AF65-F5344CB8AC3E}">
        <p14:creationId xmlns:p14="http://schemas.microsoft.com/office/powerpoint/2010/main" val="1962764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7615976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0" r:id="rId4"/>
    <p:sldLayoutId id="2147483662"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Lst>
  <p:txStyles>
    <p:titleStyle>
      <a:lvl1pPr algn="l" defTabSz="914400" rtl="0" eaLnBrk="1" latinLnBrk="0" hangingPunct="1">
        <a:lnSpc>
          <a:spcPct val="90000"/>
        </a:lnSpc>
        <a:spcBef>
          <a:spcPct val="0"/>
        </a:spcBef>
        <a:buNone/>
        <a:defRPr sz="4400" b="0" i="0" kern="1200">
          <a:solidFill>
            <a:schemeClr val="tx1"/>
          </a:solidFill>
          <a:latin typeface="Muli" pitchFamily="2" charset="77"/>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OpenDyslexicAlta" pitchFamily="2" charset="77"/>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OpenDyslexicAlta" pitchFamily="2" charset="77"/>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OpenDyslexicAlta" pitchFamily="2" charset="77"/>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OpenDyslexicAlta" pitchFamily="2" charset="77"/>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OpenDyslexicAlta" pitchFamily="2" charset="77"/>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8EC3230C-370C-4B41-B9ED-BCB463F0FE0D}"/>
              </a:ext>
            </a:extLst>
          </p:cNvPr>
          <p:cNvSpPr>
            <a:spLocks noGrp="1"/>
          </p:cNvSpPr>
          <p:nvPr>
            <p:ph type="subTitle" idx="1"/>
          </p:nvPr>
        </p:nvSpPr>
        <p:spPr/>
        <p:txBody>
          <a:bodyPr anchor="ctr"/>
          <a:lstStyle/>
          <a:p>
            <a:r>
              <a:rPr lang="en-GB" dirty="0"/>
              <a:t> Words with the prefix ’re-’   ‘re-’ means ‘again’ or ‘back.’</a:t>
            </a:r>
          </a:p>
        </p:txBody>
      </p:sp>
      <p:sp>
        <p:nvSpPr>
          <p:cNvPr id="3" name="Text Placeholder 2">
            <a:extLst>
              <a:ext uri="{FF2B5EF4-FFF2-40B4-BE49-F238E27FC236}">
                <a16:creationId xmlns:a16="http://schemas.microsoft.com/office/drawing/2014/main" id="{538DAE2D-5C07-104D-8EF6-27195B5740D4}"/>
              </a:ext>
            </a:extLst>
          </p:cNvPr>
          <p:cNvSpPr>
            <a:spLocks noGrp="1"/>
          </p:cNvSpPr>
          <p:nvPr>
            <p:ph type="body" sz="quarter" idx="13"/>
          </p:nvPr>
        </p:nvSpPr>
        <p:spPr/>
        <p:txBody>
          <a:bodyPr/>
          <a:lstStyle/>
          <a:p>
            <a:r>
              <a:rPr lang="en-GB"/>
              <a:t>3</a:t>
            </a:r>
          </a:p>
        </p:txBody>
      </p:sp>
      <p:sp>
        <p:nvSpPr>
          <p:cNvPr id="4" name="Text Placeholder 3">
            <a:extLst>
              <a:ext uri="{FF2B5EF4-FFF2-40B4-BE49-F238E27FC236}">
                <a16:creationId xmlns:a16="http://schemas.microsoft.com/office/drawing/2014/main" id="{37D95D58-D54B-3346-AC15-07D342AE762F}"/>
              </a:ext>
            </a:extLst>
          </p:cNvPr>
          <p:cNvSpPr>
            <a:spLocks noGrp="1"/>
          </p:cNvSpPr>
          <p:nvPr>
            <p:ph type="body" sz="quarter" idx="14"/>
          </p:nvPr>
        </p:nvSpPr>
        <p:spPr/>
        <p:txBody>
          <a:bodyPr/>
          <a:lstStyle/>
          <a:p>
            <a:r>
              <a:rPr lang="en-GB"/>
              <a:t>7</a:t>
            </a:r>
          </a:p>
        </p:txBody>
      </p:sp>
    </p:spTree>
    <p:extLst>
      <p:ext uri="{BB962C8B-B14F-4D97-AF65-F5344CB8AC3E}">
        <p14:creationId xmlns:p14="http://schemas.microsoft.com/office/powerpoint/2010/main" val="19110970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1D861-21DB-4BA9-B25E-79F01A4824DA}"/>
              </a:ext>
            </a:extLst>
          </p:cNvPr>
          <p:cNvSpPr>
            <a:spLocks noGrp="1"/>
          </p:cNvSpPr>
          <p:nvPr>
            <p:ph type="title"/>
          </p:nvPr>
        </p:nvSpPr>
        <p:spPr>
          <a:xfrm>
            <a:off x="424368" y="649811"/>
            <a:ext cx="8780813" cy="988003"/>
          </a:xfrm>
        </p:spPr>
        <p:txBody>
          <a:bodyPr>
            <a:normAutofit fontScale="90000"/>
          </a:bodyPr>
          <a:lstStyle/>
          <a:p>
            <a:r>
              <a:rPr lang="en-GB" sz="3600">
                <a:latin typeface="OpenDyslexicAlta" pitchFamily="2" charset="77"/>
              </a:rPr>
              <a:t>Add ‘re’ to the word below, write it on your white board as quickly as you can and hold it up!</a:t>
            </a:r>
          </a:p>
        </p:txBody>
      </p:sp>
      <p:sp>
        <p:nvSpPr>
          <p:cNvPr id="9" name="TextBox 8">
            <a:extLst>
              <a:ext uri="{FF2B5EF4-FFF2-40B4-BE49-F238E27FC236}">
                <a16:creationId xmlns:a16="http://schemas.microsoft.com/office/drawing/2014/main" id="{37C629F3-FE2B-4E57-B209-E93E969204D7}"/>
              </a:ext>
            </a:extLst>
          </p:cNvPr>
          <p:cNvSpPr txBox="1"/>
          <p:nvPr/>
        </p:nvSpPr>
        <p:spPr>
          <a:xfrm>
            <a:off x="3768132" y="2692957"/>
            <a:ext cx="4330839" cy="1200329"/>
          </a:xfrm>
          <a:prstGeom prst="rect">
            <a:avLst/>
          </a:prstGeom>
          <a:noFill/>
        </p:spPr>
        <p:txBody>
          <a:bodyPr wrap="square" rtlCol="0">
            <a:spAutoFit/>
          </a:bodyPr>
          <a:lstStyle/>
          <a:p>
            <a:pPr algn="ctr"/>
            <a:r>
              <a:rPr lang="en-GB" sz="7200">
                <a:solidFill>
                  <a:srgbClr val="FF3860"/>
                </a:solidFill>
                <a:latin typeface="OpenDyslexicAlta" pitchFamily="2" charset="77"/>
              </a:rPr>
              <a:t>review</a:t>
            </a:r>
          </a:p>
        </p:txBody>
      </p:sp>
      <p:sp>
        <p:nvSpPr>
          <p:cNvPr id="4" name="TextBox 3">
            <a:extLst>
              <a:ext uri="{FF2B5EF4-FFF2-40B4-BE49-F238E27FC236}">
                <a16:creationId xmlns:a16="http://schemas.microsoft.com/office/drawing/2014/main" id="{E36FA125-4E98-46E0-B1E8-4115874AA399}"/>
              </a:ext>
            </a:extLst>
          </p:cNvPr>
          <p:cNvSpPr txBox="1"/>
          <p:nvPr/>
        </p:nvSpPr>
        <p:spPr>
          <a:xfrm>
            <a:off x="594360" y="2057400"/>
            <a:ext cx="2240280" cy="400110"/>
          </a:xfrm>
          <a:prstGeom prst="rect">
            <a:avLst/>
          </a:prstGeom>
          <a:noFill/>
        </p:spPr>
        <p:txBody>
          <a:bodyPr wrap="square" rtlCol="0">
            <a:spAutoFit/>
          </a:bodyPr>
          <a:lstStyle/>
          <a:p>
            <a:r>
              <a:rPr lang="en-GB" sz="2000" dirty="0">
                <a:solidFill>
                  <a:srgbClr val="FF3860"/>
                </a:solidFill>
                <a:latin typeface="Muli" panose="020B0604020202020204" charset="0"/>
              </a:rPr>
              <a:t>Answer: </a:t>
            </a:r>
          </a:p>
        </p:txBody>
      </p:sp>
    </p:spTree>
    <p:extLst>
      <p:ext uri="{BB962C8B-B14F-4D97-AF65-F5344CB8AC3E}">
        <p14:creationId xmlns:p14="http://schemas.microsoft.com/office/powerpoint/2010/main" val="40690657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1D861-21DB-4BA9-B25E-79F01A4824DA}"/>
              </a:ext>
            </a:extLst>
          </p:cNvPr>
          <p:cNvSpPr>
            <a:spLocks noGrp="1"/>
          </p:cNvSpPr>
          <p:nvPr>
            <p:ph type="title"/>
          </p:nvPr>
        </p:nvSpPr>
        <p:spPr>
          <a:xfrm>
            <a:off x="424368" y="649811"/>
            <a:ext cx="8780813" cy="988003"/>
          </a:xfrm>
        </p:spPr>
        <p:txBody>
          <a:bodyPr>
            <a:normAutofit fontScale="90000"/>
          </a:bodyPr>
          <a:lstStyle/>
          <a:p>
            <a:r>
              <a:rPr lang="en-GB" sz="3600">
                <a:latin typeface="OpenDyslexicAlta" pitchFamily="2" charset="77"/>
              </a:rPr>
              <a:t>Add ‘re’ to the word below, write it on your white board as quickly as you can and hold it up!</a:t>
            </a:r>
          </a:p>
        </p:txBody>
      </p:sp>
      <p:sp>
        <p:nvSpPr>
          <p:cNvPr id="9" name="TextBox 8">
            <a:extLst>
              <a:ext uri="{FF2B5EF4-FFF2-40B4-BE49-F238E27FC236}">
                <a16:creationId xmlns:a16="http://schemas.microsoft.com/office/drawing/2014/main" id="{37C629F3-FE2B-4E57-B209-E93E969204D7}"/>
              </a:ext>
            </a:extLst>
          </p:cNvPr>
          <p:cNvSpPr txBox="1"/>
          <p:nvPr/>
        </p:nvSpPr>
        <p:spPr>
          <a:xfrm>
            <a:off x="3762580" y="2705483"/>
            <a:ext cx="4666839" cy="1200329"/>
          </a:xfrm>
          <a:prstGeom prst="rect">
            <a:avLst/>
          </a:prstGeom>
          <a:noFill/>
        </p:spPr>
        <p:txBody>
          <a:bodyPr wrap="square" rtlCol="0">
            <a:spAutoFit/>
          </a:bodyPr>
          <a:lstStyle/>
          <a:p>
            <a:pPr algn="ctr"/>
            <a:r>
              <a:rPr lang="en-GB" sz="7200">
                <a:latin typeface="OpenDyslexicAlta" pitchFamily="2" charset="77"/>
              </a:rPr>
              <a:t>decorate</a:t>
            </a:r>
          </a:p>
        </p:txBody>
      </p:sp>
    </p:spTree>
    <p:extLst>
      <p:ext uri="{BB962C8B-B14F-4D97-AF65-F5344CB8AC3E}">
        <p14:creationId xmlns:p14="http://schemas.microsoft.com/office/powerpoint/2010/main" val="2108308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1D861-21DB-4BA9-B25E-79F01A4824DA}"/>
              </a:ext>
            </a:extLst>
          </p:cNvPr>
          <p:cNvSpPr>
            <a:spLocks noGrp="1"/>
          </p:cNvSpPr>
          <p:nvPr>
            <p:ph type="title"/>
          </p:nvPr>
        </p:nvSpPr>
        <p:spPr>
          <a:xfrm>
            <a:off x="424368" y="649811"/>
            <a:ext cx="8780813" cy="988003"/>
          </a:xfrm>
        </p:spPr>
        <p:txBody>
          <a:bodyPr>
            <a:normAutofit fontScale="90000"/>
          </a:bodyPr>
          <a:lstStyle/>
          <a:p>
            <a:r>
              <a:rPr lang="en-GB" sz="3600">
                <a:latin typeface="OpenDyslexicAlta" pitchFamily="2" charset="77"/>
              </a:rPr>
              <a:t>Add ‘re’ to the word below, write it on your white board as quickly as you can and hold it up!</a:t>
            </a:r>
          </a:p>
        </p:txBody>
      </p:sp>
      <p:sp>
        <p:nvSpPr>
          <p:cNvPr id="9" name="TextBox 8">
            <a:extLst>
              <a:ext uri="{FF2B5EF4-FFF2-40B4-BE49-F238E27FC236}">
                <a16:creationId xmlns:a16="http://schemas.microsoft.com/office/drawing/2014/main" id="{37C629F3-FE2B-4E57-B209-E93E969204D7}"/>
              </a:ext>
            </a:extLst>
          </p:cNvPr>
          <p:cNvSpPr txBox="1"/>
          <p:nvPr/>
        </p:nvSpPr>
        <p:spPr>
          <a:xfrm>
            <a:off x="2832940" y="2705483"/>
            <a:ext cx="6082460" cy="1200329"/>
          </a:xfrm>
          <a:prstGeom prst="rect">
            <a:avLst/>
          </a:prstGeom>
          <a:noFill/>
        </p:spPr>
        <p:txBody>
          <a:bodyPr wrap="square" rtlCol="0">
            <a:spAutoFit/>
          </a:bodyPr>
          <a:lstStyle/>
          <a:p>
            <a:pPr algn="ctr"/>
            <a:r>
              <a:rPr lang="en-GB" sz="7200">
                <a:solidFill>
                  <a:srgbClr val="FF3860"/>
                </a:solidFill>
                <a:latin typeface="OpenDyslexicAlta" pitchFamily="2" charset="77"/>
              </a:rPr>
              <a:t>redecorate</a:t>
            </a:r>
          </a:p>
        </p:txBody>
      </p:sp>
      <p:sp>
        <p:nvSpPr>
          <p:cNvPr id="4" name="TextBox 3">
            <a:extLst>
              <a:ext uri="{FF2B5EF4-FFF2-40B4-BE49-F238E27FC236}">
                <a16:creationId xmlns:a16="http://schemas.microsoft.com/office/drawing/2014/main" id="{2C364991-9509-4B43-BFAE-23B322A5E631}"/>
              </a:ext>
            </a:extLst>
          </p:cNvPr>
          <p:cNvSpPr txBox="1"/>
          <p:nvPr/>
        </p:nvSpPr>
        <p:spPr>
          <a:xfrm>
            <a:off x="594360" y="2057400"/>
            <a:ext cx="2240280" cy="400110"/>
          </a:xfrm>
          <a:prstGeom prst="rect">
            <a:avLst/>
          </a:prstGeom>
          <a:noFill/>
        </p:spPr>
        <p:txBody>
          <a:bodyPr wrap="square" rtlCol="0">
            <a:spAutoFit/>
          </a:bodyPr>
          <a:lstStyle/>
          <a:p>
            <a:r>
              <a:rPr lang="en-GB" sz="2000" dirty="0">
                <a:solidFill>
                  <a:srgbClr val="FF3860"/>
                </a:solidFill>
                <a:latin typeface="Muli" panose="020B0604020202020204" charset="0"/>
              </a:rPr>
              <a:t>Answer: </a:t>
            </a:r>
          </a:p>
        </p:txBody>
      </p:sp>
    </p:spTree>
    <p:extLst>
      <p:ext uri="{BB962C8B-B14F-4D97-AF65-F5344CB8AC3E}">
        <p14:creationId xmlns:p14="http://schemas.microsoft.com/office/powerpoint/2010/main" val="1297945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1D861-21DB-4BA9-B25E-79F01A4824DA}"/>
              </a:ext>
            </a:extLst>
          </p:cNvPr>
          <p:cNvSpPr>
            <a:spLocks noGrp="1"/>
          </p:cNvSpPr>
          <p:nvPr>
            <p:ph type="title"/>
          </p:nvPr>
        </p:nvSpPr>
        <p:spPr>
          <a:xfrm>
            <a:off x="424368" y="649811"/>
            <a:ext cx="8780813" cy="988003"/>
          </a:xfrm>
        </p:spPr>
        <p:txBody>
          <a:bodyPr>
            <a:normAutofit fontScale="90000"/>
          </a:bodyPr>
          <a:lstStyle/>
          <a:p>
            <a:r>
              <a:rPr lang="en-GB" sz="3600">
                <a:latin typeface="OpenDyslexicAlta" pitchFamily="2" charset="77"/>
              </a:rPr>
              <a:t>Add ‘re’ to the word below, write it on your white board as quickly as you can and hold it up!</a:t>
            </a:r>
          </a:p>
        </p:txBody>
      </p:sp>
      <p:sp>
        <p:nvSpPr>
          <p:cNvPr id="9" name="TextBox 8">
            <a:extLst>
              <a:ext uri="{FF2B5EF4-FFF2-40B4-BE49-F238E27FC236}">
                <a16:creationId xmlns:a16="http://schemas.microsoft.com/office/drawing/2014/main" id="{37C629F3-FE2B-4E57-B209-E93E969204D7}"/>
              </a:ext>
            </a:extLst>
          </p:cNvPr>
          <p:cNvSpPr txBox="1"/>
          <p:nvPr/>
        </p:nvSpPr>
        <p:spPr>
          <a:xfrm>
            <a:off x="3768132" y="2692957"/>
            <a:ext cx="4330839" cy="1200329"/>
          </a:xfrm>
          <a:prstGeom prst="rect">
            <a:avLst/>
          </a:prstGeom>
          <a:noFill/>
        </p:spPr>
        <p:txBody>
          <a:bodyPr wrap="square" rtlCol="0">
            <a:spAutoFit/>
          </a:bodyPr>
          <a:lstStyle/>
          <a:p>
            <a:pPr algn="ctr"/>
            <a:r>
              <a:rPr lang="en-GB" sz="7200">
                <a:latin typeface="OpenDyslexicAlta" pitchFamily="2" charset="77"/>
              </a:rPr>
              <a:t>action</a:t>
            </a:r>
          </a:p>
        </p:txBody>
      </p:sp>
    </p:spTree>
    <p:extLst>
      <p:ext uri="{BB962C8B-B14F-4D97-AF65-F5344CB8AC3E}">
        <p14:creationId xmlns:p14="http://schemas.microsoft.com/office/powerpoint/2010/main" val="19941606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1D861-21DB-4BA9-B25E-79F01A4824DA}"/>
              </a:ext>
            </a:extLst>
          </p:cNvPr>
          <p:cNvSpPr>
            <a:spLocks noGrp="1"/>
          </p:cNvSpPr>
          <p:nvPr>
            <p:ph type="title"/>
          </p:nvPr>
        </p:nvSpPr>
        <p:spPr>
          <a:xfrm>
            <a:off x="424368" y="649811"/>
            <a:ext cx="8780813" cy="988003"/>
          </a:xfrm>
        </p:spPr>
        <p:txBody>
          <a:bodyPr>
            <a:normAutofit fontScale="90000"/>
          </a:bodyPr>
          <a:lstStyle/>
          <a:p>
            <a:r>
              <a:rPr lang="en-GB" sz="3600">
                <a:latin typeface="OpenDyslexicAlta" pitchFamily="2" charset="77"/>
              </a:rPr>
              <a:t>Add ‘re’ to the word below, write it on your white board as quickly as you can and hold it up!</a:t>
            </a:r>
          </a:p>
        </p:txBody>
      </p:sp>
      <p:sp>
        <p:nvSpPr>
          <p:cNvPr id="9" name="TextBox 8">
            <a:extLst>
              <a:ext uri="{FF2B5EF4-FFF2-40B4-BE49-F238E27FC236}">
                <a16:creationId xmlns:a16="http://schemas.microsoft.com/office/drawing/2014/main" id="{37C629F3-FE2B-4E57-B209-E93E969204D7}"/>
              </a:ext>
            </a:extLst>
          </p:cNvPr>
          <p:cNvSpPr txBox="1"/>
          <p:nvPr/>
        </p:nvSpPr>
        <p:spPr>
          <a:xfrm>
            <a:off x="3768132" y="2692957"/>
            <a:ext cx="4330839" cy="1200329"/>
          </a:xfrm>
          <a:prstGeom prst="rect">
            <a:avLst/>
          </a:prstGeom>
          <a:noFill/>
        </p:spPr>
        <p:txBody>
          <a:bodyPr wrap="square" rtlCol="0">
            <a:spAutoFit/>
          </a:bodyPr>
          <a:lstStyle/>
          <a:p>
            <a:pPr algn="ctr"/>
            <a:r>
              <a:rPr lang="en-GB" sz="7200">
                <a:solidFill>
                  <a:srgbClr val="FF3860"/>
                </a:solidFill>
                <a:latin typeface="OpenDyslexicAlta" pitchFamily="2" charset="77"/>
              </a:rPr>
              <a:t>reaction</a:t>
            </a:r>
          </a:p>
        </p:txBody>
      </p:sp>
      <p:sp>
        <p:nvSpPr>
          <p:cNvPr id="4" name="TextBox 3">
            <a:extLst>
              <a:ext uri="{FF2B5EF4-FFF2-40B4-BE49-F238E27FC236}">
                <a16:creationId xmlns:a16="http://schemas.microsoft.com/office/drawing/2014/main" id="{C63156C7-A7BE-402B-85AC-1CE02DCDE7B4}"/>
              </a:ext>
            </a:extLst>
          </p:cNvPr>
          <p:cNvSpPr txBox="1"/>
          <p:nvPr/>
        </p:nvSpPr>
        <p:spPr>
          <a:xfrm>
            <a:off x="594360" y="2057400"/>
            <a:ext cx="2240280" cy="400110"/>
          </a:xfrm>
          <a:prstGeom prst="rect">
            <a:avLst/>
          </a:prstGeom>
          <a:noFill/>
        </p:spPr>
        <p:txBody>
          <a:bodyPr wrap="square" rtlCol="0">
            <a:spAutoFit/>
          </a:bodyPr>
          <a:lstStyle/>
          <a:p>
            <a:r>
              <a:rPr lang="en-GB" sz="2000">
                <a:solidFill>
                  <a:srgbClr val="FF3860"/>
                </a:solidFill>
                <a:latin typeface="Muli" panose="020B0604020202020204" charset="0"/>
              </a:rPr>
              <a:t>Answer: </a:t>
            </a:r>
          </a:p>
        </p:txBody>
      </p:sp>
    </p:spTree>
    <p:extLst>
      <p:ext uri="{BB962C8B-B14F-4D97-AF65-F5344CB8AC3E}">
        <p14:creationId xmlns:p14="http://schemas.microsoft.com/office/powerpoint/2010/main" val="4132898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A859D-17CA-AE45-8AD8-D6721354A997}"/>
              </a:ext>
            </a:extLst>
          </p:cNvPr>
          <p:cNvSpPr>
            <a:spLocks noGrp="1"/>
          </p:cNvSpPr>
          <p:nvPr>
            <p:ph type="title"/>
          </p:nvPr>
        </p:nvSpPr>
        <p:spPr>
          <a:xfrm>
            <a:off x="652305" y="818621"/>
            <a:ext cx="10515600" cy="1325563"/>
          </a:xfrm>
        </p:spPr>
        <p:txBody>
          <a:bodyPr>
            <a:noAutofit/>
          </a:bodyPr>
          <a:lstStyle/>
          <a:p>
            <a:r>
              <a:rPr lang="en-GB" sz="2400"/>
              <a:t>Print one set of cards for each pair</a:t>
            </a:r>
          </a:p>
        </p:txBody>
      </p:sp>
      <p:graphicFrame>
        <p:nvGraphicFramePr>
          <p:cNvPr id="4" name="Table 3">
            <a:extLst>
              <a:ext uri="{FF2B5EF4-FFF2-40B4-BE49-F238E27FC236}">
                <a16:creationId xmlns:a16="http://schemas.microsoft.com/office/drawing/2014/main" id="{A06A7672-06BF-441A-85EC-39185E632EAA}"/>
              </a:ext>
            </a:extLst>
          </p:cNvPr>
          <p:cNvGraphicFramePr>
            <a:graphicFrameLocks noGrp="1"/>
          </p:cNvGraphicFramePr>
          <p:nvPr>
            <p:extLst>
              <p:ext uri="{D42A27DB-BD31-4B8C-83A1-F6EECF244321}">
                <p14:modId xmlns:p14="http://schemas.microsoft.com/office/powerpoint/2010/main" val="3149140919"/>
              </p:ext>
            </p:extLst>
          </p:nvPr>
        </p:nvGraphicFramePr>
        <p:xfrm>
          <a:off x="885825" y="2658449"/>
          <a:ext cx="10420350" cy="3253836"/>
        </p:xfrm>
        <a:graphic>
          <a:graphicData uri="http://schemas.openxmlformats.org/drawingml/2006/table">
            <a:tbl>
              <a:tblPr firstRow="1" bandRow="1">
                <a:tableStyleId>{5940675A-B579-460E-94D1-54222C63F5DA}</a:tableStyleId>
              </a:tblPr>
              <a:tblGrid>
                <a:gridCol w="2084070">
                  <a:extLst>
                    <a:ext uri="{9D8B030D-6E8A-4147-A177-3AD203B41FA5}">
                      <a16:colId xmlns:a16="http://schemas.microsoft.com/office/drawing/2014/main" val="3529516601"/>
                    </a:ext>
                  </a:extLst>
                </a:gridCol>
                <a:gridCol w="2084070">
                  <a:extLst>
                    <a:ext uri="{9D8B030D-6E8A-4147-A177-3AD203B41FA5}">
                      <a16:colId xmlns:a16="http://schemas.microsoft.com/office/drawing/2014/main" val="345942729"/>
                    </a:ext>
                  </a:extLst>
                </a:gridCol>
                <a:gridCol w="2084070">
                  <a:extLst>
                    <a:ext uri="{9D8B030D-6E8A-4147-A177-3AD203B41FA5}">
                      <a16:colId xmlns:a16="http://schemas.microsoft.com/office/drawing/2014/main" val="185187011"/>
                    </a:ext>
                  </a:extLst>
                </a:gridCol>
                <a:gridCol w="2084070">
                  <a:extLst>
                    <a:ext uri="{9D8B030D-6E8A-4147-A177-3AD203B41FA5}">
                      <a16:colId xmlns:a16="http://schemas.microsoft.com/office/drawing/2014/main" val="3871539845"/>
                    </a:ext>
                  </a:extLst>
                </a:gridCol>
                <a:gridCol w="2084070">
                  <a:extLst>
                    <a:ext uri="{9D8B030D-6E8A-4147-A177-3AD203B41FA5}">
                      <a16:colId xmlns:a16="http://schemas.microsoft.com/office/drawing/2014/main" val="3117844603"/>
                    </a:ext>
                  </a:extLst>
                </a:gridCol>
              </a:tblGrid>
              <a:tr h="1650504">
                <a:tc>
                  <a:txBody>
                    <a:bodyPr/>
                    <a:lstStyle/>
                    <a:p>
                      <a:pPr algn="ctr" fontAlgn="t"/>
                      <a:r>
                        <a:rPr lang="en-GB" sz="2000" b="0" i="0">
                          <a:latin typeface="OpenDyslexicAlta" pitchFamily="2" charset="77"/>
                        </a:rPr>
                        <a:t>To do something again.</a:t>
                      </a:r>
                    </a:p>
                  </a:txBody>
                  <a:tcPr anchor="ctr"/>
                </a:tc>
                <a:tc>
                  <a:txBody>
                    <a:bodyPr/>
                    <a:lstStyle/>
                    <a:p>
                      <a:pPr algn="ctr"/>
                      <a:r>
                        <a:rPr lang="en-GB" sz="2000" b="0" i="0">
                          <a:latin typeface="OpenDyslexicAlta" pitchFamily="2" charset="77"/>
                        </a:rPr>
                        <a:t>To freshen something up.</a:t>
                      </a:r>
                    </a:p>
                  </a:txBody>
                  <a:tcPr anchor="ctr"/>
                </a:tc>
                <a:tc>
                  <a:txBody>
                    <a:bodyPr/>
                    <a:lstStyle/>
                    <a:p>
                      <a:pPr algn="ctr"/>
                      <a:r>
                        <a:rPr lang="en-GB" sz="2000" b="0" i="0">
                          <a:latin typeface="OpenDyslexicAlta" pitchFamily="2" charset="77"/>
                        </a:rPr>
                        <a:t>If something makes you jump, this is a __________.</a:t>
                      </a:r>
                    </a:p>
                  </a:txBody>
                  <a:tcPr anchor="ctr"/>
                </a:tc>
                <a:tc>
                  <a:txBody>
                    <a:bodyPr/>
                    <a:lstStyle/>
                    <a:p>
                      <a:pPr algn="ctr"/>
                      <a:r>
                        <a:rPr lang="en-GB" sz="2000" b="0" i="0">
                          <a:latin typeface="OpenDyslexicAlta" pitchFamily="2" charset="77"/>
                        </a:rPr>
                        <a:t>To appear again.</a:t>
                      </a:r>
                    </a:p>
                  </a:txBody>
                  <a:tcPr anchor="ctr"/>
                </a:tc>
                <a:tc>
                  <a:txBody>
                    <a:bodyPr/>
                    <a:lstStyle/>
                    <a:p>
                      <a:pPr algn="ctr"/>
                      <a:r>
                        <a:rPr lang="en-GB" sz="2000" b="0" i="0">
                          <a:latin typeface="OpenDyslexicAlta" pitchFamily="2" charset="77"/>
                        </a:rPr>
                        <a:t>To get someone back for something they did.</a:t>
                      </a:r>
                    </a:p>
                  </a:txBody>
                  <a:tcPr anchor="ctr"/>
                </a:tc>
                <a:extLst>
                  <a:ext uri="{0D108BD9-81ED-4DB2-BD59-A6C34878D82A}">
                    <a16:rowId xmlns:a16="http://schemas.microsoft.com/office/drawing/2014/main" val="2756955956"/>
                  </a:ext>
                </a:extLst>
              </a:tr>
              <a:tr h="1603332">
                <a:tc>
                  <a:txBody>
                    <a:bodyPr/>
                    <a:lstStyle/>
                    <a:p>
                      <a:pPr algn="ctr"/>
                      <a:r>
                        <a:rPr lang="en-GB" sz="2000" b="0" i="0">
                          <a:latin typeface="OpenDyslexicAlta" pitchFamily="2" charset="77"/>
                        </a:rPr>
                        <a:t>To bounce back. </a:t>
                      </a:r>
                    </a:p>
                  </a:txBody>
                  <a:tcPr anchor="ctr"/>
                </a:tc>
                <a:tc>
                  <a:txBody>
                    <a:bodyPr/>
                    <a:lstStyle/>
                    <a:p>
                      <a:pPr algn="ctr"/>
                      <a:r>
                        <a:rPr lang="en-GB" sz="2000" b="0" i="0">
                          <a:latin typeface="OpenDyslexicAlta" pitchFamily="2" charset="77"/>
                        </a:rPr>
                        <a:t>To go back somewhere.</a:t>
                      </a:r>
                    </a:p>
                  </a:txBody>
                  <a:tcPr anchor="ctr"/>
                </a:tc>
                <a:tc>
                  <a:txBody>
                    <a:bodyPr/>
                    <a:lstStyle/>
                    <a:p>
                      <a:pPr algn="ctr"/>
                      <a:r>
                        <a:rPr lang="en-GB" sz="2000" b="0" i="0">
                          <a:latin typeface="OpenDyslexicAlta" pitchFamily="2" charset="77"/>
                        </a:rPr>
                        <a:t>To play it again.</a:t>
                      </a:r>
                    </a:p>
                  </a:txBody>
                  <a:tcPr anchor="ctr"/>
                </a:tc>
                <a:tc>
                  <a:txBody>
                    <a:bodyPr/>
                    <a:lstStyle/>
                    <a:p>
                      <a:pPr algn="ctr"/>
                      <a:r>
                        <a:rPr lang="en-GB" sz="2000" b="0" i="0">
                          <a:latin typeface="OpenDyslexicAlta" pitchFamily="2" charset="77"/>
                        </a:rPr>
                        <a:t>To give your opinion on something.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0" i="0">
                          <a:latin typeface="OpenDyslexicAlta" pitchFamily="2" charset="77"/>
                        </a:rPr>
                        <a:t>To decorate something again.</a:t>
                      </a:r>
                    </a:p>
                  </a:txBody>
                  <a:tcPr anchor="ctr"/>
                </a:tc>
                <a:extLst>
                  <a:ext uri="{0D108BD9-81ED-4DB2-BD59-A6C34878D82A}">
                    <a16:rowId xmlns:a16="http://schemas.microsoft.com/office/drawing/2014/main" val="2964611663"/>
                  </a:ext>
                </a:extLst>
              </a:tr>
            </a:tbl>
          </a:graphicData>
        </a:graphic>
      </p:graphicFrame>
    </p:spTree>
    <p:extLst>
      <p:ext uri="{BB962C8B-B14F-4D97-AF65-F5344CB8AC3E}">
        <p14:creationId xmlns:p14="http://schemas.microsoft.com/office/powerpoint/2010/main" val="1044266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537272965"/>
              </p:ext>
            </p:extLst>
          </p:nvPr>
        </p:nvGraphicFramePr>
        <p:xfrm>
          <a:off x="508000" y="1600196"/>
          <a:ext cx="11150598" cy="5029200"/>
        </p:xfrm>
        <a:graphic>
          <a:graphicData uri="http://schemas.openxmlformats.org/drawingml/2006/table">
            <a:tbl>
              <a:tblPr firstRow="1" bandRow="1">
                <a:tableStyleId>{5940675A-B579-460E-94D1-54222C63F5DA}</a:tableStyleId>
              </a:tblPr>
              <a:tblGrid>
                <a:gridCol w="1858433">
                  <a:extLst>
                    <a:ext uri="{9D8B030D-6E8A-4147-A177-3AD203B41FA5}">
                      <a16:colId xmlns:a16="http://schemas.microsoft.com/office/drawing/2014/main" val="20000"/>
                    </a:ext>
                  </a:extLst>
                </a:gridCol>
                <a:gridCol w="1858433">
                  <a:extLst>
                    <a:ext uri="{9D8B030D-6E8A-4147-A177-3AD203B41FA5}">
                      <a16:colId xmlns:a16="http://schemas.microsoft.com/office/drawing/2014/main" val="20001"/>
                    </a:ext>
                  </a:extLst>
                </a:gridCol>
                <a:gridCol w="1858433">
                  <a:extLst>
                    <a:ext uri="{9D8B030D-6E8A-4147-A177-3AD203B41FA5}">
                      <a16:colId xmlns:a16="http://schemas.microsoft.com/office/drawing/2014/main" val="20002"/>
                    </a:ext>
                  </a:extLst>
                </a:gridCol>
                <a:gridCol w="1858433">
                  <a:extLst>
                    <a:ext uri="{9D8B030D-6E8A-4147-A177-3AD203B41FA5}">
                      <a16:colId xmlns:a16="http://schemas.microsoft.com/office/drawing/2014/main" val="20003"/>
                    </a:ext>
                  </a:extLst>
                </a:gridCol>
                <a:gridCol w="1858433">
                  <a:extLst>
                    <a:ext uri="{9D8B030D-6E8A-4147-A177-3AD203B41FA5}">
                      <a16:colId xmlns:a16="http://schemas.microsoft.com/office/drawing/2014/main" val="162913437"/>
                    </a:ext>
                  </a:extLst>
                </a:gridCol>
                <a:gridCol w="1858433">
                  <a:extLst>
                    <a:ext uri="{9D8B030D-6E8A-4147-A177-3AD203B41FA5}">
                      <a16:colId xmlns:a16="http://schemas.microsoft.com/office/drawing/2014/main" val="3212176019"/>
                    </a:ext>
                  </a:extLst>
                </a:gridCol>
              </a:tblGrid>
              <a:tr h="457200">
                <a:tc>
                  <a:txBody>
                    <a:bodyPr/>
                    <a:lstStyle/>
                    <a:p>
                      <a:r>
                        <a:rPr lang="en-GB" b="0" i="0">
                          <a:latin typeface="OpenDyslexicAlta" pitchFamily="2" charset="77"/>
                          <a:ea typeface="OpenDyslexic" charset="0"/>
                          <a:cs typeface="OpenDyslexic" charset="0"/>
                        </a:rPr>
                        <a:t>Spellings</a:t>
                      </a:r>
                    </a:p>
                  </a:txBody>
                  <a:tcPr>
                    <a:solidFill>
                      <a:schemeClr val="accent5">
                        <a:lumMod val="60000"/>
                        <a:lumOff val="40000"/>
                      </a:schemeClr>
                    </a:solidFill>
                  </a:tcPr>
                </a:tc>
                <a:tc>
                  <a:txBody>
                    <a:bodyPr/>
                    <a:lstStyle/>
                    <a:p>
                      <a:pPr algn="ctr"/>
                      <a:r>
                        <a:rPr lang="en-GB" b="0" i="0">
                          <a:latin typeface="OpenDyslexicAlta" pitchFamily="2" charset="77"/>
                          <a:ea typeface="OpenDyslexic" charset="0"/>
                          <a:cs typeface="OpenDyslexic" charset="0"/>
                        </a:rPr>
                        <a:t>1</a:t>
                      </a:r>
                      <a:r>
                        <a:rPr lang="en-GB" b="0" i="0" baseline="30000">
                          <a:latin typeface="OpenDyslexicAlta" pitchFamily="2" charset="77"/>
                          <a:ea typeface="OpenDyslexic" charset="0"/>
                          <a:cs typeface="OpenDyslexic" charset="0"/>
                        </a:rPr>
                        <a:t>st</a:t>
                      </a:r>
                      <a:r>
                        <a:rPr lang="en-GB" b="0" i="0">
                          <a:latin typeface="OpenDyslexicAlta" pitchFamily="2" charset="77"/>
                          <a:ea typeface="OpenDyslexic" charset="0"/>
                          <a:cs typeface="OpenDyslexic" charset="0"/>
                        </a:rPr>
                        <a:t> Attempt</a:t>
                      </a:r>
                    </a:p>
                  </a:txBody>
                  <a:tcPr>
                    <a:solidFill>
                      <a:schemeClr val="accent5">
                        <a:lumMod val="60000"/>
                        <a:lumOff val="40000"/>
                      </a:schemeClr>
                    </a:solidFill>
                  </a:tcPr>
                </a:tc>
                <a:tc>
                  <a:txBody>
                    <a:bodyPr/>
                    <a:lstStyle/>
                    <a:p>
                      <a:pPr algn="ctr"/>
                      <a:r>
                        <a:rPr lang="en-GB" b="0" i="0">
                          <a:latin typeface="OpenDyslexicAlta" pitchFamily="2" charset="77"/>
                          <a:ea typeface="OpenDyslexic" charset="0"/>
                          <a:cs typeface="OpenDyslexic" charset="0"/>
                        </a:rPr>
                        <a:t>2</a:t>
                      </a:r>
                      <a:r>
                        <a:rPr lang="en-GB" b="0" i="0" baseline="30000">
                          <a:latin typeface="OpenDyslexicAlta" pitchFamily="2" charset="77"/>
                          <a:ea typeface="OpenDyslexic" charset="0"/>
                          <a:cs typeface="OpenDyslexic" charset="0"/>
                        </a:rPr>
                        <a:t>nd</a:t>
                      </a:r>
                      <a:r>
                        <a:rPr lang="en-GB" b="0" i="0" baseline="0">
                          <a:latin typeface="OpenDyslexicAlta" pitchFamily="2" charset="77"/>
                          <a:ea typeface="OpenDyslexic" charset="0"/>
                          <a:cs typeface="OpenDyslexic" charset="0"/>
                        </a:rPr>
                        <a:t> Attempt</a:t>
                      </a:r>
                      <a:endParaRPr lang="en-GB" b="0" i="0">
                        <a:latin typeface="OpenDyslexicAlta" pitchFamily="2" charset="77"/>
                        <a:ea typeface="OpenDyslexic" charset="0"/>
                        <a:cs typeface="OpenDyslexic" charset="0"/>
                      </a:endParaRPr>
                    </a:p>
                  </a:txBody>
                  <a:tcPr>
                    <a:solidFill>
                      <a:schemeClr val="accent5">
                        <a:lumMod val="60000"/>
                        <a:lumOff val="40000"/>
                      </a:schemeClr>
                    </a:solidFill>
                  </a:tcPr>
                </a:tc>
                <a:tc>
                  <a:txBody>
                    <a:bodyPr/>
                    <a:lstStyle/>
                    <a:p>
                      <a:pPr algn="ctr"/>
                      <a:r>
                        <a:rPr lang="en-GB" b="0" i="0" dirty="0">
                          <a:latin typeface="OpenDyslexicAlta" pitchFamily="2" charset="77"/>
                          <a:ea typeface="OpenDyslexic" charset="0"/>
                          <a:cs typeface="OpenDyslexic" charset="0"/>
                        </a:rPr>
                        <a:t>3</a:t>
                      </a:r>
                      <a:r>
                        <a:rPr lang="en-GB" b="0" i="0" baseline="30000" dirty="0">
                          <a:latin typeface="OpenDyslexicAlta" pitchFamily="2" charset="77"/>
                          <a:ea typeface="OpenDyslexic" charset="0"/>
                          <a:cs typeface="OpenDyslexic" charset="0"/>
                        </a:rPr>
                        <a:t>rd</a:t>
                      </a:r>
                      <a:r>
                        <a:rPr lang="en-GB" b="0" i="0" dirty="0">
                          <a:latin typeface="OpenDyslexicAlta" pitchFamily="2" charset="77"/>
                          <a:ea typeface="OpenDyslexic" charset="0"/>
                          <a:cs typeface="OpenDyslexic" charset="0"/>
                        </a:rPr>
                        <a:t> Attempt</a:t>
                      </a:r>
                    </a:p>
                  </a:txBody>
                  <a:tcPr>
                    <a:solidFill>
                      <a:schemeClr val="accent5">
                        <a:lumMod val="60000"/>
                        <a:lumOff val="40000"/>
                      </a:schemeClr>
                    </a:solidFill>
                  </a:tcPr>
                </a:tc>
                <a:tc>
                  <a:txBody>
                    <a:bodyPr/>
                    <a:lstStyle/>
                    <a:p>
                      <a:pPr algn="ctr"/>
                      <a:r>
                        <a:rPr lang="en-GB" b="0" i="0" dirty="0">
                          <a:latin typeface="OpenDyslexicAlta" pitchFamily="2" charset="77"/>
                          <a:ea typeface="OpenDyslexic" charset="0"/>
                          <a:cs typeface="OpenDyslexic" charset="0"/>
                        </a:rPr>
                        <a:t>4</a:t>
                      </a:r>
                      <a:r>
                        <a:rPr lang="en-GB" b="0" i="0" baseline="30000" dirty="0">
                          <a:latin typeface="OpenDyslexicAlta" pitchFamily="2" charset="77"/>
                          <a:ea typeface="OpenDyslexic" charset="0"/>
                          <a:cs typeface="OpenDyslexic" charset="0"/>
                        </a:rPr>
                        <a:t>th</a:t>
                      </a:r>
                      <a:r>
                        <a:rPr lang="en-GB" b="0" i="0" dirty="0">
                          <a:latin typeface="OpenDyslexicAlta" pitchFamily="2" charset="77"/>
                          <a:ea typeface="OpenDyslexic" charset="0"/>
                          <a:cs typeface="OpenDyslexic" charset="0"/>
                        </a:rPr>
                        <a:t> Attempt</a:t>
                      </a:r>
                    </a:p>
                  </a:txBody>
                  <a:tcPr>
                    <a:solidFill>
                      <a:schemeClr val="accent5">
                        <a:lumMod val="60000"/>
                        <a:lumOff val="40000"/>
                      </a:schemeClr>
                    </a:solidFill>
                  </a:tcPr>
                </a:tc>
                <a:tc>
                  <a:txBody>
                    <a:bodyPr/>
                    <a:lstStyle/>
                    <a:p>
                      <a:pPr algn="ctr"/>
                      <a:r>
                        <a:rPr lang="en-GB" b="0" i="0" dirty="0">
                          <a:latin typeface="OpenDyslexicAlta" pitchFamily="2" charset="77"/>
                          <a:ea typeface="OpenDyslexic" charset="0"/>
                          <a:cs typeface="OpenDyslexic" charset="0"/>
                        </a:rPr>
                        <a:t>5</a:t>
                      </a:r>
                      <a:r>
                        <a:rPr lang="en-GB" b="0" i="0" baseline="30000" dirty="0">
                          <a:latin typeface="OpenDyslexicAlta" pitchFamily="2" charset="77"/>
                          <a:ea typeface="OpenDyslexic" charset="0"/>
                          <a:cs typeface="OpenDyslexic" charset="0"/>
                        </a:rPr>
                        <a:t>th</a:t>
                      </a:r>
                      <a:r>
                        <a:rPr lang="en-GB" b="0" i="0" dirty="0">
                          <a:latin typeface="OpenDyslexicAlta" pitchFamily="2" charset="77"/>
                          <a:ea typeface="OpenDyslexic" charset="0"/>
                          <a:cs typeface="OpenDyslexic" charset="0"/>
                        </a:rPr>
                        <a:t> Attempt</a:t>
                      </a:r>
                    </a:p>
                  </a:txBody>
                  <a:tcPr>
                    <a:solidFill>
                      <a:schemeClr val="accent5">
                        <a:lumMod val="60000"/>
                        <a:lumOff val="40000"/>
                      </a:schemeClr>
                    </a:solidFill>
                  </a:tcPr>
                </a:tc>
                <a:extLst>
                  <a:ext uri="{0D108BD9-81ED-4DB2-BD59-A6C34878D82A}">
                    <a16:rowId xmlns:a16="http://schemas.microsoft.com/office/drawing/2014/main" val="10000"/>
                  </a:ext>
                </a:extLst>
              </a:tr>
              <a:tr h="457200">
                <a:tc>
                  <a:txBody>
                    <a:bodyPr/>
                    <a:lstStyle/>
                    <a:p>
                      <a:r>
                        <a:rPr lang="en-GB" b="0" i="0">
                          <a:latin typeface="OpenDyslexicAlta" pitchFamily="2" charset="77"/>
                          <a:ea typeface="OpenDyslexic" charset="0"/>
                          <a:cs typeface="OpenDyslexic" charset="0"/>
                        </a:rPr>
                        <a:t>redo</a:t>
                      </a: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1"/>
                  </a:ext>
                </a:extLst>
              </a:tr>
              <a:tr h="457200">
                <a:tc>
                  <a:txBody>
                    <a:bodyPr/>
                    <a:lstStyle/>
                    <a:p>
                      <a:r>
                        <a:rPr lang="en-GB" b="0" i="0">
                          <a:latin typeface="OpenDyslexicAlta" pitchFamily="2" charset="77"/>
                          <a:ea typeface="OpenDyslexic" charset="0"/>
                          <a:cs typeface="OpenDyslexic" charset="0"/>
                        </a:rPr>
                        <a:t>refresh</a:t>
                      </a: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2"/>
                  </a:ext>
                </a:extLst>
              </a:tr>
              <a:tr h="457200">
                <a:tc>
                  <a:txBody>
                    <a:bodyPr/>
                    <a:lstStyle/>
                    <a:p>
                      <a:r>
                        <a:rPr lang="en-GB" b="0" i="0">
                          <a:latin typeface="OpenDyslexicAlta" pitchFamily="2" charset="77"/>
                          <a:ea typeface="OpenDyslexic" charset="0"/>
                          <a:cs typeface="OpenDyslexic" charset="0"/>
                        </a:rPr>
                        <a:t>return</a:t>
                      </a: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3"/>
                  </a:ext>
                </a:extLst>
              </a:tr>
              <a:tr h="457200">
                <a:tc>
                  <a:txBody>
                    <a:bodyPr/>
                    <a:lstStyle/>
                    <a:p>
                      <a:r>
                        <a:rPr lang="en-GB" b="0" i="0">
                          <a:latin typeface="OpenDyslexicAlta" pitchFamily="2" charset="77"/>
                          <a:ea typeface="OpenDyslexic" charset="0"/>
                          <a:cs typeface="OpenDyslexic" charset="0"/>
                        </a:rPr>
                        <a:t>reappear</a:t>
                      </a: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4"/>
                  </a:ext>
                </a:extLst>
              </a:tr>
              <a:tr h="457200">
                <a:tc>
                  <a:txBody>
                    <a:bodyPr/>
                    <a:lstStyle/>
                    <a:p>
                      <a:r>
                        <a:rPr lang="en-GB" b="0" i="0">
                          <a:latin typeface="OpenDyslexicAlta" pitchFamily="2" charset="77"/>
                          <a:ea typeface="OpenDyslexic" charset="0"/>
                          <a:cs typeface="OpenDyslexic" charset="0"/>
                        </a:rPr>
                        <a:t>redecorate</a:t>
                      </a: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5"/>
                  </a:ext>
                </a:extLst>
              </a:tr>
              <a:tr h="457200">
                <a:tc>
                  <a:txBody>
                    <a:bodyPr/>
                    <a:lstStyle/>
                    <a:p>
                      <a:r>
                        <a:rPr lang="en-GB" b="0" i="0">
                          <a:latin typeface="OpenDyslexicAlta" pitchFamily="2" charset="77"/>
                          <a:ea typeface="OpenDyslexic" charset="0"/>
                          <a:cs typeface="OpenDyslexic" charset="0"/>
                        </a:rPr>
                        <a:t>revenge</a:t>
                      </a: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6"/>
                  </a:ext>
                </a:extLst>
              </a:tr>
              <a:tr h="457200">
                <a:tc>
                  <a:txBody>
                    <a:bodyPr/>
                    <a:lstStyle/>
                    <a:p>
                      <a:r>
                        <a:rPr lang="en-GB" b="0" i="0">
                          <a:latin typeface="OpenDyslexicAlta" pitchFamily="2" charset="77"/>
                          <a:ea typeface="OpenDyslexic" charset="0"/>
                          <a:cs typeface="OpenDyslexic" charset="0"/>
                        </a:rPr>
                        <a:t>review</a:t>
                      </a: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7"/>
                  </a:ext>
                </a:extLst>
              </a:tr>
              <a:tr h="457200">
                <a:tc>
                  <a:txBody>
                    <a:bodyPr/>
                    <a:lstStyle/>
                    <a:p>
                      <a:r>
                        <a:rPr lang="en-GB" b="0" i="0">
                          <a:latin typeface="OpenDyslexicAlta" pitchFamily="2" charset="77"/>
                          <a:ea typeface="OpenDyslexic" charset="0"/>
                          <a:cs typeface="OpenDyslexic" charset="0"/>
                        </a:rPr>
                        <a:t>replay</a:t>
                      </a: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8"/>
                  </a:ext>
                </a:extLst>
              </a:tr>
              <a:tr h="457200">
                <a:tc>
                  <a:txBody>
                    <a:bodyPr/>
                    <a:lstStyle/>
                    <a:p>
                      <a:r>
                        <a:rPr lang="en-GB" b="0" i="0">
                          <a:latin typeface="OpenDyslexicAlta" pitchFamily="2" charset="77"/>
                          <a:ea typeface="OpenDyslexic" charset="0"/>
                          <a:cs typeface="OpenDyslexic" charset="0"/>
                        </a:rPr>
                        <a:t>reaction</a:t>
                      </a: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9"/>
                  </a:ext>
                </a:extLst>
              </a:tr>
              <a:tr h="457200">
                <a:tc>
                  <a:txBody>
                    <a:bodyPr/>
                    <a:lstStyle/>
                    <a:p>
                      <a:r>
                        <a:rPr lang="en-GB" b="0" i="0">
                          <a:latin typeface="OpenDyslexicAlta" pitchFamily="2" charset="77"/>
                          <a:ea typeface="OpenDyslexic" charset="0"/>
                          <a:cs typeface="OpenDyslexic" charset="0"/>
                        </a:rPr>
                        <a:t>rebound</a:t>
                      </a: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1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548280362"/>
              </p:ext>
            </p:extLst>
          </p:nvPr>
        </p:nvGraphicFramePr>
        <p:xfrm>
          <a:off x="508000" y="325966"/>
          <a:ext cx="9055100" cy="867834"/>
        </p:xfrm>
        <a:graphic>
          <a:graphicData uri="http://schemas.openxmlformats.org/drawingml/2006/table">
            <a:tbl>
              <a:tblPr firstRow="1" bandRow="1">
                <a:tableStyleId>{5940675A-B579-460E-94D1-54222C63F5DA}</a:tableStyleId>
              </a:tblPr>
              <a:tblGrid>
                <a:gridCol w="1165034">
                  <a:extLst>
                    <a:ext uri="{9D8B030D-6E8A-4147-A177-3AD203B41FA5}">
                      <a16:colId xmlns:a16="http://schemas.microsoft.com/office/drawing/2014/main" val="20000"/>
                    </a:ext>
                  </a:extLst>
                </a:gridCol>
                <a:gridCol w="7890066">
                  <a:extLst>
                    <a:ext uri="{9D8B030D-6E8A-4147-A177-3AD203B41FA5}">
                      <a16:colId xmlns:a16="http://schemas.microsoft.com/office/drawing/2014/main" val="20001"/>
                    </a:ext>
                  </a:extLst>
                </a:gridCol>
              </a:tblGrid>
              <a:tr h="433917">
                <a:tc>
                  <a:txBody>
                    <a:bodyPr/>
                    <a:lstStyle/>
                    <a:p>
                      <a:r>
                        <a:rPr lang="en-GB" sz="1400" b="0" i="0" dirty="0">
                          <a:latin typeface="Muli" pitchFamily="2" charset="77"/>
                        </a:rPr>
                        <a:t>Stage: 3</a:t>
                      </a: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i="0" baseline="0" dirty="0">
                          <a:latin typeface="Muli" pitchFamily="2" charset="77"/>
                        </a:rPr>
                        <a:t> Words with the prefix ’re-’   ‘re-’ means ‘again’ or ‘back.’</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b="0" i="0" baseline="0" dirty="0">
                        <a:latin typeface="Muli" pitchFamily="2" charset="77"/>
                      </a:endParaRPr>
                    </a:p>
                    <a:p>
                      <a:r>
                        <a:rPr lang="en-GB" sz="1400" b="0" i="0" baseline="0" dirty="0">
                          <a:latin typeface="Muli" pitchFamily="2" charset="77"/>
                        </a:rPr>
                        <a:t>Name:</a:t>
                      </a:r>
                      <a:endParaRPr lang="en-GB" sz="1400" b="0" i="0" dirty="0">
                        <a:latin typeface="Muli" pitchFamily="2" charset="77"/>
                      </a:endParaRPr>
                    </a:p>
                  </a:txBody>
                  <a:tcPr/>
                </a:tc>
                <a:extLst>
                  <a:ext uri="{0D108BD9-81ED-4DB2-BD59-A6C34878D82A}">
                    <a16:rowId xmlns:a16="http://schemas.microsoft.com/office/drawing/2014/main" val="10000"/>
                  </a:ext>
                </a:extLst>
              </a:tr>
              <a:tr h="433917">
                <a:tc>
                  <a:txBody>
                    <a:bodyPr/>
                    <a:lstStyle/>
                    <a:p>
                      <a:r>
                        <a:rPr lang="en-GB" sz="1400" b="0" i="0">
                          <a:latin typeface="Muli" pitchFamily="2" charset="77"/>
                        </a:rPr>
                        <a:t>List: 7</a:t>
                      </a:r>
                    </a:p>
                  </a:txBody>
                  <a:tcPr/>
                </a:tc>
                <a:tc vMerge="1">
                  <a:txBody>
                    <a:bodyPr/>
                    <a:lstStyle/>
                    <a:p>
                      <a:endParaRPr lang="en-GB"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393128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310583575"/>
              </p:ext>
            </p:extLst>
          </p:nvPr>
        </p:nvGraphicFramePr>
        <p:xfrm>
          <a:off x="508000" y="1356527"/>
          <a:ext cx="2787650" cy="5272869"/>
        </p:xfrm>
        <a:graphic>
          <a:graphicData uri="http://schemas.openxmlformats.org/drawingml/2006/table">
            <a:tbl>
              <a:tblPr firstRow="1" bandRow="1">
                <a:tableStyleId>{5940675A-B579-460E-94D1-54222C63F5DA}</a:tableStyleId>
              </a:tblPr>
              <a:tblGrid>
                <a:gridCol w="2787650">
                  <a:extLst>
                    <a:ext uri="{9D8B030D-6E8A-4147-A177-3AD203B41FA5}">
                      <a16:colId xmlns:a16="http://schemas.microsoft.com/office/drawing/2014/main" val="20000"/>
                    </a:ext>
                  </a:extLst>
                </a:gridCol>
              </a:tblGrid>
              <a:tr h="700869">
                <a:tc>
                  <a:txBody>
                    <a:bodyPr/>
                    <a:lstStyle/>
                    <a:p>
                      <a:r>
                        <a:rPr lang="en-GB" b="0" i="0">
                          <a:latin typeface="OpenDyslexicAlta" pitchFamily="2" charset="77"/>
                          <a:ea typeface="OpenDyslexic" charset="0"/>
                          <a:cs typeface="OpenDyslexic" charset="0"/>
                        </a:rPr>
                        <a:t>Spellings</a:t>
                      </a:r>
                    </a:p>
                  </a:txBody>
                  <a:tcPr>
                    <a:solidFill>
                      <a:schemeClr val="accent5">
                        <a:lumMod val="60000"/>
                        <a:lumOff val="40000"/>
                      </a:schemeClr>
                    </a:solidFill>
                  </a:tcPr>
                </a:tc>
                <a:extLst>
                  <a:ext uri="{0D108BD9-81ED-4DB2-BD59-A6C34878D82A}">
                    <a16:rowId xmlns:a16="http://schemas.microsoft.com/office/drawing/2014/main" val="10000"/>
                  </a:ext>
                </a:extLst>
              </a:tr>
              <a:tr h="457200">
                <a:tc>
                  <a:txBody>
                    <a:bodyPr/>
                    <a:lstStyle/>
                    <a:p>
                      <a:r>
                        <a:rPr lang="en-GB" b="0" i="0">
                          <a:latin typeface="OpenDyslexicAlta" pitchFamily="2" charset="77"/>
                          <a:ea typeface="OpenDyslexic" charset="0"/>
                          <a:cs typeface="OpenDyslexic" charset="0"/>
                        </a:rPr>
                        <a:t>redo</a:t>
                      </a:r>
                    </a:p>
                  </a:txBody>
                  <a:tcPr/>
                </a:tc>
                <a:extLst>
                  <a:ext uri="{0D108BD9-81ED-4DB2-BD59-A6C34878D82A}">
                    <a16:rowId xmlns:a16="http://schemas.microsoft.com/office/drawing/2014/main" val="10001"/>
                  </a:ext>
                </a:extLst>
              </a:tr>
              <a:tr h="457200">
                <a:tc>
                  <a:txBody>
                    <a:bodyPr/>
                    <a:lstStyle/>
                    <a:p>
                      <a:r>
                        <a:rPr lang="en-GB" b="0" i="0">
                          <a:latin typeface="OpenDyslexicAlta" pitchFamily="2" charset="77"/>
                          <a:ea typeface="OpenDyslexic" charset="0"/>
                          <a:cs typeface="OpenDyslexic" charset="0"/>
                        </a:rPr>
                        <a:t>refresh</a:t>
                      </a:r>
                    </a:p>
                  </a:txBody>
                  <a:tcPr/>
                </a:tc>
                <a:extLst>
                  <a:ext uri="{0D108BD9-81ED-4DB2-BD59-A6C34878D82A}">
                    <a16:rowId xmlns:a16="http://schemas.microsoft.com/office/drawing/2014/main" val="10002"/>
                  </a:ext>
                </a:extLst>
              </a:tr>
              <a:tr h="457200">
                <a:tc>
                  <a:txBody>
                    <a:bodyPr/>
                    <a:lstStyle/>
                    <a:p>
                      <a:r>
                        <a:rPr lang="en-GB" b="0" i="0">
                          <a:latin typeface="OpenDyslexicAlta" pitchFamily="2" charset="77"/>
                          <a:ea typeface="OpenDyslexic" charset="0"/>
                          <a:cs typeface="OpenDyslexic" charset="0"/>
                        </a:rPr>
                        <a:t>return</a:t>
                      </a:r>
                    </a:p>
                  </a:txBody>
                  <a:tcPr/>
                </a:tc>
                <a:extLst>
                  <a:ext uri="{0D108BD9-81ED-4DB2-BD59-A6C34878D82A}">
                    <a16:rowId xmlns:a16="http://schemas.microsoft.com/office/drawing/2014/main" val="10003"/>
                  </a:ext>
                </a:extLst>
              </a:tr>
              <a:tr h="457200">
                <a:tc>
                  <a:txBody>
                    <a:bodyPr/>
                    <a:lstStyle/>
                    <a:p>
                      <a:r>
                        <a:rPr lang="en-GB" b="0" i="0">
                          <a:latin typeface="OpenDyslexicAlta" pitchFamily="2" charset="77"/>
                          <a:ea typeface="OpenDyslexic" charset="0"/>
                          <a:cs typeface="OpenDyslexic" charset="0"/>
                        </a:rPr>
                        <a:t>reappear</a:t>
                      </a:r>
                    </a:p>
                  </a:txBody>
                  <a:tcPr/>
                </a:tc>
                <a:extLst>
                  <a:ext uri="{0D108BD9-81ED-4DB2-BD59-A6C34878D82A}">
                    <a16:rowId xmlns:a16="http://schemas.microsoft.com/office/drawing/2014/main" val="10004"/>
                  </a:ext>
                </a:extLst>
              </a:tr>
              <a:tr h="457200">
                <a:tc>
                  <a:txBody>
                    <a:bodyPr/>
                    <a:lstStyle/>
                    <a:p>
                      <a:r>
                        <a:rPr lang="en-GB" b="0" i="0">
                          <a:latin typeface="OpenDyslexicAlta" pitchFamily="2" charset="77"/>
                          <a:ea typeface="OpenDyslexic" charset="0"/>
                          <a:cs typeface="OpenDyslexic" charset="0"/>
                        </a:rPr>
                        <a:t>redecorate</a:t>
                      </a:r>
                    </a:p>
                  </a:txBody>
                  <a:tcPr/>
                </a:tc>
                <a:extLst>
                  <a:ext uri="{0D108BD9-81ED-4DB2-BD59-A6C34878D82A}">
                    <a16:rowId xmlns:a16="http://schemas.microsoft.com/office/drawing/2014/main" val="10005"/>
                  </a:ext>
                </a:extLst>
              </a:tr>
              <a:tr h="457200">
                <a:tc>
                  <a:txBody>
                    <a:bodyPr/>
                    <a:lstStyle/>
                    <a:p>
                      <a:r>
                        <a:rPr lang="en-GB" b="0" i="0">
                          <a:latin typeface="OpenDyslexicAlta" pitchFamily="2" charset="77"/>
                          <a:ea typeface="OpenDyslexic" charset="0"/>
                          <a:cs typeface="OpenDyslexic" charset="0"/>
                        </a:rPr>
                        <a:t>revenge</a:t>
                      </a:r>
                    </a:p>
                  </a:txBody>
                  <a:tcPr/>
                </a:tc>
                <a:extLst>
                  <a:ext uri="{0D108BD9-81ED-4DB2-BD59-A6C34878D82A}">
                    <a16:rowId xmlns:a16="http://schemas.microsoft.com/office/drawing/2014/main" val="10006"/>
                  </a:ext>
                </a:extLst>
              </a:tr>
              <a:tr h="457200">
                <a:tc>
                  <a:txBody>
                    <a:bodyPr/>
                    <a:lstStyle/>
                    <a:p>
                      <a:r>
                        <a:rPr lang="en-GB" b="0" i="0">
                          <a:latin typeface="OpenDyslexicAlta" pitchFamily="2" charset="77"/>
                          <a:ea typeface="OpenDyslexic" charset="0"/>
                          <a:cs typeface="OpenDyslexic" charset="0"/>
                        </a:rPr>
                        <a:t>review</a:t>
                      </a:r>
                    </a:p>
                  </a:txBody>
                  <a:tcPr/>
                </a:tc>
                <a:extLst>
                  <a:ext uri="{0D108BD9-81ED-4DB2-BD59-A6C34878D82A}">
                    <a16:rowId xmlns:a16="http://schemas.microsoft.com/office/drawing/2014/main" val="10007"/>
                  </a:ext>
                </a:extLst>
              </a:tr>
              <a:tr h="457200">
                <a:tc>
                  <a:txBody>
                    <a:bodyPr/>
                    <a:lstStyle/>
                    <a:p>
                      <a:r>
                        <a:rPr lang="en-GB" b="0" i="0">
                          <a:latin typeface="OpenDyslexicAlta" pitchFamily="2" charset="77"/>
                          <a:ea typeface="OpenDyslexic" charset="0"/>
                          <a:cs typeface="OpenDyslexic" charset="0"/>
                        </a:rPr>
                        <a:t>replay</a:t>
                      </a:r>
                    </a:p>
                  </a:txBody>
                  <a:tcPr/>
                </a:tc>
                <a:extLst>
                  <a:ext uri="{0D108BD9-81ED-4DB2-BD59-A6C34878D82A}">
                    <a16:rowId xmlns:a16="http://schemas.microsoft.com/office/drawing/2014/main" val="10008"/>
                  </a:ext>
                </a:extLst>
              </a:tr>
              <a:tr h="457200">
                <a:tc>
                  <a:txBody>
                    <a:bodyPr/>
                    <a:lstStyle/>
                    <a:p>
                      <a:r>
                        <a:rPr lang="en-GB" b="0" i="0">
                          <a:latin typeface="OpenDyslexicAlta" pitchFamily="2" charset="77"/>
                          <a:ea typeface="OpenDyslexic" charset="0"/>
                          <a:cs typeface="OpenDyslexic" charset="0"/>
                        </a:rPr>
                        <a:t>reaction</a:t>
                      </a:r>
                    </a:p>
                  </a:txBody>
                  <a:tcPr/>
                </a:tc>
                <a:extLst>
                  <a:ext uri="{0D108BD9-81ED-4DB2-BD59-A6C34878D82A}">
                    <a16:rowId xmlns:a16="http://schemas.microsoft.com/office/drawing/2014/main" val="10009"/>
                  </a:ext>
                </a:extLst>
              </a:tr>
              <a:tr h="457200">
                <a:tc>
                  <a:txBody>
                    <a:bodyPr/>
                    <a:lstStyle/>
                    <a:p>
                      <a:r>
                        <a:rPr lang="en-GB" b="0" i="0">
                          <a:latin typeface="OpenDyslexicAlta" pitchFamily="2" charset="77"/>
                          <a:ea typeface="OpenDyslexic" charset="0"/>
                          <a:cs typeface="OpenDyslexic" charset="0"/>
                        </a:rPr>
                        <a:t>rebound</a:t>
                      </a:r>
                    </a:p>
                  </a:txBody>
                  <a:tcPr/>
                </a:tc>
                <a:extLst>
                  <a:ext uri="{0D108BD9-81ED-4DB2-BD59-A6C34878D82A}">
                    <a16:rowId xmlns:a16="http://schemas.microsoft.com/office/drawing/2014/main" val="1001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801653012"/>
              </p:ext>
            </p:extLst>
          </p:nvPr>
        </p:nvGraphicFramePr>
        <p:xfrm>
          <a:off x="508000" y="325966"/>
          <a:ext cx="9055100" cy="867834"/>
        </p:xfrm>
        <a:graphic>
          <a:graphicData uri="http://schemas.openxmlformats.org/drawingml/2006/table">
            <a:tbl>
              <a:tblPr firstRow="1" bandRow="1">
                <a:tableStyleId>{5940675A-B579-460E-94D1-54222C63F5DA}</a:tableStyleId>
              </a:tblPr>
              <a:tblGrid>
                <a:gridCol w="1165034">
                  <a:extLst>
                    <a:ext uri="{9D8B030D-6E8A-4147-A177-3AD203B41FA5}">
                      <a16:colId xmlns:a16="http://schemas.microsoft.com/office/drawing/2014/main" val="20000"/>
                    </a:ext>
                  </a:extLst>
                </a:gridCol>
                <a:gridCol w="7890066">
                  <a:extLst>
                    <a:ext uri="{9D8B030D-6E8A-4147-A177-3AD203B41FA5}">
                      <a16:colId xmlns:a16="http://schemas.microsoft.com/office/drawing/2014/main" val="20001"/>
                    </a:ext>
                  </a:extLst>
                </a:gridCol>
              </a:tblGrid>
              <a:tr h="433917">
                <a:tc>
                  <a:txBody>
                    <a:bodyPr/>
                    <a:lstStyle/>
                    <a:p>
                      <a:r>
                        <a:rPr lang="en-GB" sz="1400" b="0" i="0" dirty="0">
                          <a:latin typeface="Muli" pitchFamily="2" charset="77"/>
                        </a:rPr>
                        <a:t>Stage: 3</a:t>
                      </a: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aseline="0" dirty="0">
                          <a:latin typeface="Muli" pitchFamily="2" charset="77"/>
                        </a:rPr>
                        <a:t>Words with the prefix ’re-’   ‘re-’ means ‘again’ or ‘back.’</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baseline="0" dirty="0">
                        <a:latin typeface="Muli" pitchFamily="2" charset="77"/>
                      </a:endParaRPr>
                    </a:p>
                    <a:p>
                      <a:r>
                        <a:rPr lang="en-GB" sz="1400" baseline="0" dirty="0">
                          <a:latin typeface="Muli" pitchFamily="2" charset="77"/>
                        </a:rPr>
                        <a:t>Name:</a:t>
                      </a:r>
                      <a:endParaRPr lang="en-GB" sz="1400" dirty="0">
                        <a:latin typeface="Muli" pitchFamily="2" charset="77"/>
                      </a:endParaRPr>
                    </a:p>
                  </a:txBody>
                  <a:tcPr/>
                </a:tc>
                <a:extLst>
                  <a:ext uri="{0D108BD9-81ED-4DB2-BD59-A6C34878D82A}">
                    <a16:rowId xmlns:a16="http://schemas.microsoft.com/office/drawing/2014/main" val="10000"/>
                  </a:ext>
                </a:extLst>
              </a:tr>
              <a:tr h="433917">
                <a:tc>
                  <a:txBody>
                    <a:bodyPr/>
                    <a:lstStyle/>
                    <a:p>
                      <a:r>
                        <a:rPr lang="en-GB" sz="1400" b="0" i="0">
                          <a:latin typeface="Muli" pitchFamily="2" charset="77"/>
                        </a:rPr>
                        <a:t>List: 7</a:t>
                      </a:r>
                    </a:p>
                  </a:txBody>
                  <a:tcPr/>
                </a:tc>
                <a:tc vMerge="1">
                  <a:txBody>
                    <a:bodyPr/>
                    <a:lstStyle/>
                    <a:p>
                      <a:endParaRPr lang="en-GB" dirty="0"/>
                    </a:p>
                  </a:txBody>
                  <a:tcPr/>
                </a:tc>
                <a:extLst>
                  <a:ext uri="{0D108BD9-81ED-4DB2-BD59-A6C34878D82A}">
                    <a16:rowId xmlns:a16="http://schemas.microsoft.com/office/drawing/2014/main" val="10001"/>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528173022"/>
              </p:ext>
            </p:extLst>
          </p:nvPr>
        </p:nvGraphicFramePr>
        <p:xfrm>
          <a:off x="3515095" y="1351626"/>
          <a:ext cx="8170721" cy="5277770"/>
        </p:xfrm>
        <a:graphic>
          <a:graphicData uri="http://schemas.openxmlformats.org/drawingml/2006/table">
            <a:tbl>
              <a:tblPr firstRow="1" bandRow="1">
                <a:tableStyleId>{5940675A-B579-460E-94D1-54222C63F5DA}</a:tableStyleId>
              </a:tblPr>
              <a:tblGrid>
                <a:gridCol w="2693925">
                  <a:extLst>
                    <a:ext uri="{9D8B030D-6E8A-4147-A177-3AD203B41FA5}">
                      <a16:colId xmlns:a16="http://schemas.microsoft.com/office/drawing/2014/main" val="20000"/>
                    </a:ext>
                  </a:extLst>
                </a:gridCol>
                <a:gridCol w="1880663">
                  <a:extLst>
                    <a:ext uri="{9D8B030D-6E8A-4147-A177-3AD203B41FA5}">
                      <a16:colId xmlns:a16="http://schemas.microsoft.com/office/drawing/2014/main" val="20001"/>
                    </a:ext>
                  </a:extLst>
                </a:gridCol>
                <a:gridCol w="994940">
                  <a:extLst>
                    <a:ext uri="{9D8B030D-6E8A-4147-A177-3AD203B41FA5}">
                      <a16:colId xmlns:a16="http://schemas.microsoft.com/office/drawing/2014/main" val="20002"/>
                    </a:ext>
                  </a:extLst>
                </a:gridCol>
                <a:gridCol w="2601193">
                  <a:extLst>
                    <a:ext uri="{9D8B030D-6E8A-4147-A177-3AD203B41FA5}">
                      <a16:colId xmlns:a16="http://schemas.microsoft.com/office/drawing/2014/main" val="20003"/>
                    </a:ext>
                  </a:extLst>
                </a:gridCol>
              </a:tblGrid>
              <a:tr h="635859">
                <a:tc gridSpan="4">
                  <a:txBody>
                    <a:bodyPr/>
                    <a:lstStyle/>
                    <a:p>
                      <a:r>
                        <a:rPr lang="en-GB" b="0" i="0">
                          <a:latin typeface="OpenDyslexicAlta" pitchFamily="2" charset="77"/>
                          <a:ea typeface="OpenDyslexic" charset="0"/>
                          <a:cs typeface="OpenDyslexic" charset="0"/>
                        </a:rPr>
                        <a:t>Use the ‘re-’ prefix</a:t>
                      </a:r>
                      <a:r>
                        <a:rPr lang="en-GB" b="0" i="0" baseline="0">
                          <a:latin typeface="OpenDyslexicAlta" pitchFamily="2" charset="77"/>
                          <a:ea typeface="OpenDyslexic" charset="0"/>
                          <a:cs typeface="OpenDyslexic" charset="0"/>
                        </a:rPr>
                        <a:t> to create the words from your spelling list. Can you think of any more?</a:t>
                      </a:r>
                      <a:endParaRPr lang="en-GB" b="0" i="0">
                        <a:latin typeface="OpenDyslexicAlta" pitchFamily="2" charset="77"/>
                        <a:ea typeface="OpenDyslexic" charset="0"/>
                        <a:cs typeface="OpenDyslexic" charset="0"/>
                      </a:endParaRPr>
                    </a:p>
                  </a:txBody>
                  <a:tcPr>
                    <a:solidFill>
                      <a:schemeClr val="accent5">
                        <a:lumMod val="60000"/>
                        <a:lumOff val="40000"/>
                      </a:schemeClr>
                    </a:solidFill>
                  </a:tcPr>
                </a:tc>
                <a:tc hMerge="1">
                  <a:txBody>
                    <a:bodyPr/>
                    <a:lstStyle/>
                    <a:p>
                      <a:endParaRPr lang="en-GB" dirty="0"/>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10000"/>
                  </a:ext>
                </a:extLst>
              </a:tr>
              <a:tr h="463769">
                <a:tc rowSpan="10">
                  <a:txBody>
                    <a:bodyPr/>
                    <a:lstStyle/>
                    <a:p>
                      <a:pPr algn="ctr"/>
                      <a:endParaRPr lang="en-GB" sz="2000" b="0" i="0">
                        <a:latin typeface="OpenDyslexicAlta" pitchFamily="2" charset="77"/>
                        <a:ea typeface="OpenDyslexic" charset="0"/>
                        <a:cs typeface="OpenDyslexic" charset="0"/>
                      </a:endParaRPr>
                    </a:p>
                    <a:p>
                      <a:pPr algn="ctr"/>
                      <a:endParaRPr lang="en-GB" sz="2000" b="0" i="0">
                        <a:latin typeface="OpenDyslexicAlta" pitchFamily="2" charset="77"/>
                        <a:ea typeface="OpenDyslexic" charset="0"/>
                        <a:cs typeface="OpenDyslexic" charset="0"/>
                      </a:endParaRPr>
                    </a:p>
                    <a:p>
                      <a:pPr algn="ctr"/>
                      <a:endParaRPr lang="en-GB" sz="2000" b="0" i="0">
                        <a:latin typeface="OpenDyslexicAlta" pitchFamily="2" charset="77"/>
                        <a:ea typeface="OpenDyslexic" charset="0"/>
                        <a:cs typeface="OpenDyslexic" charset="0"/>
                      </a:endParaRPr>
                    </a:p>
                    <a:p>
                      <a:pPr algn="ctr"/>
                      <a:endParaRPr lang="en-GB" sz="2000" b="0" i="0">
                        <a:latin typeface="OpenDyslexicAlta" pitchFamily="2" charset="77"/>
                        <a:ea typeface="OpenDyslexic" charset="0"/>
                        <a:cs typeface="OpenDyslexic" charset="0"/>
                      </a:endParaRPr>
                    </a:p>
                    <a:p>
                      <a:pPr algn="ctr"/>
                      <a:endParaRPr lang="en-GB" sz="2000" b="0" i="0">
                        <a:latin typeface="OpenDyslexicAlta" pitchFamily="2" charset="77"/>
                        <a:ea typeface="OpenDyslexic" charset="0"/>
                        <a:cs typeface="OpenDyslexic" charset="0"/>
                      </a:endParaRPr>
                    </a:p>
                    <a:p>
                      <a:pPr algn="ctr"/>
                      <a:r>
                        <a:rPr lang="en-GB" sz="5400" b="0" i="0" baseline="0">
                          <a:latin typeface="OpenDyslexicAlta" pitchFamily="2" charset="77"/>
                          <a:ea typeface="OpenDyslexic" charset="0"/>
                          <a:cs typeface="OpenDyslexic" charset="0"/>
                        </a:rPr>
                        <a:t>re + </a:t>
                      </a:r>
                      <a:endParaRPr lang="en-GB" sz="5400" b="0" i="0">
                        <a:latin typeface="OpenDyslexicAlta" pitchFamily="2" charset="77"/>
                        <a:ea typeface="OpenDyslexic" charset="0"/>
                        <a:cs typeface="OpenDyslexic" charset="0"/>
                      </a:endParaRPr>
                    </a:p>
                  </a:txBody>
                  <a:tcPr/>
                </a:tc>
                <a:tc>
                  <a:txBody>
                    <a:bodyPr/>
                    <a:lstStyle/>
                    <a:p>
                      <a:r>
                        <a:rPr lang="en-GB" sz="2000" b="0" i="0">
                          <a:latin typeface="OpenDyslexicAlta" pitchFamily="2" charset="77"/>
                          <a:ea typeface="OpenDyslexic" charset="0"/>
                          <a:cs typeface="OpenDyslexic" charset="0"/>
                        </a:rPr>
                        <a:t>turn</a:t>
                      </a:r>
                    </a:p>
                  </a:txBody>
                  <a:tcPr/>
                </a:tc>
                <a:tc rowSpan="10">
                  <a:txBody>
                    <a:bodyPr/>
                    <a:lstStyle/>
                    <a:p>
                      <a:endParaRPr lang="en-GB" sz="2000" b="0" i="0">
                        <a:latin typeface="OpenDyslexicAlta" pitchFamily="2" charset="77"/>
                        <a:ea typeface="OpenDyslexic" charset="0"/>
                        <a:cs typeface="OpenDyslexic" charset="0"/>
                      </a:endParaRPr>
                    </a:p>
                    <a:p>
                      <a:endParaRPr lang="en-GB" sz="2000" b="0" i="0">
                        <a:latin typeface="OpenDyslexicAlta" pitchFamily="2" charset="77"/>
                        <a:ea typeface="OpenDyslexic" charset="0"/>
                        <a:cs typeface="OpenDyslexic" charset="0"/>
                      </a:endParaRPr>
                    </a:p>
                    <a:p>
                      <a:endParaRPr lang="en-GB" sz="2000" b="0" i="0">
                        <a:latin typeface="OpenDyslexicAlta" pitchFamily="2" charset="77"/>
                        <a:ea typeface="OpenDyslexic" charset="0"/>
                        <a:cs typeface="OpenDyslexic" charset="0"/>
                      </a:endParaRPr>
                    </a:p>
                    <a:p>
                      <a:endParaRPr lang="en-GB" sz="2000" b="0" i="0">
                        <a:latin typeface="OpenDyslexicAlta" pitchFamily="2" charset="77"/>
                        <a:ea typeface="OpenDyslexic" charset="0"/>
                        <a:cs typeface="OpenDyslexic" charset="0"/>
                      </a:endParaRPr>
                    </a:p>
                    <a:p>
                      <a:endParaRPr lang="en-GB" sz="2000" b="0" i="0">
                        <a:latin typeface="OpenDyslexicAlta" pitchFamily="2" charset="77"/>
                        <a:ea typeface="OpenDyslexic" charset="0"/>
                        <a:cs typeface="OpenDyslexic" charset="0"/>
                      </a:endParaRPr>
                    </a:p>
                    <a:p>
                      <a:pPr algn="ctr"/>
                      <a:r>
                        <a:rPr lang="en-GB" sz="5400" b="0" i="0">
                          <a:latin typeface="OpenDyslexicAlta" pitchFamily="2" charset="77"/>
                          <a:ea typeface="OpenDyslexic" charset="0"/>
                          <a:cs typeface="OpenDyslexic" charset="0"/>
                        </a:rPr>
                        <a:t>=</a:t>
                      </a:r>
                    </a:p>
                  </a:txBody>
                  <a:tcPr/>
                </a:tc>
                <a:tc>
                  <a:txBody>
                    <a:bodyPr/>
                    <a:lstStyle/>
                    <a:p>
                      <a:endParaRPr lang="en-GB" sz="2000" b="0" i="0">
                        <a:latin typeface="OpenDyslexicAlta" pitchFamily="2" charset="77"/>
                        <a:ea typeface="OpenDyslexic" charset="0"/>
                        <a:cs typeface="OpenDyslexic" charset="0"/>
                      </a:endParaRPr>
                    </a:p>
                  </a:txBody>
                  <a:tcPr/>
                </a:tc>
                <a:extLst>
                  <a:ext uri="{0D108BD9-81ED-4DB2-BD59-A6C34878D82A}">
                    <a16:rowId xmlns:a16="http://schemas.microsoft.com/office/drawing/2014/main" val="10001"/>
                  </a:ext>
                </a:extLst>
              </a:tr>
              <a:tr h="463769">
                <a:tc vMerge="1">
                  <a:txBody>
                    <a:bodyPr/>
                    <a:lstStyle/>
                    <a:p>
                      <a:endParaRPr lang="en-GB" sz="2000" dirty="0">
                        <a:latin typeface="OpenDyslexic" charset="0"/>
                        <a:ea typeface="OpenDyslexic" charset="0"/>
                        <a:cs typeface="OpenDyslexic" charset="0"/>
                      </a:endParaRPr>
                    </a:p>
                  </a:txBody>
                  <a:tcPr/>
                </a:tc>
                <a:tc>
                  <a:txBody>
                    <a:bodyPr/>
                    <a:lstStyle/>
                    <a:p>
                      <a:r>
                        <a:rPr lang="en-GB" sz="2000" b="0" i="0">
                          <a:latin typeface="OpenDyslexicAlta" pitchFamily="2" charset="77"/>
                          <a:ea typeface="OpenDyslexic" charset="0"/>
                          <a:cs typeface="OpenDyslexic" charset="0"/>
                        </a:rPr>
                        <a:t>fresh</a:t>
                      </a:r>
                    </a:p>
                  </a:txBody>
                  <a:tcPr/>
                </a:tc>
                <a:tc vMerge="1">
                  <a:txBody>
                    <a:bodyPr/>
                    <a:lstStyle/>
                    <a:p>
                      <a:endParaRPr lang="en-GB" sz="2000" dirty="0">
                        <a:latin typeface="OpenDyslexic" charset="0"/>
                        <a:ea typeface="OpenDyslexic" charset="0"/>
                        <a:cs typeface="OpenDyslexic" charset="0"/>
                      </a:endParaRPr>
                    </a:p>
                  </a:txBody>
                  <a:tcPr/>
                </a:tc>
                <a:tc>
                  <a:txBody>
                    <a:bodyPr/>
                    <a:lstStyle/>
                    <a:p>
                      <a:endParaRPr lang="en-GB" sz="2000" b="0" i="0">
                        <a:latin typeface="OpenDyslexicAlta" pitchFamily="2" charset="77"/>
                        <a:ea typeface="OpenDyslexic" charset="0"/>
                        <a:cs typeface="OpenDyslexic" charset="0"/>
                      </a:endParaRPr>
                    </a:p>
                  </a:txBody>
                  <a:tcPr/>
                </a:tc>
                <a:extLst>
                  <a:ext uri="{0D108BD9-81ED-4DB2-BD59-A6C34878D82A}">
                    <a16:rowId xmlns:a16="http://schemas.microsoft.com/office/drawing/2014/main" val="10002"/>
                  </a:ext>
                </a:extLst>
              </a:tr>
              <a:tr h="463769">
                <a:tc vMerge="1">
                  <a:txBody>
                    <a:bodyPr/>
                    <a:lstStyle/>
                    <a:p>
                      <a:endParaRPr lang="en-GB" sz="2000" dirty="0">
                        <a:latin typeface="OpenDyslexic" charset="0"/>
                        <a:ea typeface="OpenDyslexic" charset="0"/>
                        <a:cs typeface="OpenDyslexic" charset="0"/>
                      </a:endParaRPr>
                    </a:p>
                  </a:txBody>
                  <a:tcPr/>
                </a:tc>
                <a:tc>
                  <a:txBody>
                    <a:bodyPr/>
                    <a:lstStyle/>
                    <a:p>
                      <a:r>
                        <a:rPr lang="en-GB" sz="2000" b="0" i="0">
                          <a:latin typeface="OpenDyslexicAlta" pitchFamily="2" charset="77"/>
                          <a:ea typeface="OpenDyslexic" charset="0"/>
                          <a:cs typeface="OpenDyslexic" charset="0"/>
                        </a:rPr>
                        <a:t>play</a:t>
                      </a:r>
                    </a:p>
                  </a:txBody>
                  <a:tcPr/>
                </a:tc>
                <a:tc vMerge="1">
                  <a:txBody>
                    <a:bodyPr/>
                    <a:lstStyle/>
                    <a:p>
                      <a:endParaRPr lang="en-GB" sz="2000" dirty="0">
                        <a:latin typeface="OpenDyslexic" charset="0"/>
                        <a:ea typeface="OpenDyslexic" charset="0"/>
                        <a:cs typeface="OpenDyslexic" charset="0"/>
                      </a:endParaRPr>
                    </a:p>
                  </a:txBody>
                  <a:tcPr/>
                </a:tc>
                <a:tc>
                  <a:txBody>
                    <a:bodyPr/>
                    <a:lstStyle/>
                    <a:p>
                      <a:endParaRPr lang="en-GB" sz="2000" b="0" i="0">
                        <a:latin typeface="OpenDyslexicAlta" pitchFamily="2" charset="77"/>
                        <a:ea typeface="OpenDyslexic" charset="0"/>
                        <a:cs typeface="OpenDyslexic" charset="0"/>
                      </a:endParaRPr>
                    </a:p>
                  </a:txBody>
                  <a:tcPr/>
                </a:tc>
                <a:extLst>
                  <a:ext uri="{0D108BD9-81ED-4DB2-BD59-A6C34878D82A}">
                    <a16:rowId xmlns:a16="http://schemas.microsoft.com/office/drawing/2014/main" val="10003"/>
                  </a:ext>
                </a:extLst>
              </a:tr>
              <a:tr h="463769">
                <a:tc vMerge="1">
                  <a:txBody>
                    <a:bodyPr/>
                    <a:lstStyle/>
                    <a:p>
                      <a:endParaRPr lang="en-GB" sz="2000" dirty="0">
                        <a:latin typeface="OpenDyslexic" charset="0"/>
                        <a:ea typeface="OpenDyslexic" charset="0"/>
                        <a:cs typeface="OpenDyslexic" charset="0"/>
                      </a:endParaRPr>
                    </a:p>
                  </a:txBody>
                  <a:tcPr/>
                </a:tc>
                <a:tc>
                  <a:txBody>
                    <a:bodyPr/>
                    <a:lstStyle/>
                    <a:p>
                      <a:r>
                        <a:rPr lang="en-GB" sz="2000" b="0" i="0">
                          <a:latin typeface="OpenDyslexicAlta" pitchFamily="2" charset="77"/>
                          <a:ea typeface="OpenDyslexic" charset="0"/>
                          <a:cs typeface="OpenDyslexic" charset="0"/>
                        </a:rPr>
                        <a:t>do</a:t>
                      </a:r>
                    </a:p>
                  </a:txBody>
                  <a:tcPr/>
                </a:tc>
                <a:tc vMerge="1">
                  <a:txBody>
                    <a:bodyPr/>
                    <a:lstStyle/>
                    <a:p>
                      <a:endParaRPr lang="en-GB" sz="2000" dirty="0">
                        <a:latin typeface="OpenDyslexic" charset="0"/>
                        <a:ea typeface="OpenDyslexic" charset="0"/>
                        <a:cs typeface="OpenDyslexic" charset="0"/>
                      </a:endParaRPr>
                    </a:p>
                  </a:txBody>
                  <a:tcPr/>
                </a:tc>
                <a:tc>
                  <a:txBody>
                    <a:bodyPr/>
                    <a:lstStyle/>
                    <a:p>
                      <a:endParaRPr lang="en-GB" sz="2000" b="0" i="0">
                        <a:latin typeface="OpenDyslexicAlta" pitchFamily="2" charset="77"/>
                        <a:ea typeface="OpenDyslexic" charset="0"/>
                        <a:cs typeface="OpenDyslexic" charset="0"/>
                      </a:endParaRPr>
                    </a:p>
                  </a:txBody>
                  <a:tcPr/>
                </a:tc>
                <a:extLst>
                  <a:ext uri="{0D108BD9-81ED-4DB2-BD59-A6C34878D82A}">
                    <a16:rowId xmlns:a16="http://schemas.microsoft.com/office/drawing/2014/main" val="10004"/>
                  </a:ext>
                </a:extLst>
              </a:tr>
              <a:tr h="463769">
                <a:tc vMerge="1">
                  <a:txBody>
                    <a:bodyPr/>
                    <a:lstStyle/>
                    <a:p>
                      <a:endParaRPr lang="en-GB" sz="2000" dirty="0">
                        <a:latin typeface="OpenDyslexic" charset="0"/>
                        <a:ea typeface="OpenDyslexic" charset="0"/>
                        <a:cs typeface="OpenDyslexic" charset="0"/>
                      </a:endParaRPr>
                    </a:p>
                  </a:txBody>
                  <a:tcPr/>
                </a:tc>
                <a:tc>
                  <a:txBody>
                    <a:bodyPr/>
                    <a:lstStyle/>
                    <a:p>
                      <a:r>
                        <a:rPr lang="en-GB" sz="2000" b="0" i="0">
                          <a:latin typeface="OpenDyslexicAlta" pitchFamily="2" charset="77"/>
                          <a:ea typeface="OpenDyslexic" charset="0"/>
                          <a:cs typeface="OpenDyslexic" charset="0"/>
                        </a:rPr>
                        <a:t>decorate</a:t>
                      </a:r>
                    </a:p>
                  </a:txBody>
                  <a:tcPr/>
                </a:tc>
                <a:tc vMerge="1">
                  <a:txBody>
                    <a:bodyPr/>
                    <a:lstStyle/>
                    <a:p>
                      <a:endParaRPr lang="en-GB" sz="2000" dirty="0">
                        <a:latin typeface="OpenDyslexic" charset="0"/>
                        <a:ea typeface="OpenDyslexic" charset="0"/>
                        <a:cs typeface="OpenDyslexic" charset="0"/>
                      </a:endParaRPr>
                    </a:p>
                  </a:txBody>
                  <a:tcPr/>
                </a:tc>
                <a:tc>
                  <a:txBody>
                    <a:bodyPr/>
                    <a:lstStyle/>
                    <a:p>
                      <a:endParaRPr lang="en-GB" sz="2000" b="0" i="0">
                        <a:latin typeface="OpenDyslexicAlta" pitchFamily="2" charset="77"/>
                        <a:ea typeface="OpenDyslexic" charset="0"/>
                        <a:cs typeface="OpenDyslexic" charset="0"/>
                      </a:endParaRPr>
                    </a:p>
                  </a:txBody>
                  <a:tcPr/>
                </a:tc>
                <a:extLst>
                  <a:ext uri="{0D108BD9-81ED-4DB2-BD59-A6C34878D82A}">
                    <a16:rowId xmlns:a16="http://schemas.microsoft.com/office/drawing/2014/main" val="10005"/>
                  </a:ext>
                </a:extLst>
              </a:tr>
              <a:tr h="463769">
                <a:tc vMerge="1">
                  <a:txBody>
                    <a:bodyPr/>
                    <a:lstStyle/>
                    <a:p>
                      <a:endParaRPr lang="en-GB" sz="2000" dirty="0">
                        <a:latin typeface="OpenDyslexic" charset="0"/>
                        <a:ea typeface="OpenDyslexic" charset="0"/>
                        <a:cs typeface="OpenDyslexic" charset="0"/>
                      </a:endParaRPr>
                    </a:p>
                  </a:txBody>
                  <a:tcPr/>
                </a:tc>
                <a:tc>
                  <a:txBody>
                    <a:bodyPr/>
                    <a:lstStyle/>
                    <a:p>
                      <a:r>
                        <a:rPr lang="en-GB" sz="2000" b="0" i="0">
                          <a:latin typeface="OpenDyslexicAlta" pitchFamily="2" charset="77"/>
                          <a:ea typeface="OpenDyslexic" charset="0"/>
                          <a:cs typeface="OpenDyslexic" charset="0"/>
                        </a:rPr>
                        <a:t>appear</a:t>
                      </a:r>
                    </a:p>
                  </a:txBody>
                  <a:tcPr/>
                </a:tc>
                <a:tc vMerge="1">
                  <a:txBody>
                    <a:bodyPr/>
                    <a:lstStyle/>
                    <a:p>
                      <a:endParaRPr lang="en-GB" sz="2000" dirty="0">
                        <a:latin typeface="OpenDyslexic" charset="0"/>
                        <a:ea typeface="OpenDyslexic" charset="0"/>
                        <a:cs typeface="OpenDyslexic" charset="0"/>
                      </a:endParaRPr>
                    </a:p>
                  </a:txBody>
                  <a:tcPr/>
                </a:tc>
                <a:tc>
                  <a:txBody>
                    <a:bodyPr/>
                    <a:lstStyle/>
                    <a:p>
                      <a:endParaRPr lang="en-GB" sz="2000" b="0" i="0">
                        <a:latin typeface="OpenDyslexicAlta" pitchFamily="2" charset="77"/>
                        <a:ea typeface="OpenDyslexic" charset="0"/>
                        <a:cs typeface="OpenDyslexic" charset="0"/>
                      </a:endParaRPr>
                    </a:p>
                  </a:txBody>
                  <a:tcPr/>
                </a:tc>
                <a:extLst>
                  <a:ext uri="{0D108BD9-81ED-4DB2-BD59-A6C34878D82A}">
                    <a16:rowId xmlns:a16="http://schemas.microsoft.com/office/drawing/2014/main" val="10006"/>
                  </a:ext>
                </a:extLst>
              </a:tr>
              <a:tr h="463769">
                <a:tc vMerge="1">
                  <a:txBody>
                    <a:bodyPr/>
                    <a:lstStyle/>
                    <a:p>
                      <a:endParaRPr lang="en-GB"/>
                    </a:p>
                  </a:txBody>
                  <a:tcPr/>
                </a:tc>
                <a:tc>
                  <a:txBody>
                    <a:bodyPr/>
                    <a:lstStyle/>
                    <a:p>
                      <a:r>
                        <a:rPr lang="en-GB" sz="2000" b="0" i="0">
                          <a:latin typeface="OpenDyslexicAlta" pitchFamily="2" charset="77"/>
                          <a:ea typeface="OpenDyslexic" charset="0"/>
                          <a:cs typeface="OpenDyslexic" charset="0"/>
                        </a:rPr>
                        <a:t>view</a:t>
                      </a:r>
                    </a:p>
                  </a:txBody>
                  <a:tcPr/>
                </a:tc>
                <a:tc vMerge="1">
                  <a:txBody>
                    <a:bodyPr/>
                    <a:lstStyle/>
                    <a:p>
                      <a:endParaRPr lang="en-GB"/>
                    </a:p>
                  </a:txBody>
                  <a:tcPr/>
                </a:tc>
                <a:tc>
                  <a:txBody>
                    <a:bodyPr/>
                    <a:lstStyle/>
                    <a:p>
                      <a:endParaRPr lang="en-GB" sz="2000" b="0" i="0">
                        <a:latin typeface="OpenDyslexicAlta" pitchFamily="2" charset="77"/>
                        <a:ea typeface="OpenDyslexic" charset="0"/>
                        <a:cs typeface="OpenDyslexic" charset="0"/>
                      </a:endParaRPr>
                    </a:p>
                  </a:txBody>
                  <a:tcPr/>
                </a:tc>
                <a:extLst>
                  <a:ext uri="{0D108BD9-81ED-4DB2-BD59-A6C34878D82A}">
                    <a16:rowId xmlns:a16="http://schemas.microsoft.com/office/drawing/2014/main" val="10007"/>
                  </a:ext>
                </a:extLst>
              </a:tr>
              <a:tr h="463769">
                <a:tc vMerge="1">
                  <a:txBody>
                    <a:bodyPr/>
                    <a:lstStyle/>
                    <a:p>
                      <a:endParaRPr lang="en-GB" sz="2000" dirty="0">
                        <a:latin typeface="OpenDyslexic" charset="0"/>
                        <a:ea typeface="OpenDyslexic" charset="0"/>
                        <a:cs typeface="OpenDyslexic" charset="0"/>
                      </a:endParaRPr>
                    </a:p>
                  </a:txBody>
                  <a:tcPr/>
                </a:tc>
                <a:tc>
                  <a:txBody>
                    <a:bodyPr/>
                    <a:lstStyle/>
                    <a:p>
                      <a:r>
                        <a:rPr lang="en-GB" sz="2000" b="0" i="0" err="1">
                          <a:latin typeface="OpenDyslexicAlta" pitchFamily="2" charset="77"/>
                          <a:ea typeface="OpenDyslexic" charset="0"/>
                          <a:cs typeface="OpenDyslexic" charset="0"/>
                        </a:rPr>
                        <a:t>venge</a:t>
                      </a:r>
                      <a:endParaRPr lang="en-GB" sz="2000" b="0" i="0">
                        <a:latin typeface="OpenDyslexicAlta" pitchFamily="2" charset="77"/>
                        <a:ea typeface="OpenDyslexic" charset="0"/>
                        <a:cs typeface="OpenDyslexic" charset="0"/>
                      </a:endParaRPr>
                    </a:p>
                  </a:txBody>
                  <a:tcPr/>
                </a:tc>
                <a:tc vMerge="1">
                  <a:txBody>
                    <a:bodyPr/>
                    <a:lstStyle/>
                    <a:p>
                      <a:endParaRPr lang="en-GB" sz="2000" dirty="0">
                        <a:latin typeface="OpenDyslexic" charset="0"/>
                        <a:ea typeface="OpenDyslexic" charset="0"/>
                        <a:cs typeface="OpenDyslexic" charset="0"/>
                      </a:endParaRPr>
                    </a:p>
                  </a:txBody>
                  <a:tcPr/>
                </a:tc>
                <a:tc>
                  <a:txBody>
                    <a:bodyPr/>
                    <a:lstStyle/>
                    <a:p>
                      <a:endParaRPr lang="en-GB" sz="2000" b="0" i="0">
                        <a:latin typeface="OpenDyslexicAlta" pitchFamily="2" charset="77"/>
                        <a:ea typeface="OpenDyslexic" charset="0"/>
                        <a:cs typeface="OpenDyslexic" charset="0"/>
                      </a:endParaRPr>
                    </a:p>
                  </a:txBody>
                  <a:tcPr/>
                </a:tc>
                <a:extLst>
                  <a:ext uri="{0D108BD9-81ED-4DB2-BD59-A6C34878D82A}">
                    <a16:rowId xmlns:a16="http://schemas.microsoft.com/office/drawing/2014/main" val="10008"/>
                  </a:ext>
                </a:extLst>
              </a:tr>
              <a:tr h="463769">
                <a:tc vMerge="1">
                  <a:txBody>
                    <a:bodyPr/>
                    <a:lstStyle/>
                    <a:p>
                      <a:endParaRPr lang="en-GB" sz="2000" dirty="0">
                        <a:latin typeface="OpenDyslexic" charset="0"/>
                        <a:ea typeface="OpenDyslexic" charset="0"/>
                        <a:cs typeface="OpenDyslexic" charset="0"/>
                      </a:endParaRPr>
                    </a:p>
                  </a:txBody>
                  <a:tcPr/>
                </a:tc>
                <a:tc>
                  <a:txBody>
                    <a:bodyPr/>
                    <a:lstStyle/>
                    <a:p>
                      <a:r>
                        <a:rPr lang="en-GB" sz="2000" b="0" i="0">
                          <a:latin typeface="OpenDyslexicAlta" pitchFamily="2" charset="77"/>
                          <a:ea typeface="OpenDyslexic" charset="0"/>
                          <a:cs typeface="OpenDyslexic" charset="0"/>
                        </a:rPr>
                        <a:t>action</a:t>
                      </a:r>
                    </a:p>
                  </a:txBody>
                  <a:tcPr/>
                </a:tc>
                <a:tc vMerge="1">
                  <a:txBody>
                    <a:bodyPr/>
                    <a:lstStyle/>
                    <a:p>
                      <a:endParaRPr lang="en-GB" sz="2000" dirty="0">
                        <a:latin typeface="OpenDyslexic" charset="0"/>
                        <a:ea typeface="OpenDyslexic" charset="0"/>
                        <a:cs typeface="OpenDyslexic" charset="0"/>
                      </a:endParaRPr>
                    </a:p>
                  </a:txBody>
                  <a:tcPr/>
                </a:tc>
                <a:tc>
                  <a:txBody>
                    <a:bodyPr/>
                    <a:lstStyle/>
                    <a:p>
                      <a:endParaRPr lang="en-GB" sz="2000" b="0" i="0">
                        <a:latin typeface="OpenDyslexicAlta" pitchFamily="2" charset="77"/>
                        <a:ea typeface="OpenDyslexic" charset="0"/>
                        <a:cs typeface="OpenDyslexic" charset="0"/>
                      </a:endParaRPr>
                    </a:p>
                  </a:txBody>
                  <a:tcPr/>
                </a:tc>
                <a:extLst>
                  <a:ext uri="{0D108BD9-81ED-4DB2-BD59-A6C34878D82A}">
                    <a16:rowId xmlns:a16="http://schemas.microsoft.com/office/drawing/2014/main" val="10009"/>
                  </a:ext>
                </a:extLst>
              </a:tr>
              <a:tr h="463769">
                <a:tc vMerge="1">
                  <a:txBody>
                    <a:bodyPr/>
                    <a:lstStyle/>
                    <a:p>
                      <a:endParaRPr lang="en-GB" sz="2000" dirty="0">
                        <a:latin typeface="OpenDyslexic" charset="0"/>
                        <a:ea typeface="OpenDyslexic" charset="0"/>
                        <a:cs typeface="OpenDyslexic" charset="0"/>
                      </a:endParaRPr>
                    </a:p>
                  </a:txBody>
                  <a:tcPr/>
                </a:tc>
                <a:tc>
                  <a:txBody>
                    <a:bodyPr/>
                    <a:lstStyle/>
                    <a:p>
                      <a:r>
                        <a:rPr lang="en-GB" sz="2000" b="0" i="0">
                          <a:latin typeface="OpenDyslexicAlta" pitchFamily="2" charset="77"/>
                          <a:ea typeface="OpenDyslexic" charset="0"/>
                          <a:cs typeface="OpenDyslexic" charset="0"/>
                        </a:rPr>
                        <a:t>bound</a:t>
                      </a:r>
                    </a:p>
                  </a:txBody>
                  <a:tcPr/>
                </a:tc>
                <a:tc vMerge="1">
                  <a:txBody>
                    <a:bodyPr/>
                    <a:lstStyle/>
                    <a:p>
                      <a:endParaRPr lang="en-GB" sz="2000" dirty="0">
                        <a:latin typeface="OpenDyslexic" charset="0"/>
                        <a:ea typeface="OpenDyslexic" charset="0"/>
                        <a:cs typeface="OpenDyslexic" charset="0"/>
                      </a:endParaRPr>
                    </a:p>
                  </a:txBody>
                  <a:tcPr/>
                </a:tc>
                <a:tc>
                  <a:txBody>
                    <a:bodyPr/>
                    <a:lstStyle/>
                    <a:p>
                      <a:endParaRPr lang="en-GB" sz="2000" b="0" i="0">
                        <a:latin typeface="OpenDyslexicAlta" pitchFamily="2" charset="77"/>
                        <a:ea typeface="OpenDyslexic" charset="0"/>
                        <a:cs typeface="OpenDyslexic" charset="0"/>
                      </a:endParaRPr>
                    </a:p>
                  </a:txBody>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028661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508000" y="1356527"/>
          <a:ext cx="2787650" cy="5272869"/>
        </p:xfrm>
        <a:graphic>
          <a:graphicData uri="http://schemas.openxmlformats.org/drawingml/2006/table">
            <a:tbl>
              <a:tblPr firstRow="1" bandRow="1">
                <a:tableStyleId>{5940675A-B579-460E-94D1-54222C63F5DA}</a:tableStyleId>
              </a:tblPr>
              <a:tblGrid>
                <a:gridCol w="2787650">
                  <a:extLst>
                    <a:ext uri="{9D8B030D-6E8A-4147-A177-3AD203B41FA5}">
                      <a16:colId xmlns:a16="http://schemas.microsoft.com/office/drawing/2014/main" val="20000"/>
                    </a:ext>
                  </a:extLst>
                </a:gridCol>
              </a:tblGrid>
              <a:tr h="700869">
                <a:tc>
                  <a:txBody>
                    <a:bodyPr/>
                    <a:lstStyle/>
                    <a:p>
                      <a:r>
                        <a:rPr lang="en-GB" b="0" i="0">
                          <a:latin typeface="OpenDyslexicAlta" pitchFamily="2" charset="77"/>
                          <a:ea typeface="OpenDyslexic" charset="0"/>
                          <a:cs typeface="OpenDyslexic" charset="0"/>
                        </a:rPr>
                        <a:t>Spellings</a:t>
                      </a:r>
                    </a:p>
                  </a:txBody>
                  <a:tcPr>
                    <a:solidFill>
                      <a:schemeClr val="accent5">
                        <a:lumMod val="60000"/>
                        <a:lumOff val="40000"/>
                      </a:schemeClr>
                    </a:solidFill>
                  </a:tcPr>
                </a:tc>
                <a:extLst>
                  <a:ext uri="{0D108BD9-81ED-4DB2-BD59-A6C34878D82A}">
                    <a16:rowId xmlns:a16="http://schemas.microsoft.com/office/drawing/2014/main" val="10000"/>
                  </a:ext>
                </a:extLst>
              </a:tr>
              <a:tr h="457200">
                <a:tc>
                  <a:txBody>
                    <a:bodyPr/>
                    <a:lstStyle/>
                    <a:p>
                      <a:r>
                        <a:rPr lang="en-GB" b="0" i="0">
                          <a:latin typeface="OpenDyslexicAlta" pitchFamily="2" charset="77"/>
                          <a:ea typeface="OpenDyslexic" charset="0"/>
                          <a:cs typeface="OpenDyslexic" charset="0"/>
                        </a:rPr>
                        <a:t>redo</a:t>
                      </a:r>
                    </a:p>
                  </a:txBody>
                  <a:tcPr/>
                </a:tc>
                <a:extLst>
                  <a:ext uri="{0D108BD9-81ED-4DB2-BD59-A6C34878D82A}">
                    <a16:rowId xmlns:a16="http://schemas.microsoft.com/office/drawing/2014/main" val="10001"/>
                  </a:ext>
                </a:extLst>
              </a:tr>
              <a:tr h="457200">
                <a:tc>
                  <a:txBody>
                    <a:bodyPr/>
                    <a:lstStyle/>
                    <a:p>
                      <a:r>
                        <a:rPr lang="en-GB" b="0" i="0">
                          <a:latin typeface="OpenDyslexicAlta" pitchFamily="2" charset="77"/>
                          <a:ea typeface="OpenDyslexic" charset="0"/>
                          <a:cs typeface="OpenDyslexic" charset="0"/>
                        </a:rPr>
                        <a:t>refresh</a:t>
                      </a:r>
                    </a:p>
                  </a:txBody>
                  <a:tcPr/>
                </a:tc>
                <a:extLst>
                  <a:ext uri="{0D108BD9-81ED-4DB2-BD59-A6C34878D82A}">
                    <a16:rowId xmlns:a16="http://schemas.microsoft.com/office/drawing/2014/main" val="10002"/>
                  </a:ext>
                </a:extLst>
              </a:tr>
              <a:tr h="457200">
                <a:tc>
                  <a:txBody>
                    <a:bodyPr/>
                    <a:lstStyle/>
                    <a:p>
                      <a:r>
                        <a:rPr lang="en-GB" b="0" i="0">
                          <a:latin typeface="OpenDyslexicAlta" pitchFamily="2" charset="77"/>
                          <a:ea typeface="OpenDyslexic" charset="0"/>
                          <a:cs typeface="OpenDyslexic" charset="0"/>
                        </a:rPr>
                        <a:t>return</a:t>
                      </a:r>
                    </a:p>
                  </a:txBody>
                  <a:tcPr/>
                </a:tc>
                <a:extLst>
                  <a:ext uri="{0D108BD9-81ED-4DB2-BD59-A6C34878D82A}">
                    <a16:rowId xmlns:a16="http://schemas.microsoft.com/office/drawing/2014/main" val="10003"/>
                  </a:ext>
                </a:extLst>
              </a:tr>
              <a:tr h="457200">
                <a:tc>
                  <a:txBody>
                    <a:bodyPr/>
                    <a:lstStyle/>
                    <a:p>
                      <a:r>
                        <a:rPr lang="en-GB" b="0" i="0">
                          <a:latin typeface="OpenDyslexicAlta" pitchFamily="2" charset="77"/>
                          <a:ea typeface="OpenDyslexic" charset="0"/>
                          <a:cs typeface="OpenDyslexic" charset="0"/>
                        </a:rPr>
                        <a:t>reappear</a:t>
                      </a:r>
                    </a:p>
                  </a:txBody>
                  <a:tcPr/>
                </a:tc>
                <a:extLst>
                  <a:ext uri="{0D108BD9-81ED-4DB2-BD59-A6C34878D82A}">
                    <a16:rowId xmlns:a16="http://schemas.microsoft.com/office/drawing/2014/main" val="10004"/>
                  </a:ext>
                </a:extLst>
              </a:tr>
              <a:tr h="457200">
                <a:tc>
                  <a:txBody>
                    <a:bodyPr/>
                    <a:lstStyle/>
                    <a:p>
                      <a:r>
                        <a:rPr lang="en-GB" b="0" i="0">
                          <a:latin typeface="OpenDyslexicAlta" pitchFamily="2" charset="77"/>
                          <a:ea typeface="OpenDyslexic" charset="0"/>
                          <a:cs typeface="OpenDyslexic" charset="0"/>
                        </a:rPr>
                        <a:t>redecorate</a:t>
                      </a:r>
                    </a:p>
                  </a:txBody>
                  <a:tcPr/>
                </a:tc>
                <a:extLst>
                  <a:ext uri="{0D108BD9-81ED-4DB2-BD59-A6C34878D82A}">
                    <a16:rowId xmlns:a16="http://schemas.microsoft.com/office/drawing/2014/main" val="10005"/>
                  </a:ext>
                </a:extLst>
              </a:tr>
              <a:tr h="457200">
                <a:tc>
                  <a:txBody>
                    <a:bodyPr/>
                    <a:lstStyle/>
                    <a:p>
                      <a:r>
                        <a:rPr lang="en-GB" b="0" i="0">
                          <a:latin typeface="OpenDyslexicAlta" pitchFamily="2" charset="77"/>
                          <a:ea typeface="OpenDyslexic" charset="0"/>
                          <a:cs typeface="OpenDyslexic" charset="0"/>
                        </a:rPr>
                        <a:t>revenge</a:t>
                      </a:r>
                    </a:p>
                  </a:txBody>
                  <a:tcPr/>
                </a:tc>
                <a:extLst>
                  <a:ext uri="{0D108BD9-81ED-4DB2-BD59-A6C34878D82A}">
                    <a16:rowId xmlns:a16="http://schemas.microsoft.com/office/drawing/2014/main" val="10006"/>
                  </a:ext>
                </a:extLst>
              </a:tr>
              <a:tr h="457200">
                <a:tc>
                  <a:txBody>
                    <a:bodyPr/>
                    <a:lstStyle/>
                    <a:p>
                      <a:r>
                        <a:rPr lang="en-GB" b="0" i="0">
                          <a:latin typeface="OpenDyslexicAlta" pitchFamily="2" charset="77"/>
                          <a:ea typeface="OpenDyslexic" charset="0"/>
                          <a:cs typeface="OpenDyslexic" charset="0"/>
                        </a:rPr>
                        <a:t>review</a:t>
                      </a:r>
                    </a:p>
                  </a:txBody>
                  <a:tcPr/>
                </a:tc>
                <a:extLst>
                  <a:ext uri="{0D108BD9-81ED-4DB2-BD59-A6C34878D82A}">
                    <a16:rowId xmlns:a16="http://schemas.microsoft.com/office/drawing/2014/main" val="10007"/>
                  </a:ext>
                </a:extLst>
              </a:tr>
              <a:tr h="457200">
                <a:tc>
                  <a:txBody>
                    <a:bodyPr/>
                    <a:lstStyle/>
                    <a:p>
                      <a:r>
                        <a:rPr lang="en-GB" b="0" i="0">
                          <a:latin typeface="OpenDyslexicAlta" pitchFamily="2" charset="77"/>
                          <a:ea typeface="OpenDyslexic" charset="0"/>
                          <a:cs typeface="OpenDyslexic" charset="0"/>
                        </a:rPr>
                        <a:t>replay</a:t>
                      </a:r>
                    </a:p>
                  </a:txBody>
                  <a:tcPr/>
                </a:tc>
                <a:extLst>
                  <a:ext uri="{0D108BD9-81ED-4DB2-BD59-A6C34878D82A}">
                    <a16:rowId xmlns:a16="http://schemas.microsoft.com/office/drawing/2014/main" val="10008"/>
                  </a:ext>
                </a:extLst>
              </a:tr>
              <a:tr h="457200">
                <a:tc>
                  <a:txBody>
                    <a:bodyPr/>
                    <a:lstStyle/>
                    <a:p>
                      <a:r>
                        <a:rPr lang="en-GB" b="0" i="0">
                          <a:latin typeface="OpenDyslexicAlta" pitchFamily="2" charset="77"/>
                          <a:ea typeface="OpenDyslexic" charset="0"/>
                          <a:cs typeface="OpenDyslexic" charset="0"/>
                        </a:rPr>
                        <a:t>reaction</a:t>
                      </a:r>
                    </a:p>
                  </a:txBody>
                  <a:tcPr/>
                </a:tc>
                <a:extLst>
                  <a:ext uri="{0D108BD9-81ED-4DB2-BD59-A6C34878D82A}">
                    <a16:rowId xmlns:a16="http://schemas.microsoft.com/office/drawing/2014/main" val="10009"/>
                  </a:ext>
                </a:extLst>
              </a:tr>
              <a:tr h="457200">
                <a:tc>
                  <a:txBody>
                    <a:bodyPr/>
                    <a:lstStyle/>
                    <a:p>
                      <a:r>
                        <a:rPr lang="en-GB" b="0" i="0">
                          <a:latin typeface="OpenDyslexicAlta" pitchFamily="2" charset="77"/>
                          <a:ea typeface="OpenDyslexic" charset="0"/>
                          <a:cs typeface="OpenDyslexic" charset="0"/>
                        </a:rPr>
                        <a:t>rebound</a:t>
                      </a:r>
                    </a:p>
                  </a:txBody>
                  <a:tcPr/>
                </a:tc>
                <a:extLst>
                  <a:ext uri="{0D108BD9-81ED-4DB2-BD59-A6C34878D82A}">
                    <a16:rowId xmlns:a16="http://schemas.microsoft.com/office/drawing/2014/main" val="1001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709652455"/>
              </p:ext>
            </p:extLst>
          </p:nvPr>
        </p:nvGraphicFramePr>
        <p:xfrm>
          <a:off x="508000" y="325966"/>
          <a:ext cx="9055100" cy="867834"/>
        </p:xfrm>
        <a:graphic>
          <a:graphicData uri="http://schemas.openxmlformats.org/drawingml/2006/table">
            <a:tbl>
              <a:tblPr firstRow="1" bandRow="1">
                <a:tableStyleId>{5940675A-B579-460E-94D1-54222C63F5DA}</a:tableStyleId>
              </a:tblPr>
              <a:tblGrid>
                <a:gridCol w="1165034">
                  <a:extLst>
                    <a:ext uri="{9D8B030D-6E8A-4147-A177-3AD203B41FA5}">
                      <a16:colId xmlns:a16="http://schemas.microsoft.com/office/drawing/2014/main" val="20000"/>
                    </a:ext>
                  </a:extLst>
                </a:gridCol>
                <a:gridCol w="7890066">
                  <a:extLst>
                    <a:ext uri="{9D8B030D-6E8A-4147-A177-3AD203B41FA5}">
                      <a16:colId xmlns:a16="http://schemas.microsoft.com/office/drawing/2014/main" val="20001"/>
                    </a:ext>
                  </a:extLst>
                </a:gridCol>
              </a:tblGrid>
              <a:tr h="433917">
                <a:tc>
                  <a:txBody>
                    <a:bodyPr/>
                    <a:lstStyle/>
                    <a:p>
                      <a:r>
                        <a:rPr lang="en-GB" sz="1400" b="0" i="0" dirty="0">
                          <a:latin typeface="Muli" pitchFamily="2" charset="77"/>
                        </a:rPr>
                        <a:t>Stage: 3</a:t>
                      </a: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aseline="0" dirty="0">
                          <a:latin typeface="Muli" pitchFamily="2" charset="77"/>
                        </a:rPr>
                        <a:t>Words with the prefix ’re-’   ‘re-’ means ‘again’ or ‘back.’</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baseline="0" dirty="0">
                        <a:latin typeface="Muli" pitchFamily="2" charset="77"/>
                      </a:endParaRPr>
                    </a:p>
                    <a:p>
                      <a:r>
                        <a:rPr lang="en-GB" sz="1400" baseline="0" dirty="0">
                          <a:solidFill>
                            <a:srgbClr val="FF3860"/>
                          </a:solidFill>
                          <a:latin typeface="Muli" pitchFamily="2" charset="77"/>
                        </a:rPr>
                        <a:t>Answers: </a:t>
                      </a:r>
                      <a:endParaRPr lang="en-GB" sz="1400" dirty="0">
                        <a:solidFill>
                          <a:srgbClr val="FF3860"/>
                        </a:solidFill>
                        <a:latin typeface="Muli" pitchFamily="2" charset="77"/>
                      </a:endParaRPr>
                    </a:p>
                  </a:txBody>
                  <a:tcPr/>
                </a:tc>
                <a:extLst>
                  <a:ext uri="{0D108BD9-81ED-4DB2-BD59-A6C34878D82A}">
                    <a16:rowId xmlns:a16="http://schemas.microsoft.com/office/drawing/2014/main" val="10000"/>
                  </a:ext>
                </a:extLst>
              </a:tr>
              <a:tr h="433917">
                <a:tc>
                  <a:txBody>
                    <a:bodyPr/>
                    <a:lstStyle/>
                    <a:p>
                      <a:r>
                        <a:rPr lang="en-GB" sz="1400" b="0" i="0" dirty="0">
                          <a:latin typeface="Muli" pitchFamily="2" charset="77"/>
                        </a:rPr>
                        <a:t>List: 7</a:t>
                      </a:r>
                    </a:p>
                  </a:txBody>
                  <a:tcPr/>
                </a:tc>
                <a:tc vMerge="1">
                  <a:txBody>
                    <a:bodyPr/>
                    <a:lstStyle/>
                    <a:p>
                      <a:endParaRPr lang="en-GB" dirty="0"/>
                    </a:p>
                  </a:txBody>
                  <a:tcPr/>
                </a:tc>
                <a:extLst>
                  <a:ext uri="{0D108BD9-81ED-4DB2-BD59-A6C34878D82A}">
                    <a16:rowId xmlns:a16="http://schemas.microsoft.com/office/drawing/2014/main" val="10001"/>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983021836"/>
              </p:ext>
            </p:extLst>
          </p:nvPr>
        </p:nvGraphicFramePr>
        <p:xfrm>
          <a:off x="3515095" y="1351626"/>
          <a:ext cx="8170721" cy="5277770"/>
        </p:xfrm>
        <a:graphic>
          <a:graphicData uri="http://schemas.openxmlformats.org/drawingml/2006/table">
            <a:tbl>
              <a:tblPr firstRow="1" bandRow="1">
                <a:tableStyleId>{5940675A-B579-460E-94D1-54222C63F5DA}</a:tableStyleId>
              </a:tblPr>
              <a:tblGrid>
                <a:gridCol w="2693925">
                  <a:extLst>
                    <a:ext uri="{9D8B030D-6E8A-4147-A177-3AD203B41FA5}">
                      <a16:colId xmlns:a16="http://schemas.microsoft.com/office/drawing/2014/main" val="20000"/>
                    </a:ext>
                  </a:extLst>
                </a:gridCol>
                <a:gridCol w="1880663">
                  <a:extLst>
                    <a:ext uri="{9D8B030D-6E8A-4147-A177-3AD203B41FA5}">
                      <a16:colId xmlns:a16="http://schemas.microsoft.com/office/drawing/2014/main" val="20001"/>
                    </a:ext>
                  </a:extLst>
                </a:gridCol>
                <a:gridCol w="994940">
                  <a:extLst>
                    <a:ext uri="{9D8B030D-6E8A-4147-A177-3AD203B41FA5}">
                      <a16:colId xmlns:a16="http://schemas.microsoft.com/office/drawing/2014/main" val="20002"/>
                    </a:ext>
                  </a:extLst>
                </a:gridCol>
                <a:gridCol w="2601193">
                  <a:extLst>
                    <a:ext uri="{9D8B030D-6E8A-4147-A177-3AD203B41FA5}">
                      <a16:colId xmlns:a16="http://schemas.microsoft.com/office/drawing/2014/main" val="20003"/>
                    </a:ext>
                  </a:extLst>
                </a:gridCol>
              </a:tblGrid>
              <a:tr h="635859">
                <a:tc gridSpan="4">
                  <a:txBody>
                    <a:bodyPr/>
                    <a:lstStyle/>
                    <a:p>
                      <a:r>
                        <a:rPr lang="en-GB" b="0" i="0">
                          <a:latin typeface="OpenDyslexicAlta" pitchFamily="2" charset="77"/>
                          <a:ea typeface="OpenDyslexic" charset="0"/>
                          <a:cs typeface="OpenDyslexic" charset="0"/>
                        </a:rPr>
                        <a:t>Use the ‘re-’ prefix</a:t>
                      </a:r>
                      <a:r>
                        <a:rPr lang="en-GB" b="0" i="0" baseline="0">
                          <a:latin typeface="OpenDyslexicAlta" pitchFamily="2" charset="77"/>
                          <a:ea typeface="OpenDyslexic" charset="0"/>
                          <a:cs typeface="OpenDyslexic" charset="0"/>
                        </a:rPr>
                        <a:t> to create the words from your spelling list. Can you think of any more?</a:t>
                      </a:r>
                      <a:endParaRPr lang="en-GB" b="0" i="0">
                        <a:latin typeface="OpenDyslexicAlta" pitchFamily="2" charset="77"/>
                        <a:ea typeface="OpenDyslexic" charset="0"/>
                        <a:cs typeface="OpenDyslexic" charset="0"/>
                      </a:endParaRPr>
                    </a:p>
                  </a:txBody>
                  <a:tcPr>
                    <a:solidFill>
                      <a:schemeClr val="accent5">
                        <a:lumMod val="60000"/>
                        <a:lumOff val="40000"/>
                      </a:schemeClr>
                    </a:solidFill>
                  </a:tcPr>
                </a:tc>
                <a:tc hMerge="1">
                  <a:txBody>
                    <a:bodyPr/>
                    <a:lstStyle/>
                    <a:p>
                      <a:endParaRPr lang="en-GB" dirty="0"/>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10000"/>
                  </a:ext>
                </a:extLst>
              </a:tr>
              <a:tr h="463769">
                <a:tc rowSpan="10">
                  <a:txBody>
                    <a:bodyPr/>
                    <a:lstStyle/>
                    <a:p>
                      <a:pPr algn="ctr"/>
                      <a:endParaRPr lang="en-GB" sz="2000" b="0" i="0">
                        <a:latin typeface="OpenDyslexicAlta" pitchFamily="2" charset="77"/>
                        <a:ea typeface="OpenDyslexic" charset="0"/>
                        <a:cs typeface="OpenDyslexic" charset="0"/>
                      </a:endParaRPr>
                    </a:p>
                    <a:p>
                      <a:pPr algn="ctr"/>
                      <a:endParaRPr lang="en-GB" sz="2000" b="0" i="0">
                        <a:latin typeface="OpenDyslexicAlta" pitchFamily="2" charset="77"/>
                        <a:ea typeface="OpenDyslexic" charset="0"/>
                        <a:cs typeface="OpenDyslexic" charset="0"/>
                      </a:endParaRPr>
                    </a:p>
                    <a:p>
                      <a:pPr algn="ctr"/>
                      <a:endParaRPr lang="en-GB" sz="2000" b="0" i="0">
                        <a:latin typeface="OpenDyslexicAlta" pitchFamily="2" charset="77"/>
                        <a:ea typeface="OpenDyslexic" charset="0"/>
                        <a:cs typeface="OpenDyslexic" charset="0"/>
                      </a:endParaRPr>
                    </a:p>
                    <a:p>
                      <a:pPr algn="ctr"/>
                      <a:endParaRPr lang="en-GB" sz="2000" b="0" i="0">
                        <a:latin typeface="OpenDyslexicAlta" pitchFamily="2" charset="77"/>
                        <a:ea typeface="OpenDyslexic" charset="0"/>
                        <a:cs typeface="OpenDyslexic" charset="0"/>
                      </a:endParaRPr>
                    </a:p>
                    <a:p>
                      <a:pPr algn="ctr"/>
                      <a:endParaRPr lang="en-GB" sz="2000" b="0" i="0">
                        <a:latin typeface="OpenDyslexicAlta" pitchFamily="2" charset="77"/>
                        <a:ea typeface="OpenDyslexic" charset="0"/>
                        <a:cs typeface="OpenDyslexic" charset="0"/>
                      </a:endParaRPr>
                    </a:p>
                    <a:p>
                      <a:pPr algn="ctr"/>
                      <a:r>
                        <a:rPr lang="en-GB" sz="5400" b="0" i="0" baseline="0">
                          <a:latin typeface="OpenDyslexicAlta" pitchFamily="2" charset="77"/>
                          <a:ea typeface="OpenDyslexic" charset="0"/>
                          <a:cs typeface="OpenDyslexic" charset="0"/>
                        </a:rPr>
                        <a:t>re + </a:t>
                      </a:r>
                      <a:endParaRPr lang="en-GB" sz="5400" b="0" i="0">
                        <a:latin typeface="OpenDyslexicAlta" pitchFamily="2" charset="77"/>
                        <a:ea typeface="OpenDyslexic" charset="0"/>
                        <a:cs typeface="OpenDyslexic" charset="0"/>
                      </a:endParaRPr>
                    </a:p>
                  </a:txBody>
                  <a:tcPr/>
                </a:tc>
                <a:tc>
                  <a:txBody>
                    <a:bodyPr/>
                    <a:lstStyle/>
                    <a:p>
                      <a:r>
                        <a:rPr lang="en-GB" sz="2000" b="0" i="0">
                          <a:latin typeface="OpenDyslexicAlta" pitchFamily="2" charset="77"/>
                          <a:ea typeface="OpenDyslexic" charset="0"/>
                          <a:cs typeface="OpenDyslexic" charset="0"/>
                        </a:rPr>
                        <a:t>turn</a:t>
                      </a:r>
                    </a:p>
                  </a:txBody>
                  <a:tcPr/>
                </a:tc>
                <a:tc rowSpan="10">
                  <a:txBody>
                    <a:bodyPr/>
                    <a:lstStyle/>
                    <a:p>
                      <a:endParaRPr lang="en-GB" sz="2000" b="0" i="0">
                        <a:latin typeface="OpenDyslexicAlta" pitchFamily="2" charset="77"/>
                        <a:ea typeface="OpenDyslexic" charset="0"/>
                        <a:cs typeface="OpenDyslexic" charset="0"/>
                      </a:endParaRPr>
                    </a:p>
                    <a:p>
                      <a:endParaRPr lang="en-GB" sz="2000" b="0" i="0">
                        <a:latin typeface="OpenDyslexicAlta" pitchFamily="2" charset="77"/>
                        <a:ea typeface="OpenDyslexic" charset="0"/>
                        <a:cs typeface="OpenDyslexic" charset="0"/>
                      </a:endParaRPr>
                    </a:p>
                    <a:p>
                      <a:endParaRPr lang="en-GB" sz="2000" b="0" i="0">
                        <a:latin typeface="OpenDyslexicAlta" pitchFamily="2" charset="77"/>
                        <a:ea typeface="OpenDyslexic" charset="0"/>
                        <a:cs typeface="OpenDyslexic" charset="0"/>
                      </a:endParaRPr>
                    </a:p>
                    <a:p>
                      <a:endParaRPr lang="en-GB" sz="2000" b="0" i="0">
                        <a:latin typeface="OpenDyslexicAlta" pitchFamily="2" charset="77"/>
                        <a:ea typeface="OpenDyslexic" charset="0"/>
                        <a:cs typeface="OpenDyslexic" charset="0"/>
                      </a:endParaRPr>
                    </a:p>
                    <a:p>
                      <a:endParaRPr lang="en-GB" sz="2000" b="0" i="0">
                        <a:latin typeface="OpenDyslexicAlta" pitchFamily="2" charset="77"/>
                        <a:ea typeface="OpenDyslexic" charset="0"/>
                        <a:cs typeface="OpenDyslexic" charset="0"/>
                      </a:endParaRPr>
                    </a:p>
                    <a:p>
                      <a:pPr algn="ctr"/>
                      <a:r>
                        <a:rPr lang="en-GB" sz="5400" b="0" i="0">
                          <a:latin typeface="OpenDyslexicAlta" pitchFamily="2" charset="77"/>
                          <a:ea typeface="OpenDyslexic" charset="0"/>
                          <a:cs typeface="OpenDyslexic" charset="0"/>
                        </a:rPr>
                        <a:t>=</a:t>
                      </a:r>
                    </a:p>
                  </a:txBody>
                  <a:tcPr/>
                </a:tc>
                <a:tc>
                  <a:txBody>
                    <a:bodyPr/>
                    <a:lstStyle/>
                    <a:p>
                      <a:r>
                        <a:rPr lang="en-GB" sz="2000" b="0" i="0">
                          <a:solidFill>
                            <a:srgbClr val="FF3860"/>
                          </a:solidFill>
                          <a:latin typeface="OpenDyslexicAlta" pitchFamily="2" charset="77"/>
                          <a:ea typeface="OpenDyslexic" charset="0"/>
                          <a:cs typeface="OpenDyslexic" charset="0"/>
                        </a:rPr>
                        <a:t>return</a:t>
                      </a:r>
                    </a:p>
                  </a:txBody>
                  <a:tcPr/>
                </a:tc>
                <a:extLst>
                  <a:ext uri="{0D108BD9-81ED-4DB2-BD59-A6C34878D82A}">
                    <a16:rowId xmlns:a16="http://schemas.microsoft.com/office/drawing/2014/main" val="10001"/>
                  </a:ext>
                </a:extLst>
              </a:tr>
              <a:tr h="463769">
                <a:tc vMerge="1">
                  <a:txBody>
                    <a:bodyPr/>
                    <a:lstStyle/>
                    <a:p>
                      <a:endParaRPr lang="en-GB" sz="2000" dirty="0">
                        <a:latin typeface="OpenDyslexic" charset="0"/>
                        <a:ea typeface="OpenDyslexic" charset="0"/>
                        <a:cs typeface="OpenDyslexic" charset="0"/>
                      </a:endParaRPr>
                    </a:p>
                  </a:txBody>
                  <a:tcPr/>
                </a:tc>
                <a:tc>
                  <a:txBody>
                    <a:bodyPr/>
                    <a:lstStyle/>
                    <a:p>
                      <a:r>
                        <a:rPr lang="en-GB" sz="2000" b="0" i="0">
                          <a:latin typeface="OpenDyslexicAlta" pitchFamily="2" charset="77"/>
                          <a:ea typeface="OpenDyslexic" charset="0"/>
                          <a:cs typeface="OpenDyslexic" charset="0"/>
                        </a:rPr>
                        <a:t>fresh</a:t>
                      </a:r>
                    </a:p>
                  </a:txBody>
                  <a:tcPr/>
                </a:tc>
                <a:tc vMerge="1">
                  <a:txBody>
                    <a:bodyPr/>
                    <a:lstStyle/>
                    <a:p>
                      <a:endParaRPr lang="en-GB" sz="2000" dirty="0">
                        <a:latin typeface="OpenDyslexic" charset="0"/>
                        <a:ea typeface="OpenDyslexic" charset="0"/>
                        <a:cs typeface="OpenDyslexic" charset="0"/>
                      </a:endParaRPr>
                    </a:p>
                  </a:txBody>
                  <a:tcPr/>
                </a:tc>
                <a:tc>
                  <a:txBody>
                    <a:bodyPr/>
                    <a:lstStyle/>
                    <a:p>
                      <a:r>
                        <a:rPr lang="en-GB" sz="2000" b="0" i="0">
                          <a:solidFill>
                            <a:srgbClr val="FF3860"/>
                          </a:solidFill>
                          <a:latin typeface="OpenDyslexicAlta" pitchFamily="2" charset="77"/>
                          <a:ea typeface="OpenDyslexic" charset="0"/>
                          <a:cs typeface="OpenDyslexic" charset="0"/>
                        </a:rPr>
                        <a:t>refresh</a:t>
                      </a:r>
                    </a:p>
                  </a:txBody>
                  <a:tcPr/>
                </a:tc>
                <a:extLst>
                  <a:ext uri="{0D108BD9-81ED-4DB2-BD59-A6C34878D82A}">
                    <a16:rowId xmlns:a16="http://schemas.microsoft.com/office/drawing/2014/main" val="10002"/>
                  </a:ext>
                </a:extLst>
              </a:tr>
              <a:tr h="463769">
                <a:tc vMerge="1">
                  <a:txBody>
                    <a:bodyPr/>
                    <a:lstStyle/>
                    <a:p>
                      <a:endParaRPr lang="en-GB" sz="2000" dirty="0">
                        <a:latin typeface="OpenDyslexic" charset="0"/>
                        <a:ea typeface="OpenDyslexic" charset="0"/>
                        <a:cs typeface="OpenDyslexic" charset="0"/>
                      </a:endParaRPr>
                    </a:p>
                  </a:txBody>
                  <a:tcPr/>
                </a:tc>
                <a:tc>
                  <a:txBody>
                    <a:bodyPr/>
                    <a:lstStyle/>
                    <a:p>
                      <a:r>
                        <a:rPr lang="en-GB" sz="2000" b="0" i="0">
                          <a:latin typeface="OpenDyslexicAlta" pitchFamily="2" charset="77"/>
                          <a:ea typeface="OpenDyslexic" charset="0"/>
                          <a:cs typeface="OpenDyslexic" charset="0"/>
                        </a:rPr>
                        <a:t>play</a:t>
                      </a:r>
                    </a:p>
                  </a:txBody>
                  <a:tcPr/>
                </a:tc>
                <a:tc vMerge="1">
                  <a:txBody>
                    <a:bodyPr/>
                    <a:lstStyle/>
                    <a:p>
                      <a:endParaRPr lang="en-GB" sz="2000" dirty="0">
                        <a:latin typeface="OpenDyslexic" charset="0"/>
                        <a:ea typeface="OpenDyslexic" charset="0"/>
                        <a:cs typeface="OpenDyslexic" charset="0"/>
                      </a:endParaRPr>
                    </a:p>
                  </a:txBody>
                  <a:tcPr/>
                </a:tc>
                <a:tc>
                  <a:txBody>
                    <a:bodyPr/>
                    <a:lstStyle/>
                    <a:p>
                      <a:r>
                        <a:rPr lang="en-GB" sz="2000" b="0" i="0">
                          <a:solidFill>
                            <a:srgbClr val="FF3860"/>
                          </a:solidFill>
                          <a:latin typeface="OpenDyslexicAlta" pitchFamily="2" charset="77"/>
                          <a:ea typeface="OpenDyslexic" charset="0"/>
                          <a:cs typeface="OpenDyslexic" charset="0"/>
                        </a:rPr>
                        <a:t>replay</a:t>
                      </a:r>
                    </a:p>
                  </a:txBody>
                  <a:tcPr/>
                </a:tc>
                <a:extLst>
                  <a:ext uri="{0D108BD9-81ED-4DB2-BD59-A6C34878D82A}">
                    <a16:rowId xmlns:a16="http://schemas.microsoft.com/office/drawing/2014/main" val="10003"/>
                  </a:ext>
                </a:extLst>
              </a:tr>
              <a:tr h="463769">
                <a:tc vMerge="1">
                  <a:txBody>
                    <a:bodyPr/>
                    <a:lstStyle/>
                    <a:p>
                      <a:endParaRPr lang="en-GB" sz="2000" dirty="0">
                        <a:latin typeface="OpenDyslexic" charset="0"/>
                        <a:ea typeface="OpenDyslexic" charset="0"/>
                        <a:cs typeface="OpenDyslexic" charset="0"/>
                      </a:endParaRPr>
                    </a:p>
                  </a:txBody>
                  <a:tcPr/>
                </a:tc>
                <a:tc>
                  <a:txBody>
                    <a:bodyPr/>
                    <a:lstStyle/>
                    <a:p>
                      <a:r>
                        <a:rPr lang="en-GB" sz="2000" b="0" i="0">
                          <a:latin typeface="OpenDyslexicAlta" pitchFamily="2" charset="77"/>
                          <a:ea typeface="OpenDyslexic" charset="0"/>
                          <a:cs typeface="OpenDyslexic" charset="0"/>
                        </a:rPr>
                        <a:t>do</a:t>
                      </a:r>
                    </a:p>
                  </a:txBody>
                  <a:tcPr/>
                </a:tc>
                <a:tc vMerge="1">
                  <a:txBody>
                    <a:bodyPr/>
                    <a:lstStyle/>
                    <a:p>
                      <a:endParaRPr lang="en-GB" sz="2000" dirty="0">
                        <a:latin typeface="OpenDyslexic" charset="0"/>
                        <a:ea typeface="OpenDyslexic" charset="0"/>
                        <a:cs typeface="OpenDyslexic" charset="0"/>
                      </a:endParaRPr>
                    </a:p>
                  </a:txBody>
                  <a:tcPr/>
                </a:tc>
                <a:tc>
                  <a:txBody>
                    <a:bodyPr/>
                    <a:lstStyle/>
                    <a:p>
                      <a:r>
                        <a:rPr lang="en-GB" sz="2000" b="0" i="0">
                          <a:solidFill>
                            <a:srgbClr val="FF3860"/>
                          </a:solidFill>
                          <a:latin typeface="OpenDyslexicAlta" pitchFamily="2" charset="77"/>
                          <a:ea typeface="OpenDyslexic" charset="0"/>
                          <a:cs typeface="OpenDyslexic" charset="0"/>
                        </a:rPr>
                        <a:t>redo</a:t>
                      </a:r>
                    </a:p>
                  </a:txBody>
                  <a:tcPr/>
                </a:tc>
                <a:extLst>
                  <a:ext uri="{0D108BD9-81ED-4DB2-BD59-A6C34878D82A}">
                    <a16:rowId xmlns:a16="http://schemas.microsoft.com/office/drawing/2014/main" val="10004"/>
                  </a:ext>
                </a:extLst>
              </a:tr>
              <a:tr h="463769">
                <a:tc vMerge="1">
                  <a:txBody>
                    <a:bodyPr/>
                    <a:lstStyle/>
                    <a:p>
                      <a:endParaRPr lang="en-GB" sz="2000" dirty="0">
                        <a:latin typeface="OpenDyslexic" charset="0"/>
                        <a:ea typeface="OpenDyslexic" charset="0"/>
                        <a:cs typeface="OpenDyslexic" charset="0"/>
                      </a:endParaRPr>
                    </a:p>
                  </a:txBody>
                  <a:tcPr/>
                </a:tc>
                <a:tc>
                  <a:txBody>
                    <a:bodyPr/>
                    <a:lstStyle/>
                    <a:p>
                      <a:r>
                        <a:rPr lang="en-GB" sz="2000" b="0" i="0">
                          <a:latin typeface="OpenDyslexicAlta" pitchFamily="2" charset="77"/>
                          <a:ea typeface="OpenDyslexic" charset="0"/>
                          <a:cs typeface="OpenDyslexic" charset="0"/>
                        </a:rPr>
                        <a:t>decorate</a:t>
                      </a:r>
                    </a:p>
                  </a:txBody>
                  <a:tcPr/>
                </a:tc>
                <a:tc vMerge="1">
                  <a:txBody>
                    <a:bodyPr/>
                    <a:lstStyle/>
                    <a:p>
                      <a:endParaRPr lang="en-GB" sz="2000" dirty="0">
                        <a:latin typeface="OpenDyslexic" charset="0"/>
                        <a:ea typeface="OpenDyslexic" charset="0"/>
                        <a:cs typeface="OpenDyslexic" charset="0"/>
                      </a:endParaRPr>
                    </a:p>
                  </a:txBody>
                  <a:tcPr/>
                </a:tc>
                <a:tc>
                  <a:txBody>
                    <a:bodyPr/>
                    <a:lstStyle/>
                    <a:p>
                      <a:r>
                        <a:rPr lang="en-GB" sz="2000" b="0" i="0">
                          <a:solidFill>
                            <a:srgbClr val="FF3860"/>
                          </a:solidFill>
                          <a:latin typeface="OpenDyslexicAlta" pitchFamily="2" charset="77"/>
                          <a:ea typeface="OpenDyslexic" charset="0"/>
                          <a:cs typeface="OpenDyslexic" charset="0"/>
                        </a:rPr>
                        <a:t>redecorate</a:t>
                      </a:r>
                    </a:p>
                  </a:txBody>
                  <a:tcPr/>
                </a:tc>
                <a:extLst>
                  <a:ext uri="{0D108BD9-81ED-4DB2-BD59-A6C34878D82A}">
                    <a16:rowId xmlns:a16="http://schemas.microsoft.com/office/drawing/2014/main" val="10005"/>
                  </a:ext>
                </a:extLst>
              </a:tr>
              <a:tr h="463769">
                <a:tc vMerge="1">
                  <a:txBody>
                    <a:bodyPr/>
                    <a:lstStyle/>
                    <a:p>
                      <a:endParaRPr lang="en-GB" sz="2000" dirty="0">
                        <a:latin typeface="OpenDyslexic" charset="0"/>
                        <a:ea typeface="OpenDyslexic" charset="0"/>
                        <a:cs typeface="OpenDyslexic" charset="0"/>
                      </a:endParaRPr>
                    </a:p>
                  </a:txBody>
                  <a:tcPr/>
                </a:tc>
                <a:tc>
                  <a:txBody>
                    <a:bodyPr/>
                    <a:lstStyle/>
                    <a:p>
                      <a:r>
                        <a:rPr lang="en-GB" sz="2000" b="0" i="0">
                          <a:latin typeface="OpenDyslexicAlta" pitchFamily="2" charset="77"/>
                          <a:ea typeface="OpenDyslexic" charset="0"/>
                          <a:cs typeface="OpenDyslexic" charset="0"/>
                        </a:rPr>
                        <a:t>appear</a:t>
                      </a:r>
                    </a:p>
                  </a:txBody>
                  <a:tcPr/>
                </a:tc>
                <a:tc vMerge="1">
                  <a:txBody>
                    <a:bodyPr/>
                    <a:lstStyle/>
                    <a:p>
                      <a:endParaRPr lang="en-GB" sz="2000" dirty="0">
                        <a:latin typeface="OpenDyslexic" charset="0"/>
                        <a:ea typeface="OpenDyslexic" charset="0"/>
                        <a:cs typeface="OpenDyslexic" charset="0"/>
                      </a:endParaRPr>
                    </a:p>
                  </a:txBody>
                  <a:tcPr/>
                </a:tc>
                <a:tc>
                  <a:txBody>
                    <a:bodyPr/>
                    <a:lstStyle/>
                    <a:p>
                      <a:r>
                        <a:rPr lang="en-GB" sz="2000" b="0" i="0">
                          <a:solidFill>
                            <a:srgbClr val="FF3860"/>
                          </a:solidFill>
                          <a:latin typeface="OpenDyslexicAlta" pitchFamily="2" charset="77"/>
                          <a:ea typeface="OpenDyslexic" charset="0"/>
                          <a:cs typeface="OpenDyslexic" charset="0"/>
                        </a:rPr>
                        <a:t>reappear</a:t>
                      </a:r>
                    </a:p>
                  </a:txBody>
                  <a:tcPr/>
                </a:tc>
                <a:extLst>
                  <a:ext uri="{0D108BD9-81ED-4DB2-BD59-A6C34878D82A}">
                    <a16:rowId xmlns:a16="http://schemas.microsoft.com/office/drawing/2014/main" val="10006"/>
                  </a:ext>
                </a:extLst>
              </a:tr>
              <a:tr h="463769">
                <a:tc vMerge="1">
                  <a:txBody>
                    <a:bodyPr/>
                    <a:lstStyle/>
                    <a:p>
                      <a:endParaRPr lang="en-GB"/>
                    </a:p>
                  </a:txBody>
                  <a:tcPr/>
                </a:tc>
                <a:tc>
                  <a:txBody>
                    <a:bodyPr/>
                    <a:lstStyle/>
                    <a:p>
                      <a:r>
                        <a:rPr lang="en-GB" sz="2000" b="0" i="0">
                          <a:latin typeface="OpenDyslexicAlta" pitchFamily="2" charset="77"/>
                          <a:ea typeface="OpenDyslexic" charset="0"/>
                          <a:cs typeface="OpenDyslexic" charset="0"/>
                        </a:rPr>
                        <a:t>view</a:t>
                      </a:r>
                    </a:p>
                  </a:txBody>
                  <a:tcPr/>
                </a:tc>
                <a:tc vMerge="1">
                  <a:txBody>
                    <a:bodyPr/>
                    <a:lstStyle/>
                    <a:p>
                      <a:endParaRPr lang="en-GB"/>
                    </a:p>
                  </a:txBody>
                  <a:tcPr/>
                </a:tc>
                <a:tc>
                  <a:txBody>
                    <a:bodyPr/>
                    <a:lstStyle/>
                    <a:p>
                      <a:r>
                        <a:rPr lang="en-GB" sz="2000" b="0" i="0">
                          <a:solidFill>
                            <a:srgbClr val="FF3860"/>
                          </a:solidFill>
                          <a:latin typeface="OpenDyslexicAlta" pitchFamily="2" charset="77"/>
                          <a:ea typeface="OpenDyslexic" charset="0"/>
                          <a:cs typeface="OpenDyslexic" charset="0"/>
                        </a:rPr>
                        <a:t>review</a:t>
                      </a:r>
                    </a:p>
                  </a:txBody>
                  <a:tcPr/>
                </a:tc>
                <a:extLst>
                  <a:ext uri="{0D108BD9-81ED-4DB2-BD59-A6C34878D82A}">
                    <a16:rowId xmlns:a16="http://schemas.microsoft.com/office/drawing/2014/main" val="10007"/>
                  </a:ext>
                </a:extLst>
              </a:tr>
              <a:tr h="463769">
                <a:tc vMerge="1">
                  <a:txBody>
                    <a:bodyPr/>
                    <a:lstStyle/>
                    <a:p>
                      <a:endParaRPr lang="en-GB" sz="2000" dirty="0">
                        <a:latin typeface="OpenDyslexic" charset="0"/>
                        <a:ea typeface="OpenDyslexic" charset="0"/>
                        <a:cs typeface="OpenDyslexic" charset="0"/>
                      </a:endParaRPr>
                    </a:p>
                  </a:txBody>
                  <a:tcPr/>
                </a:tc>
                <a:tc>
                  <a:txBody>
                    <a:bodyPr/>
                    <a:lstStyle/>
                    <a:p>
                      <a:r>
                        <a:rPr lang="en-GB" sz="2000" b="0" i="0" err="1">
                          <a:latin typeface="OpenDyslexicAlta" pitchFamily="2" charset="77"/>
                          <a:ea typeface="OpenDyslexic" charset="0"/>
                          <a:cs typeface="OpenDyslexic" charset="0"/>
                        </a:rPr>
                        <a:t>venge</a:t>
                      </a:r>
                      <a:endParaRPr lang="en-GB" sz="2000" b="0" i="0">
                        <a:latin typeface="OpenDyslexicAlta" pitchFamily="2" charset="77"/>
                        <a:ea typeface="OpenDyslexic" charset="0"/>
                        <a:cs typeface="OpenDyslexic" charset="0"/>
                      </a:endParaRPr>
                    </a:p>
                  </a:txBody>
                  <a:tcPr/>
                </a:tc>
                <a:tc vMerge="1">
                  <a:txBody>
                    <a:bodyPr/>
                    <a:lstStyle/>
                    <a:p>
                      <a:endParaRPr lang="en-GB" sz="2000" dirty="0">
                        <a:latin typeface="OpenDyslexic" charset="0"/>
                        <a:ea typeface="OpenDyslexic" charset="0"/>
                        <a:cs typeface="OpenDyslexic" charset="0"/>
                      </a:endParaRPr>
                    </a:p>
                  </a:txBody>
                  <a:tcPr/>
                </a:tc>
                <a:tc>
                  <a:txBody>
                    <a:bodyPr/>
                    <a:lstStyle/>
                    <a:p>
                      <a:r>
                        <a:rPr lang="en-GB" sz="2000" b="0" i="0">
                          <a:solidFill>
                            <a:srgbClr val="FF3860"/>
                          </a:solidFill>
                          <a:latin typeface="OpenDyslexicAlta" pitchFamily="2" charset="77"/>
                          <a:ea typeface="OpenDyslexic" charset="0"/>
                          <a:cs typeface="OpenDyslexic" charset="0"/>
                        </a:rPr>
                        <a:t>revenge</a:t>
                      </a:r>
                    </a:p>
                  </a:txBody>
                  <a:tcPr/>
                </a:tc>
                <a:extLst>
                  <a:ext uri="{0D108BD9-81ED-4DB2-BD59-A6C34878D82A}">
                    <a16:rowId xmlns:a16="http://schemas.microsoft.com/office/drawing/2014/main" val="10008"/>
                  </a:ext>
                </a:extLst>
              </a:tr>
              <a:tr h="463769">
                <a:tc vMerge="1">
                  <a:txBody>
                    <a:bodyPr/>
                    <a:lstStyle/>
                    <a:p>
                      <a:endParaRPr lang="en-GB" sz="2000" dirty="0">
                        <a:latin typeface="OpenDyslexic" charset="0"/>
                        <a:ea typeface="OpenDyslexic" charset="0"/>
                        <a:cs typeface="OpenDyslexic" charset="0"/>
                      </a:endParaRPr>
                    </a:p>
                  </a:txBody>
                  <a:tcPr/>
                </a:tc>
                <a:tc>
                  <a:txBody>
                    <a:bodyPr/>
                    <a:lstStyle/>
                    <a:p>
                      <a:r>
                        <a:rPr lang="en-GB" sz="2000" b="0" i="0">
                          <a:latin typeface="OpenDyslexicAlta" pitchFamily="2" charset="77"/>
                          <a:ea typeface="OpenDyslexic" charset="0"/>
                          <a:cs typeface="OpenDyslexic" charset="0"/>
                        </a:rPr>
                        <a:t>action</a:t>
                      </a:r>
                    </a:p>
                  </a:txBody>
                  <a:tcPr/>
                </a:tc>
                <a:tc vMerge="1">
                  <a:txBody>
                    <a:bodyPr/>
                    <a:lstStyle/>
                    <a:p>
                      <a:endParaRPr lang="en-GB" sz="2000" dirty="0">
                        <a:latin typeface="OpenDyslexic" charset="0"/>
                        <a:ea typeface="OpenDyslexic" charset="0"/>
                        <a:cs typeface="OpenDyslexic" charset="0"/>
                      </a:endParaRPr>
                    </a:p>
                  </a:txBody>
                  <a:tcPr/>
                </a:tc>
                <a:tc>
                  <a:txBody>
                    <a:bodyPr/>
                    <a:lstStyle/>
                    <a:p>
                      <a:r>
                        <a:rPr lang="en-GB" sz="2000" b="0" i="0">
                          <a:solidFill>
                            <a:srgbClr val="FF3860"/>
                          </a:solidFill>
                          <a:latin typeface="OpenDyslexicAlta" pitchFamily="2" charset="77"/>
                          <a:ea typeface="OpenDyslexic" charset="0"/>
                          <a:cs typeface="OpenDyslexic" charset="0"/>
                        </a:rPr>
                        <a:t>reaction</a:t>
                      </a:r>
                    </a:p>
                  </a:txBody>
                  <a:tcPr/>
                </a:tc>
                <a:extLst>
                  <a:ext uri="{0D108BD9-81ED-4DB2-BD59-A6C34878D82A}">
                    <a16:rowId xmlns:a16="http://schemas.microsoft.com/office/drawing/2014/main" val="10009"/>
                  </a:ext>
                </a:extLst>
              </a:tr>
              <a:tr h="463769">
                <a:tc vMerge="1">
                  <a:txBody>
                    <a:bodyPr/>
                    <a:lstStyle/>
                    <a:p>
                      <a:endParaRPr lang="en-GB" sz="2000" dirty="0">
                        <a:latin typeface="OpenDyslexic" charset="0"/>
                        <a:ea typeface="OpenDyslexic" charset="0"/>
                        <a:cs typeface="OpenDyslexic" charset="0"/>
                      </a:endParaRPr>
                    </a:p>
                  </a:txBody>
                  <a:tcPr/>
                </a:tc>
                <a:tc>
                  <a:txBody>
                    <a:bodyPr/>
                    <a:lstStyle/>
                    <a:p>
                      <a:r>
                        <a:rPr lang="en-GB" sz="2000" b="0" i="0">
                          <a:latin typeface="OpenDyslexicAlta" pitchFamily="2" charset="77"/>
                          <a:ea typeface="OpenDyslexic" charset="0"/>
                          <a:cs typeface="OpenDyslexic" charset="0"/>
                        </a:rPr>
                        <a:t>bound</a:t>
                      </a:r>
                    </a:p>
                  </a:txBody>
                  <a:tcPr/>
                </a:tc>
                <a:tc vMerge="1">
                  <a:txBody>
                    <a:bodyPr/>
                    <a:lstStyle/>
                    <a:p>
                      <a:endParaRPr lang="en-GB" sz="2000" dirty="0">
                        <a:latin typeface="OpenDyslexic" charset="0"/>
                        <a:ea typeface="OpenDyslexic" charset="0"/>
                        <a:cs typeface="OpenDyslexic" charset="0"/>
                      </a:endParaRPr>
                    </a:p>
                  </a:txBody>
                  <a:tcPr/>
                </a:tc>
                <a:tc>
                  <a:txBody>
                    <a:bodyPr/>
                    <a:lstStyle/>
                    <a:p>
                      <a:r>
                        <a:rPr lang="en-GB" sz="2000" b="0" i="0">
                          <a:solidFill>
                            <a:srgbClr val="FF3860"/>
                          </a:solidFill>
                          <a:latin typeface="OpenDyslexicAlta" pitchFamily="2" charset="77"/>
                          <a:ea typeface="OpenDyslexic" charset="0"/>
                          <a:cs typeface="OpenDyslexic" charset="0"/>
                        </a:rPr>
                        <a:t>rebound</a:t>
                      </a:r>
                    </a:p>
                  </a:txBody>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770540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6DBE228-6D41-A748-9592-1AE43A5B939D}"/>
              </a:ext>
            </a:extLst>
          </p:cNvPr>
          <p:cNvSpPr>
            <a:spLocks noGrp="1"/>
          </p:cNvSpPr>
          <p:nvPr>
            <p:ph type="body" sz="quarter" idx="13"/>
          </p:nvPr>
        </p:nvSpPr>
        <p:spPr/>
        <p:txBody>
          <a:bodyPr/>
          <a:lstStyle/>
          <a:p>
            <a:r>
              <a:rPr lang="en-GB"/>
              <a:t>3</a:t>
            </a:r>
          </a:p>
        </p:txBody>
      </p:sp>
      <p:sp>
        <p:nvSpPr>
          <p:cNvPr id="3" name="Text Placeholder 2">
            <a:extLst>
              <a:ext uri="{FF2B5EF4-FFF2-40B4-BE49-F238E27FC236}">
                <a16:creationId xmlns:a16="http://schemas.microsoft.com/office/drawing/2014/main" id="{65C2B884-3FE8-CF4F-BAE3-4C745B9084D3}"/>
              </a:ext>
            </a:extLst>
          </p:cNvPr>
          <p:cNvSpPr>
            <a:spLocks noGrp="1"/>
          </p:cNvSpPr>
          <p:nvPr>
            <p:ph type="body" sz="quarter" idx="14"/>
          </p:nvPr>
        </p:nvSpPr>
        <p:spPr/>
        <p:txBody>
          <a:bodyPr/>
          <a:lstStyle/>
          <a:p>
            <a:r>
              <a:rPr lang="en-GB"/>
              <a:t>7</a:t>
            </a:r>
          </a:p>
        </p:txBody>
      </p:sp>
      <p:sp>
        <p:nvSpPr>
          <p:cNvPr id="4" name="Text Placeholder 3">
            <a:extLst>
              <a:ext uri="{FF2B5EF4-FFF2-40B4-BE49-F238E27FC236}">
                <a16:creationId xmlns:a16="http://schemas.microsoft.com/office/drawing/2014/main" id="{47B32AF4-9343-2540-89B6-82250EA03E00}"/>
              </a:ext>
            </a:extLst>
          </p:cNvPr>
          <p:cNvSpPr>
            <a:spLocks noGrp="1"/>
          </p:cNvSpPr>
          <p:nvPr>
            <p:ph type="body" sz="quarter" idx="15"/>
          </p:nvPr>
        </p:nvSpPr>
        <p:spPr/>
        <p:txBody>
          <a:bodyPr/>
          <a:lstStyle/>
          <a:p>
            <a:r>
              <a:rPr lang="en-GB" dirty="0"/>
              <a:t> Words with the prefix ’re-’   ‘re-’ means ‘again’ or ‘back.’</a:t>
            </a:r>
          </a:p>
          <a:p>
            <a:endParaRPr lang="en-GB" dirty="0"/>
          </a:p>
        </p:txBody>
      </p:sp>
      <p:graphicFrame>
        <p:nvGraphicFramePr>
          <p:cNvPr id="7" name="Table Placeholder 6">
            <a:extLst>
              <a:ext uri="{FF2B5EF4-FFF2-40B4-BE49-F238E27FC236}">
                <a16:creationId xmlns:a16="http://schemas.microsoft.com/office/drawing/2014/main" id="{D4514438-BDEC-AA4B-BC27-4CCE78A121F0}"/>
              </a:ext>
            </a:extLst>
          </p:cNvPr>
          <p:cNvGraphicFramePr>
            <a:graphicFrameLocks noGrp="1"/>
          </p:cNvGraphicFramePr>
          <p:nvPr>
            <p:ph type="tbl" sz="quarter" idx="4294967295"/>
            <p:extLst>
              <p:ext uri="{D42A27DB-BD31-4B8C-83A1-F6EECF244321}">
                <p14:modId xmlns:p14="http://schemas.microsoft.com/office/powerpoint/2010/main" val="3010047056"/>
              </p:ext>
            </p:extLst>
          </p:nvPr>
        </p:nvGraphicFramePr>
        <p:xfrm>
          <a:off x="3429000" y="1311275"/>
          <a:ext cx="8363607" cy="5220758"/>
        </p:xfrm>
        <a:graphic>
          <a:graphicData uri="http://schemas.openxmlformats.org/drawingml/2006/table">
            <a:tbl>
              <a:tblPr firstRow="1" bandRow="1">
                <a:tableStyleId>{5940675A-B579-460E-94D1-54222C63F5DA}</a:tableStyleId>
              </a:tblPr>
              <a:tblGrid>
                <a:gridCol w="1573679">
                  <a:extLst>
                    <a:ext uri="{9D8B030D-6E8A-4147-A177-3AD203B41FA5}">
                      <a16:colId xmlns:a16="http://schemas.microsoft.com/office/drawing/2014/main" val="20000"/>
                    </a:ext>
                  </a:extLst>
                </a:gridCol>
                <a:gridCol w="6789928">
                  <a:extLst>
                    <a:ext uri="{9D8B030D-6E8A-4147-A177-3AD203B41FA5}">
                      <a16:colId xmlns:a16="http://schemas.microsoft.com/office/drawing/2014/main" val="20001"/>
                    </a:ext>
                  </a:extLst>
                </a:gridCol>
              </a:tblGrid>
              <a:tr h="1253931">
                <a:tc>
                  <a:txBody>
                    <a:bodyPr/>
                    <a:lstStyle/>
                    <a:p>
                      <a:r>
                        <a:rPr lang="en-GB" sz="1700" b="0" i="0">
                          <a:latin typeface="Muli" pitchFamily="2" charset="77"/>
                        </a:rPr>
                        <a:t>Introduction</a:t>
                      </a:r>
                    </a:p>
                  </a:txBody>
                  <a:tcPr/>
                </a:tc>
                <a:tc>
                  <a:txBody>
                    <a:bodyPr/>
                    <a:lstStyle/>
                    <a:p>
                      <a:r>
                        <a:rPr lang="en-GB" sz="1700" b="0" i="0">
                          <a:latin typeface="Muli" pitchFamily="2" charset="77"/>
                        </a:rPr>
                        <a:t>Today children will look at words starting with ‘re’.  Ask the children if they can think of any words beginning with ‘re, write some on the board. Can children guess what ‘re’ means?  Explain that it means again or back.</a:t>
                      </a:r>
                    </a:p>
                  </a:txBody>
                  <a:tcPr/>
                </a:tc>
                <a:extLst>
                  <a:ext uri="{0D108BD9-81ED-4DB2-BD59-A6C34878D82A}">
                    <a16:rowId xmlns:a16="http://schemas.microsoft.com/office/drawing/2014/main" val="10000"/>
                  </a:ext>
                </a:extLst>
              </a:tr>
              <a:tr h="1899391">
                <a:tc>
                  <a:txBody>
                    <a:bodyPr/>
                    <a:lstStyle/>
                    <a:p>
                      <a:r>
                        <a:rPr lang="en-GB" sz="1700" b="0" i="0">
                          <a:latin typeface="Muli" pitchFamily="2" charset="77"/>
                        </a:rPr>
                        <a:t>Main Teaching Activity </a:t>
                      </a:r>
                    </a:p>
                  </a:txBody>
                  <a:tcPr/>
                </a:tc>
                <a:tc>
                  <a:txBody>
                    <a:bodyPr/>
                    <a:lstStyle/>
                    <a:p>
                      <a:r>
                        <a:rPr lang="en-GB" sz="1700" b="0" i="0" baseline="0">
                          <a:latin typeface="Muli" pitchFamily="2" charset="77"/>
                        </a:rPr>
                        <a:t>Using the </a:t>
                      </a:r>
                      <a:r>
                        <a:rPr lang="en-GB" sz="1700" b="0" i="0" baseline="0" err="1">
                          <a:latin typeface="Muli" pitchFamily="2" charset="77"/>
                        </a:rPr>
                        <a:t>powerpoint</a:t>
                      </a:r>
                      <a:r>
                        <a:rPr lang="en-GB" sz="1700" b="0" i="0" baseline="0">
                          <a:latin typeface="Muli" pitchFamily="2" charset="77"/>
                        </a:rPr>
                        <a:t> slide, flick quickly through the root words (20-30 seconds per slide) and get children to write the new word by adding ‘re’ and then hold up their whiteboard as soon as they have done it.</a:t>
                      </a:r>
                    </a:p>
                  </a:txBody>
                  <a:tcPr/>
                </a:tc>
                <a:extLst>
                  <a:ext uri="{0D108BD9-81ED-4DB2-BD59-A6C34878D82A}">
                    <a16:rowId xmlns:a16="http://schemas.microsoft.com/office/drawing/2014/main" val="10001"/>
                  </a:ext>
                </a:extLst>
              </a:tr>
              <a:tr h="2067436">
                <a:tc>
                  <a:txBody>
                    <a:bodyPr/>
                    <a:lstStyle/>
                    <a:p>
                      <a:r>
                        <a:rPr lang="en-GB" sz="1700" b="0" i="0">
                          <a:latin typeface="Muli" pitchFamily="2" charset="77"/>
                        </a:rPr>
                        <a:t>Independent Activity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700" b="0" i="0" baseline="0">
                          <a:latin typeface="Muli" pitchFamily="2" charset="77"/>
                        </a:rPr>
                        <a:t>Give children the definition cards, one set per pair. Ask them to work together to write the word that is being described on the back of the card.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700" b="0" i="0" baseline="0">
                        <a:latin typeface="Muli" pitchFamily="2" charset="77"/>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700" b="0" i="0" baseline="0">
                          <a:latin typeface="Muli" pitchFamily="2" charset="77"/>
                        </a:rPr>
                        <a:t>Share the definitions and practice pronouncing the spellings.</a:t>
                      </a:r>
                    </a:p>
                    <a:p>
                      <a:endParaRPr lang="en-GB" sz="1700" b="0" i="0">
                        <a:latin typeface="Muli" pitchFamily="2" charset="77"/>
                      </a:endParaRPr>
                    </a:p>
                  </a:txBody>
                  <a:tcPr/>
                </a:tc>
                <a:extLst>
                  <a:ext uri="{0D108BD9-81ED-4DB2-BD59-A6C34878D82A}">
                    <a16:rowId xmlns:a16="http://schemas.microsoft.com/office/drawing/2014/main" val="10002"/>
                  </a:ext>
                </a:extLst>
              </a:tr>
            </a:tbl>
          </a:graphicData>
        </a:graphic>
      </p:graphicFrame>
      <p:graphicFrame>
        <p:nvGraphicFramePr>
          <p:cNvPr id="6" name="Table 5">
            <a:extLst>
              <a:ext uri="{FF2B5EF4-FFF2-40B4-BE49-F238E27FC236}">
                <a16:creationId xmlns:a16="http://schemas.microsoft.com/office/drawing/2014/main" id="{D79174B1-3AFA-4074-87A3-640D8F68B2F2}"/>
              </a:ext>
            </a:extLst>
          </p:cNvPr>
          <p:cNvGraphicFramePr>
            <a:graphicFrameLocks noGrp="1"/>
          </p:cNvGraphicFramePr>
          <p:nvPr>
            <p:extLst>
              <p:ext uri="{D42A27DB-BD31-4B8C-83A1-F6EECF244321}">
                <p14:modId xmlns:p14="http://schemas.microsoft.com/office/powerpoint/2010/main" val="3686201962"/>
              </p:ext>
            </p:extLst>
          </p:nvPr>
        </p:nvGraphicFramePr>
        <p:xfrm>
          <a:off x="516652" y="1554366"/>
          <a:ext cx="2787650" cy="5029200"/>
        </p:xfrm>
        <a:graphic>
          <a:graphicData uri="http://schemas.openxmlformats.org/drawingml/2006/table">
            <a:tbl>
              <a:tblPr firstRow="1" bandRow="1">
                <a:tableStyleId>{5940675A-B579-460E-94D1-54222C63F5DA}</a:tableStyleId>
              </a:tblPr>
              <a:tblGrid>
                <a:gridCol w="2787650">
                  <a:extLst>
                    <a:ext uri="{9D8B030D-6E8A-4147-A177-3AD203B41FA5}">
                      <a16:colId xmlns:a16="http://schemas.microsoft.com/office/drawing/2014/main" val="1990358411"/>
                    </a:ext>
                  </a:extLst>
                </a:gridCol>
              </a:tblGrid>
              <a:tr h="457200">
                <a:tc>
                  <a:txBody>
                    <a:bodyPr/>
                    <a:lstStyle/>
                    <a:p>
                      <a:r>
                        <a:rPr lang="en-GB" b="0" i="0">
                          <a:latin typeface="OpenDyslexicAlta" pitchFamily="2" charset="77"/>
                          <a:ea typeface="OpenDyslexic" charset="0"/>
                          <a:cs typeface="OpenDyslexic" charset="0"/>
                        </a:rPr>
                        <a:t>Spellings</a:t>
                      </a:r>
                    </a:p>
                  </a:txBody>
                  <a:tcPr>
                    <a:solidFill>
                      <a:schemeClr val="accent5">
                        <a:lumMod val="60000"/>
                        <a:lumOff val="40000"/>
                      </a:schemeClr>
                    </a:solidFill>
                  </a:tcPr>
                </a:tc>
                <a:extLst>
                  <a:ext uri="{0D108BD9-81ED-4DB2-BD59-A6C34878D82A}">
                    <a16:rowId xmlns:a16="http://schemas.microsoft.com/office/drawing/2014/main" val="903598268"/>
                  </a:ext>
                </a:extLst>
              </a:tr>
              <a:tr h="457200">
                <a:tc>
                  <a:txBody>
                    <a:bodyPr/>
                    <a:lstStyle/>
                    <a:p>
                      <a:r>
                        <a:rPr lang="en-GB" b="0" i="0">
                          <a:latin typeface="OpenDyslexicAlta" pitchFamily="2" charset="77"/>
                          <a:ea typeface="OpenDyslexic" charset="0"/>
                          <a:cs typeface="OpenDyslexic" charset="0"/>
                        </a:rPr>
                        <a:t>redo</a:t>
                      </a:r>
                    </a:p>
                  </a:txBody>
                  <a:tcPr/>
                </a:tc>
                <a:extLst>
                  <a:ext uri="{0D108BD9-81ED-4DB2-BD59-A6C34878D82A}">
                    <a16:rowId xmlns:a16="http://schemas.microsoft.com/office/drawing/2014/main" val="2347286984"/>
                  </a:ext>
                </a:extLst>
              </a:tr>
              <a:tr h="457200">
                <a:tc>
                  <a:txBody>
                    <a:bodyPr/>
                    <a:lstStyle/>
                    <a:p>
                      <a:r>
                        <a:rPr lang="en-GB" b="0" i="0">
                          <a:latin typeface="OpenDyslexicAlta" pitchFamily="2" charset="77"/>
                          <a:ea typeface="OpenDyslexic" charset="0"/>
                          <a:cs typeface="OpenDyslexic" charset="0"/>
                        </a:rPr>
                        <a:t>refresh</a:t>
                      </a:r>
                    </a:p>
                  </a:txBody>
                  <a:tcPr/>
                </a:tc>
                <a:extLst>
                  <a:ext uri="{0D108BD9-81ED-4DB2-BD59-A6C34878D82A}">
                    <a16:rowId xmlns:a16="http://schemas.microsoft.com/office/drawing/2014/main" val="3918063391"/>
                  </a:ext>
                </a:extLst>
              </a:tr>
              <a:tr h="457200">
                <a:tc>
                  <a:txBody>
                    <a:bodyPr/>
                    <a:lstStyle/>
                    <a:p>
                      <a:r>
                        <a:rPr lang="en-GB" b="0" i="0">
                          <a:latin typeface="OpenDyslexicAlta" pitchFamily="2" charset="77"/>
                          <a:ea typeface="OpenDyslexic" charset="0"/>
                          <a:cs typeface="OpenDyslexic" charset="0"/>
                        </a:rPr>
                        <a:t>return</a:t>
                      </a:r>
                    </a:p>
                  </a:txBody>
                  <a:tcPr/>
                </a:tc>
                <a:extLst>
                  <a:ext uri="{0D108BD9-81ED-4DB2-BD59-A6C34878D82A}">
                    <a16:rowId xmlns:a16="http://schemas.microsoft.com/office/drawing/2014/main" val="3898942181"/>
                  </a:ext>
                </a:extLst>
              </a:tr>
              <a:tr h="457200">
                <a:tc>
                  <a:txBody>
                    <a:bodyPr/>
                    <a:lstStyle/>
                    <a:p>
                      <a:r>
                        <a:rPr lang="en-GB" b="0" i="0">
                          <a:latin typeface="OpenDyslexicAlta" pitchFamily="2" charset="77"/>
                          <a:ea typeface="OpenDyslexic" charset="0"/>
                          <a:cs typeface="OpenDyslexic" charset="0"/>
                        </a:rPr>
                        <a:t>reappear</a:t>
                      </a:r>
                    </a:p>
                  </a:txBody>
                  <a:tcPr/>
                </a:tc>
                <a:extLst>
                  <a:ext uri="{0D108BD9-81ED-4DB2-BD59-A6C34878D82A}">
                    <a16:rowId xmlns:a16="http://schemas.microsoft.com/office/drawing/2014/main" val="3950875640"/>
                  </a:ext>
                </a:extLst>
              </a:tr>
              <a:tr h="457200">
                <a:tc>
                  <a:txBody>
                    <a:bodyPr/>
                    <a:lstStyle/>
                    <a:p>
                      <a:r>
                        <a:rPr lang="en-GB" b="0" i="0">
                          <a:latin typeface="OpenDyslexicAlta" pitchFamily="2" charset="77"/>
                          <a:ea typeface="OpenDyslexic" charset="0"/>
                          <a:cs typeface="OpenDyslexic" charset="0"/>
                        </a:rPr>
                        <a:t>redecorate</a:t>
                      </a:r>
                    </a:p>
                  </a:txBody>
                  <a:tcPr/>
                </a:tc>
                <a:extLst>
                  <a:ext uri="{0D108BD9-81ED-4DB2-BD59-A6C34878D82A}">
                    <a16:rowId xmlns:a16="http://schemas.microsoft.com/office/drawing/2014/main" val="3767402431"/>
                  </a:ext>
                </a:extLst>
              </a:tr>
              <a:tr h="457200">
                <a:tc>
                  <a:txBody>
                    <a:bodyPr/>
                    <a:lstStyle/>
                    <a:p>
                      <a:r>
                        <a:rPr lang="en-GB" b="0" i="0">
                          <a:latin typeface="OpenDyslexicAlta" pitchFamily="2" charset="77"/>
                          <a:ea typeface="OpenDyslexic" charset="0"/>
                          <a:cs typeface="OpenDyslexic" charset="0"/>
                        </a:rPr>
                        <a:t>revenge</a:t>
                      </a:r>
                    </a:p>
                  </a:txBody>
                  <a:tcPr/>
                </a:tc>
                <a:extLst>
                  <a:ext uri="{0D108BD9-81ED-4DB2-BD59-A6C34878D82A}">
                    <a16:rowId xmlns:a16="http://schemas.microsoft.com/office/drawing/2014/main" val="2809935397"/>
                  </a:ext>
                </a:extLst>
              </a:tr>
              <a:tr h="457200">
                <a:tc>
                  <a:txBody>
                    <a:bodyPr/>
                    <a:lstStyle/>
                    <a:p>
                      <a:r>
                        <a:rPr lang="en-GB" b="0" i="0">
                          <a:latin typeface="OpenDyslexicAlta" pitchFamily="2" charset="77"/>
                          <a:ea typeface="OpenDyslexic" charset="0"/>
                          <a:cs typeface="OpenDyslexic" charset="0"/>
                        </a:rPr>
                        <a:t>review</a:t>
                      </a:r>
                    </a:p>
                  </a:txBody>
                  <a:tcPr/>
                </a:tc>
                <a:extLst>
                  <a:ext uri="{0D108BD9-81ED-4DB2-BD59-A6C34878D82A}">
                    <a16:rowId xmlns:a16="http://schemas.microsoft.com/office/drawing/2014/main" val="112119554"/>
                  </a:ext>
                </a:extLst>
              </a:tr>
              <a:tr h="457200">
                <a:tc>
                  <a:txBody>
                    <a:bodyPr/>
                    <a:lstStyle/>
                    <a:p>
                      <a:r>
                        <a:rPr lang="en-GB" b="0" i="0">
                          <a:latin typeface="OpenDyslexicAlta" pitchFamily="2" charset="77"/>
                          <a:ea typeface="OpenDyslexic" charset="0"/>
                          <a:cs typeface="OpenDyslexic" charset="0"/>
                        </a:rPr>
                        <a:t>replay</a:t>
                      </a:r>
                    </a:p>
                  </a:txBody>
                  <a:tcPr/>
                </a:tc>
                <a:extLst>
                  <a:ext uri="{0D108BD9-81ED-4DB2-BD59-A6C34878D82A}">
                    <a16:rowId xmlns:a16="http://schemas.microsoft.com/office/drawing/2014/main" val="2209898552"/>
                  </a:ext>
                </a:extLst>
              </a:tr>
              <a:tr h="457200">
                <a:tc>
                  <a:txBody>
                    <a:bodyPr/>
                    <a:lstStyle/>
                    <a:p>
                      <a:r>
                        <a:rPr lang="en-GB" b="0" i="0">
                          <a:latin typeface="OpenDyslexicAlta" pitchFamily="2" charset="77"/>
                          <a:ea typeface="OpenDyslexic" charset="0"/>
                          <a:cs typeface="OpenDyslexic" charset="0"/>
                        </a:rPr>
                        <a:t>reaction</a:t>
                      </a:r>
                    </a:p>
                  </a:txBody>
                  <a:tcPr/>
                </a:tc>
                <a:extLst>
                  <a:ext uri="{0D108BD9-81ED-4DB2-BD59-A6C34878D82A}">
                    <a16:rowId xmlns:a16="http://schemas.microsoft.com/office/drawing/2014/main" val="98554686"/>
                  </a:ext>
                </a:extLst>
              </a:tr>
              <a:tr h="457200">
                <a:tc>
                  <a:txBody>
                    <a:bodyPr/>
                    <a:lstStyle/>
                    <a:p>
                      <a:r>
                        <a:rPr lang="en-GB" b="0" i="0">
                          <a:latin typeface="OpenDyslexicAlta" pitchFamily="2" charset="77"/>
                          <a:ea typeface="OpenDyslexic" charset="0"/>
                          <a:cs typeface="OpenDyslexic" charset="0"/>
                        </a:rPr>
                        <a:t>rebound</a:t>
                      </a:r>
                    </a:p>
                  </a:txBody>
                  <a:tcPr/>
                </a:tc>
                <a:extLst>
                  <a:ext uri="{0D108BD9-81ED-4DB2-BD59-A6C34878D82A}">
                    <a16:rowId xmlns:a16="http://schemas.microsoft.com/office/drawing/2014/main" val="615534220"/>
                  </a:ext>
                </a:extLst>
              </a:tr>
            </a:tbl>
          </a:graphicData>
        </a:graphic>
      </p:graphicFrame>
    </p:spTree>
    <p:extLst>
      <p:ext uri="{BB962C8B-B14F-4D97-AF65-F5344CB8AC3E}">
        <p14:creationId xmlns:p14="http://schemas.microsoft.com/office/powerpoint/2010/main" val="2313634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1D861-21DB-4BA9-B25E-79F01A4824DA}"/>
              </a:ext>
            </a:extLst>
          </p:cNvPr>
          <p:cNvSpPr>
            <a:spLocks noGrp="1"/>
          </p:cNvSpPr>
          <p:nvPr>
            <p:ph type="title"/>
          </p:nvPr>
        </p:nvSpPr>
        <p:spPr>
          <a:xfrm>
            <a:off x="424368" y="649811"/>
            <a:ext cx="8780813" cy="988003"/>
          </a:xfrm>
        </p:spPr>
        <p:txBody>
          <a:bodyPr>
            <a:normAutofit fontScale="90000"/>
          </a:bodyPr>
          <a:lstStyle/>
          <a:p>
            <a:r>
              <a:rPr lang="en-GB" sz="3600">
                <a:latin typeface="OpenDyslexicAlta" pitchFamily="2" charset="77"/>
              </a:rPr>
              <a:t>Add ‘re’ to the word below, write it on your white board as quickly as you can and hold it up!</a:t>
            </a:r>
          </a:p>
        </p:txBody>
      </p:sp>
      <p:sp>
        <p:nvSpPr>
          <p:cNvPr id="9" name="TextBox 8">
            <a:extLst>
              <a:ext uri="{FF2B5EF4-FFF2-40B4-BE49-F238E27FC236}">
                <a16:creationId xmlns:a16="http://schemas.microsoft.com/office/drawing/2014/main" id="{37C629F3-FE2B-4E57-B209-E93E969204D7}"/>
              </a:ext>
            </a:extLst>
          </p:cNvPr>
          <p:cNvSpPr txBox="1"/>
          <p:nvPr/>
        </p:nvSpPr>
        <p:spPr>
          <a:xfrm>
            <a:off x="3768132" y="2692957"/>
            <a:ext cx="4330839" cy="1200329"/>
          </a:xfrm>
          <a:prstGeom prst="rect">
            <a:avLst/>
          </a:prstGeom>
          <a:noFill/>
        </p:spPr>
        <p:txBody>
          <a:bodyPr wrap="square" rtlCol="0">
            <a:spAutoFit/>
          </a:bodyPr>
          <a:lstStyle/>
          <a:p>
            <a:pPr algn="ctr"/>
            <a:r>
              <a:rPr lang="en-GB" sz="7200">
                <a:latin typeface="OpenDyslexicAlta" pitchFamily="2" charset="77"/>
              </a:rPr>
              <a:t>play</a:t>
            </a:r>
          </a:p>
        </p:txBody>
      </p:sp>
    </p:spTree>
    <p:extLst>
      <p:ext uri="{BB962C8B-B14F-4D97-AF65-F5344CB8AC3E}">
        <p14:creationId xmlns:p14="http://schemas.microsoft.com/office/powerpoint/2010/main" val="646804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1D861-21DB-4BA9-B25E-79F01A4824DA}"/>
              </a:ext>
            </a:extLst>
          </p:cNvPr>
          <p:cNvSpPr>
            <a:spLocks noGrp="1"/>
          </p:cNvSpPr>
          <p:nvPr>
            <p:ph type="title"/>
          </p:nvPr>
        </p:nvSpPr>
        <p:spPr>
          <a:xfrm>
            <a:off x="424368" y="649811"/>
            <a:ext cx="8780813" cy="988003"/>
          </a:xfrm>
        </p:spPr>
        <p:txBody>
          <a:bodyPr>
            <a:normAutofit fontScale="90000"/>
          </a:bodyPr>
          <a:lstStyle/>
          <a:p>
            <a:r>
              <a:rPr lang="en-GB" sz="3600">
                <a:latin typeface="OpenDyslexicAlta" pitchFamily="2" charset="77"/>
              </a:rPr>
              <a:t>Add ‘re’ to the word below, write it on your white board as quickly as you can and hold it up!</a:t>
            </a:r>
          </a:p>
        </p:txBody>
      </p:sp>
      <p:sp>
        <p:nvSpPr>
          <p:cNvPr id="9" name="TextBox 8">
            <a:extLst>
              <a:ext uri="{FF2B5EF4-FFF2-40B4-BE49-F238E27FC236}">
                <a16:creationId xmlns:a16="http://schemas.microsoft.com/office/drawing/2014/main" id="{37C629F3-FE2B-4E57-B209-E93E969204D7}"/>
              </a:ext>
            </a:extLst>
          </p:cNvPr>
          <p:cNvSpPr txBox="1"/>
          <p:nvPr/>
        </p:nvSpPr>
        <p:spPr>
          <a:xfrm>
            <a:off x="3768132" y="2692957"/>
            <a:ext cx="4330839" cy="1200329"/>
          </a:xfrm>
          <a:prstGeom prst="rect">
            <a:avLst/>
          </a:prstGeom>
          <a:noFill/>
        </p:spPr>
        <p:txBody>
          <a:bodyPr wrap="square" rtlCol="0">
            <a:spAutoFit/>
          </a:bodyPr>
          <a:lstStyle/>
          <a:p>
            <a:pPr algn="ctr"/>
            <a:r>
              <a:rPr lang="en-GB" sz="7200">
                <a:solidFill>
                  <a:srgbClr val="FF3860"/>
                </a:solidFill>
                <a:latin typeface="OpenDyslexicAlta" pitchFamily="2" charset="77"/>
              </a:rPr>
              <a:t>replay</a:t>
            </a:r>
          </a:p>
        </p:txBody>
      </p:sp>
      <p:sp>
        <p:nvSpPr>
          <p:cNvPr id="3" name="TextBox 2">
            <a:extLst>
              <a:ext uri="{FF2B5EF4-FFF2-40B4-BE49-F238E27FC236}">
                <a16:creationId xmlns:a16="http://schemas.microsoft.com/office/drawing/2014/main" id="{FB642C20-C57F-4739-859B-EEAC4E4F0C45}"/>
              </a:ext>
            </a:extLst>
          </p:cNvPr>
          <p:cNvSpPr txBox="1"/>
          <p:nvPr/>
        </p:nvSpPr>
        <p:spPr>
          <a:xfrm>
            <a:off x="594360" y="2057400"/>
            <a:ext cx="2240280" cy="400110"/>
          </a:xfrm>
          <a:prstGeom prst="rect">
            <a:avLst/>
          </a:prstGeom>
          <a:noFill/>
        </p:spPr>
        <p:txBody>
          <a:bodyPr wrap="square" rtlCol="0">
            <a:spAutoFit/>
          </a:bodyPr>
          <a:lstStyle/>
          <a:p>
            <a:r>
              <a:rPr lang="en-GB" sz="2000">
                <a:solidFill>
                  <a:srgbClr val="FF3860"/>
                </a:solidFill>
                <a:latin typeface="Muli" panose="020B0604020202020204" charset="0"/>
              </a:rPr>
              <a:t>Answer: </a:t>
            </a:r>
          </a:p>
        </p:txBody>
      </p:sp>
    </p:spTree>
    <p:extLst>
      <p:ext uri="{BB962C8B-B14F-4D97-AF65-F5344CB8AC3E}">
        <p14:creationId xmlns:p14="http://schemas.microsoft.com/office/powerpoint/2010/main" val="3321101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1D861-21DB-4BA9-B25E-79F01A4824DA}"/>
              </a:ext>
            </a:extLst>
          </p:cNvPr>
          <p:cNvSpPr>
            <a:spLocks noGrp="1"/>
          </p:cNvSpPr>
          <p:nvPr>
            <p:ph type="title"/>
          </p:nvPr>
        </p:nvSpPr>
        <p:spPr>
          <a:xfrm>
            <a:off x="424368" y="649811"/>
            <a:ext cx="8780813" cy="988003"/>
          </a:xfrm>
        </p:spPr>
        <p:txBody>
          <a:bodyPr>
            <a:normAutofit fontScale="90000"/>
          </a:bodyPr>
          <a:lstStyle/>
          <a:p>
            <a:r>
              <a:rPr lang="en-GB" sz="3600">
                <a:latin typeface="OpenDyslexicAlta" pitchFamily="2" charset="77"/>
              </a:rPr>
              <a:t>Add ‘re’ to the word below, write it on your white board as quickly as you can and hold it up!</a:t>
            </a:r>
          </a:p>
        </p:txBody>
      </p:sp>
      <p:sp>
        <p:nvSpPr>
          <p:cNvPr id="9" name="TextBox 8">
            <a:extLst>
              <a:ext uri="{FF2B5EF4-FFF2-40B4-BE49-F238E27FC236}">
                <a16:creationId xmlns:a16="http://schemas.microsoft.com/office/drawing/2014/main" id="{37C629F3-FE2B-4E57-B209-E93E969204D7}"/>
              </a:ext>
            </a:extLst>
          </p:cNvPr>
          <p:cNvSpPr txBox="1"/>
          <p:nvPr/>
        </p:nvSpPr>
        <p:spPr>
          <a:xfrm>
            <a:off x="3768132" y="2692957"/>
            <a:ext cx="4330839" cy="1200329"/>
          </a:xfrm>
          <a:prstGeom prst="rect">
            <a:avLst/>
          </a:prstGeom>
          <a:noFill/>
        </p:spPr>
        <p:txBody>
          <a:bodyPr wrap="square" rtlCol="0">
            <a:spAutoFit/>
          </a:bodyPr>
          <a:lstStyle/>
          <a:p>
            <a:pPr algn="ctr"/>
            <a:r>
              <a:rPr lang="en-GB" sz="7200">
                <a:latin typeface="OpenDyslexicAlta" pitchFamily="2" charset="77"/>
              </a:rPr>
              <a:t>fresh</a:t>
            </a:r>
          </a:p>
        </p:txBody>
      </p:sp>
    </p:spTree>
    <p:extLst>
      <p:ext uri="{BB962C8B-B14F-4D97-AF65-F5344CB8AC3E}">
        <p14:creationId xmlns:p14="http://schemas.microsoft.com/office/powerpoint/2010/main" val="3365000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1D861-21DB-4BA9-B25E-79F01A4824DA}"/>
              </a:ext>
            </a:extLst>
          </p:cNvPr>
          <p:cNvSpPr>
            <a:spLocks noGrp="1"/>
          </p:cNvSpPr>
          <p:nvPr>
            <p:ph type="title"/>
          </p:nvPr>
        </p:nvSpPr>
        <p:spPr>
          <a:xfrm>
            <a:off x="424368" y="649811"/>
            <a:ext cx="8780813" cy="988003"/>
          </a:xfrm>
        </p:spPr>
        <p:txBody>
          <a:bodyPr>
            <a:normAutofit fontScale="90000"/>
          </a:bodyPr>
          <a:lstStyle/>
          <a:p>
            <a:r>
              <a:rPr lang="en-GB" sz="3600">
                <a:latin typeface="OpenDyslexicAlta" pitchFamily="2" charset="77"/>
              </a:rPr>
              <a:t>Add ‘re’ to the word below, write it on your white board as quickly as you can and hold it up!</a:t>
            </a:r>
          </a:p>
        </p:txBody>
      </p:sp>
      <p:sp>
        <p:nvSpPr>
          <p:cNvPr id="9" name="TextBox 8">
            <a:extLst>
              <a:ext uri="{FF2B5EF4-FFF2-40B4-BE49-F238E27FC236}">
                <a16:creationId xmlns:a16="http://schemas.microsoft.com/office/drawing/2014/main" id="{37C629F3-FE2B-4E57-B209-E93E969204D7}"/>
              </a:ext>
            </a:extLst>
          </p:cNvPr>
          <p:cNvSpPr txBox="1"/>
          <p:nvPr/>
        </p:nvSpPr>
        <p:spPr>
          <a:xfrm>
            <a:off x="3768132" y="2692957"/>
            <a:ext cx="4330839" cy="1200329"/>
          </a:xfrm>
          <a:prstGeom prst="rect">
            <a:avLst/>
          </a:prstGeom>
          <a:noFill/>
        </p:spPr>
        <p:txBody>
          <a:bodyPr wrap="square" rtlCol="0">
            <a:spAutoFit/>
          </a:bodyPr>
          <a:lstStyle/>
          <a:p>
            <a:pPr algn="ctr"/>
            <a:r>
              <a:rPr lang="en-GB" sz="7200">
                <a:solidFill>
                  <a:srgbClr val="FF3860"/>
                </a:solidFill>
                <a:latin typeface="OpenDyslexicAlta" pitchFamily="2" charset="77"/>
              </a:rPr>
              <a:t>refresh</a:t>
            </a:r>
          </a:p>
        </p:txBody>
      </p:sp>
      <p:sp>
        <p:nvSpPr>
          <p:cNvPr id="4" name="TextBox 3">
            <a:extLst>
              <a:ext uri="{FF2B5EF4-FFF2-40B4-BE49-F238E27FC236}">
                <a16:creationId xmlns:a16="http://schemas.microsoft.com/office/drawing/2014/main" id="{A359013E-1C6E-49A5-A4DF-84783CCADCC8}"/>
              </a:ext>
            </a:extLst>
          </p:cNvPr>
          <p:cNvSpPr txBox="1"/>
          <p:nvPr/>
        </p:nvSpPr>
        <p:spPr>
          <a:xfrm>
            <a:off x="594360" y="2057400"/>
            <a:ext cx="2240280" cy="400110"/>
          </a:xfrm>
          <a:prstGeom prst="rect">
            <a:avLst/>
          </a:prstGeom>
          <a:noFill/>
        </p:spPr>
        <p:txBody>
          <a:bodyPr wrap="square" rtlCol="0">
            <a:spAutoFit/>
          </a:bodyPr>
          <a:lstStyle/>
          <a:p>
            <a:r>
              <a:rPr lang="en-GB" sz="2000">
                <a:solidFill>
                  <a:srgbClr val="FF3860"/>
                </a:solidFill>
                <a:latin typeface="Muli" panose="020B0604020202020204" charset="0"/>
              </a:rPr>
              <a:t>Answer: </a:t>
            </a:r>
          </a:p>
        </p:txBody>
      </p:sp>
    </p:spTree>
    <p:extLst>
      <p:ext uri="{BB962C8B-B14F-4D97-AF65-F5344CB8AC3E}">
        <p14:creationId xmlns:p14="http://schemas.microsoft.com/office/powerpoint/2010/main" val="2538661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1D861-21DB-4BA9-B25E-79F01A4824DA}"/>
              </a:ext>
            </a:extLst>
          </p:cNvPr>
          <p:cNvSpPr>
            <a:spLocks noGrp="1"/>
          </p:cNvSpPr>
          <p:nvPr>
            <p:ph type="title"/>
          </p:nvPr>
        </p:nvSpPr>
        <p:spPr>
          <a:xfrm>
            <a:off x="424368" y="649811"/>
            <a:ext cx="8780813" cy="988003"/>
          </a:xfrm>
        </p:spPr>
        <p:txBody>
          <a:bodyPr>
            <a:normAutofit fontScale="90000"/>
          </a:bodyPr>
          <a:lstStyle/>
          <a:p>
            <a:r>
              <a:rPr lang="en-GB" sz="3600">
                <a:latin typeface="OpenDyslexicAlta" pitchFamily="2" charset="77"/>
              </a:rPr>
              <a:t>Add ‘re’ to the word below, write it on your white board as quickly as you can and hold it up!</a:t>
            </a:r>
          </a:p>
        </p:txBody>
      </p:sp>
      <p:sp>
        <p:nvSpPr>
          <p:cNvPr id="9" name="TextBox 8">
            <a:extLst>
              <a:ext uri="{FF2B5EF4-FFF2-40B4-BE49-F238E27FC236}">
                <a16:creationId xmlns:a16="http://schemas.microsoft.com/office/drawing/2014/main" id="{37C629F3-FE2B-4E57-B209-E93E969204D7}"/>
              </a:ext>
            </a:extLst>
          </p:cNvPr>
          <p:cNvSpPr txBox="1"/>
          <p:nvPr/>
        </p:nvSpPr>
        <p:spPr>
          <a:xfrm>
            <a:off x="3768132" y="2692957"/>
            <a:ext cx="4330839" cy="1200329"/>
          </a:xfrm>
          <a:prstGeom prst="rect">
            <a:avLst/>
          </a:prstGeom>
          <a:noFill/>
        </p:spPr>
        <p:txBody>
          <a:bodyPr wrap="square" rtlCol="0">
            <a:spAutoFit/>
          </a:bodyPr>
          <a:lstStyle/>
          <a:p>
            <a:pPr algn="ctr"/>
            <a:r>
              <a:rPr lang="en-GB" sz="7200">
                <a:latin typeface="OpenDyslexicAlta" pitchFamily="2" charset="77"/>
              </a:rPr>
              <a:t>appear</a:t>
            </a:r>
          </a:p>
        </p:txBody>
      </p:sp>
    </p:spTree>
    <p:extLst>
      <p:ext uri="{BB962C8B-B14F-4D97-AF65-F5344CB8AC3E}">
        <p14:creationId xmlns:p14="http://schemas.microsoft.com/office/powerpoint/2010/main" val="1723462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1D861-21DB-4BA9-B25E-79F01A4824DA}"/>
              </a:ext>
            </a:extLst>
          </p:cNvPr>
          <p:cNvSpPr>
            <a:spLocks noGrp="1"/>
          </p:cNvSpPr>
          <p:nvPr>
            <p:ph type="title"/>
          </p:nvPr>
        </p:nvSpPr>
        <p:spPr>
          <a:xfrm>
            <a:off x="424368" y="649811"/>
            <a:ext cx="8780813" cy="988003"/>
          </a:xfrm>
        </p:spPr>
        <p:txBody>
          <a:bodyPr>
            <a:normAutofit fontScale="90000"/>
          </a:bodyPr>
          <a:lstStyle/>
          <a:p>
            <a:r>
              <a:rPr lang="en-GB" sz="3600">
                <a:latin typeface="OpenDyslexicAlta" pitchFamily="2" charset="77"/>
              </a:rPr>
              <a:t>Add ‘re’ to the word below, write it on your white board as quickly as you can and hold it up!</a:t>
            </a:r>
          </a:p>
        </p:txBody>
      </p:sp>
      <p:sp>
        <p:nvSpPr>
          <p:cNvPr id="9" name="TextBox 8">
            <a:extLst>
              <a:ext uri="{FF2B5EF4-FFF2-40B4-BE49-F238E27FC236}">
                <a16:creationId xmlns:a16="http://schemas.microsoft.com/office/drawing/2014/main" id="{37C629F3-FE2B-4E57-B209-E93E969204D7}"/>
              </a:ext>
            </a:extLst>
          </p:cNvPr>
          <p:cNvSpPr txBox="1"/>
          <p:nvPr/>
        </p:nvSpPr>
        <p:spPr>
          <a:xfrm>
            <a:off x="3768132" y="2692957"/>
            <a:ext cx="5071068" cy="1200329"/>
          </a:xfrm>
          <a:prstGeom prst="rect">
            <a:avLst/>
          </a:prstGeom>
          <a:noFill/>
        </p:spPr>
        <p:txBody>
          <a:bodyPr wrap="square" rtlCol="0">
            <a:spAutoFit/>
          </a:bodyPr>
          <a:lstStyle/>
          <a:p>
            <a:pPr algn="ctr"/>
            <a:r>
              <a:rPr lang="en-GB" sz="7200">
                <a:solidFill>
                  <a:srgbClr val="FF3860"/>
                </a:solidFill>
                <a:latin typeface="OpenDyslexicAlta" pitchFamily="2" charset="77"/>
              </a:rPr>
              <a:t>reappear</a:t>
            </a:r>
          </a:p>
        </p:txBody>
      </p:sp>
      <p:sp>
        <p:nvSpPr>
          <p:cNvPr id="4" name="TextBox 3">
            <a:extLst>
              <a:ext uri="{FF2B5EF4-FFF2-40B4-BE49-F238E27FC236}">
                <a16:creationId xmlns:a16="http://schemas.microsoft.com/office/drawing/2014/main" id="{91BB9453-FB2B-4086-94CF-4A4C9355BC40}"/>
              </a:ext>
            </a:extLst>
          </p:cNvPr>
          <p:cNvSpPr txBox="1"/>
          <p:nvPr/>
        </p:nvSpPr>
        <p:spPr>
          <a:xfrm>
            <a:off x="594360" y="2057400"/>
            <a:ext cx="2240280" cy="400110"/>
          </a:xfrm>
          <a:prstGeom prst="rect">
            <a:avLst/>
          </a:prstGeom>
          <a:noFill/>
        </p:spPr>
        <p:txBody>
          <a:bodyPr wrap="square" rtlCol="0">
            <a:spAutoFit/>
          </a:bodyPr>
          <a:lstStyle/>
          <a:p>
            <a:r>
              <a:rPr lang="en-GB" sz="2000">
                <a:solidFill>
                  <a:srgbClr val="FF3860"/>
                </a:solidFill>
                <a:latin typeface="Muli" panose="020B0604020202020204" charset="0"/>
              </a:rPr>
              <a:t>Answer: </a:t>
            </a:r>
          </a:p>
        </p:txBody>
      </p:sp>
    </p:spTree>
    <p:extLst>
      <p:ext uri="{BB962C8B-B14F-4D97-AF65-F5344CB8AC3E}">
        <p14:creationId xmlns:p14="http://schemas.microsoft.com/office/powerpoint/2010/main" val="494834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1D861-21DB-4BA9-B25E-79F01A4824DA}"/>
              </a:ext>
            </a:extLst>
          </p:cNvPr>
          <p:cNvSpPr>
            <a:spLocks noGrp="1"/>
          </p:cNvSpPr>
          <p:nvPr>
            <p:ph type="title"/>
          </p:nvPr>
        </p:nvSpPr>
        <p:spPr>
          <a:xfrm>
            <a:off x="424368" y="649811"/>
            <a:ext cx="8780813" cy="988003"/>
          </a:xfrm>
        </p:spPr>
        <p:txBody>
          <a:bodyPr>
            <a:normAutofit fontScale="90000"/>
          </a:bodyPr>
          <a:lstStyle/>
          <a:p>
            <a:r>
              <a:rPr lang="en-GB" sz="3600">
                <a:latin typeface="OpenDyslexicAlta" pitchFamily="2" charset="77"/>
              </a:rPr>
              <a:t>Add ‘re’ to the word below, write it on your white board as quickly as you can and hold it up!</a:t>
            </a:r>
          </a:p>
        </p:txBody>
      </p:sp>
      <p:sp>
        <p:nvSpPr>
          <p:cNvPr id="9" name="TextBox 8">
            <a:extLst>
              <a:ext uri="{FF2B5EF4-FFF2-40B4-BE49-F238E27FC236}">
                <a16:creationId xmlns:a16="http://schemas.microsoft.com/office/drawing/2014/main" id="{37C629F3-FE2B-4E57-B209-E93E969204D7}"/>
              </a:ext>
            </a:extLst>
          </p:cNvPr>
          <p:cNvSpPr txBox="1"/>
          <p:nvPr/>
        </p:nvSpPr>
        <p:spPr>
          <a:xfrm>
            <a:off x="3768132" y="2692957"/>
            <a:ext cx="4330839" cy="1200329"/>
          </a:xfrm>
          <a:prstGeom prst="rect">
            <a:avLst/>
          </a:prstGeom>
          <a:noFill/>
        </p:spPr>
        <p:txBody>
          <a:bodyPr wrap="square" rtlCol="0">
            <a:spAutoFit/>
          </a:bodyPr>
          <a:lstStyle/>
          <a:p>
            <a:pPr algn="ctr"/>
            <a:r>
              <a:rPr lang="en-GB" sz="7200">
                <a:latin typeface="OpenDyslexicAlta" pitchFamily="2" charset="77"/>
              </a:rPr>
              <a:t>view</a:t>
            </a:r>
          </a:p>
        </p:txBody>
      </p:sp>
    </p:spTree>
    <p:extLst>
      <p:ext uri="{BB962C8B-B14F-4D97-AF65-F5344CB8AC3E}">
        <p14:creationId xmlns:p14="http://schemas.microsoft.com/office/powerpoint/2010/main" val="35984324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pelling Shed" id="{C4F81C86-5779-0E48-81E5-305447788964}" vid="{2F96E78E-4C51-8449-B2C6-B9B70AAE1C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15264</TotalTime>
  <Words>783</Words>
  <Application>Microsoft Office PowerPoint</Application>
  <PresentationFormat>Widescreen</PresentationFormat>
  <Paragraphs>178</Paragraphs>
  <Slides>18</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Muli</vt:lpstr>
      <vt:lpstr>OpenDyslexic</vt:lpstr>
      <vt:lpstr>OpenDyslexicAlta</vt:lpstr>
      <vt:lpstr>Arial</vt:lpstr>
      <vt:lpstr>Office Theme</vt:lpstr>
      <vt:lpstr>PowerPoint Presentation</vt:lpstr>
      <vt:lpstr>PowerPoint Presentation</vt:lpstr>
      <vt:lpstr>Add ‘re’ to the word below, write it on your white board as quickly as you can and hold it up!</vt:lpstr>
      <vt:lpstr>Add ‘re’ to the word below, write it on your white board as quickly as you can and hold it up!</vt:lpstr>
      <vt:lpstr>Add ‘re’ to the word below, write it on your white board as quickly as you can and hold it up!</vt:lpstr>
      <vt:lpstr>Add ‘re’ to the word below, write it on your white board as quickly as you can and hold it up!</vt:lpstr>
      <vt:lpstr>Add ‘re’ to the word below, write it on your white board as quickly as you can and hold it up!</vt:lpstr>
      <vt:lpstr>Add ‘re’ to the word below, write it on your white board as quickly as you can and hold it up!</vt:lpstr>
      <vt:lpstr>Add ‘re’ to the word below, write it on your white board as quickly as you can and hold it up!</vt:lpstr>
      <vt:lpstr>Add ‘re’ to the word below, write it on your white board as quickly as you can and hold it up!</vt:lpstr>
      <vt:lpstr>Add ‘re’ to the word below, write it on your white board as quickly as you can and hold it up!</vt:lpstr>
      <vt:lpstr>Add ‘re’ to the word below, write it on your white board as quickly as you can and hold it up!</vt:lpstr>
      <vt:lpstr>Add ‘re’ to the word below, write it on your white board as quickly as you can and hold it up!</vt:lpstr>
      <vt:lpstr>Add ‘re’ to the word below, write it on your white board as quickly as you can and hold it up!</vt:lpstr>
      <vt:lpstr>Print one set of cards for each pair</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Spelling Shed 🐝</dc:title>
  <dc:creator>Rob Smith</dc:creator>
  <cp:lastModifiedBy>Deborah Hamilton</cp:lastModifiedBy>
  <cp:revision>295</cp:revision>
  <cp:lastPrinted>2018-09-05T20:54:15Z</cp:lastPrinted>
  <dcterms:created xsi:type="dcterms:W3CDTF">2018-08-06T08:16:18Z</dcterms:created>
  <dcterms:modified xsi:type="dcterms:W3CDTF">2021-11-21T15:57:10Z</dcterms:modified>
</cp:coreProperties>
</file>