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67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p15="http://schemas.microsoft.com/office/powerpoint/2012/main" xmlns:go="http://customooxmlschemas.google.com/" roundtripDataSignature="AMtx7mj0rFUuQfuTKzpI2FFvK1j/mAsK+g==" r:id="rId25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ah Wielbo" initials="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82CF"/>
    <a:srgbClr val="A7DCFD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second-expressive-arts-cfe-curriculum-browser-scotland-cfe/art-and-design-second-expressive-arts-cfe-curriculum-browser-scotland-cfe/i-can-create-and-present-work-that-shows-developing-skill-in-using-the-visual-elements-and-concepts-exa-2-03a-art-and-design-second-expressive-arts-cfe-curriculum-browser-scotland-cfe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</p:cNvPr>
          <p:cNvSpPr/>
          <p:nvPr userDrawn="1"/>
        </p:nvSpPr>
        <p:spPr>
          <a:xfrm>
            <a:off x="141316" y="5951913"/>
            <a:ext cx="1072342" cy="781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latin typeface="Twinkl" pitchFamily="50" charset="0"/>
              </a:rPr>
              <a:t>Who Were the Vikings?</a:t>
            </a:r>
            <a:endParaRPr lang="en-GB" sz="3600" dirty="0"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55651" y="1360468"/>
            <a:ext cx="7632700" cy="3105025"/>
            <a:chOff x="755651" y="1360468"/>
            <a:chExt cx="7632700" cy="3105025"/>
          </a:xfrm>
        </p:grpSpPr>
        <p:sp>
          <p:nvSpPr>
            <p:cNvPr id="3" name="Rectangle 2"/>
            <p:cNvSpPr/>
            <p:nvPr/>
          </p:nvSpPr>
          <p:spPr>
            <a:xfrm>
              <a:off x="2379945" y="1553222"/>
              <a:ext cx="6008406" cy="1603104"/>
            </a:xfrm>
            <a:prstGeom prst="rect">
              <a:avLst/>
            </a:prstGeom>
            <a:solidFill>
              <a:srgbClr val="0682C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US" altLang="en-US" dirty="0">
                  <a:latin typeface="Twinkl" pitchFamily="50" charset="0"/>
                </a:rPr>
                <a:t>                Vikings came from Scandinavia.  They set </a:t>
              </a:r>
              <a:br>
                <a:rPr lang="en-US" altLang="en-US" dirty="0">
                  <a:latin typeface="Twinkl" pitchFamily="50" charset="0"/>
                </a:rPr>
              </a:br>
              <a:r>
                <a:rPr lang="en-US" altLang="en-US" dirty="0">
                  <a:latin typeface="Twinkl" pitchFamily="50" charset="0"/>
                </a:rPr>
                <a:t>                   out in boats called long ships to ‘go Viking’. </a:t>
              </a:r>
              <a:br>
                <a:rPr lang="en-US" altLang="en-US" dirty="0">
                  <a:latin typeface="Twinkl" pitchFamily="50" charset="0"/>
                </a:rPr>
              </a:br>
              <a:r>
                <a:rPr lang="en-US" altLang="en-US" dirty="0">
                  <a:latin typeface="Twinkl" pitchFamily="50" charset="0"/>
                </a:rPr>
                <a:t>                    This means to go travelling around looking </a:t>
              </a:r>
              <a:br>
                <a:rPr lang="en-US" altLang="en-US" dirty="0">
                  <a:latin typeface="Twinkl" pitchFamily="50" charset="0"/>
                </a:rPr>
              </a:br>
              <a:r>
                <a:rPr lang="en-US" altLang="en-US" dirty="0">
                  <a:latin typeface="Twinkl" pitchFamily="50" charset="0"/>
                </a:rPr>
                <a:t>                      for resources and land to claim as </a:t>
              </a:r>
              <a:br>
                <a:rPr lang="en-US" altLang="en-US" dirty="0">
                  <a:latin typeface="Twinkl" pitchFamily="50" charset="0"/>
                </a:rPr>
              </a:br>
              <a:r>
                <a:rPr lang="en-US" altLang="en-US" dirty="0">
                  <a:latin typeface="Twinkl" pitchFamily="50" charset="0"/>
                </a:rPr>
                <a:t>                      their own.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r="18492"/>
            <a:stretch/>
          </p:blipFill>
          <p:spPr>
            <a:xfrm>
              <a:off x="755651" y="1360468"/>
              <a:ext cx="3089840" cy="3105025"/>
            </a:xfrm>
            <a:prstGeom prst="ellips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755652" y="3363472"/>
            <a:ext cx="7632699" cy="2749230"/>
            <a:chOff x="755652" y="3363472"/>
            <a:chExt cx="7632699" cy="2749230"/>
          </a:xfrm>
        </p:grpSpPr>
        <p:sp>
          <p:nvSpPr>
            <p:cNvPr id="8" name="Rectangle 7"/>
            <p:cNvSpPr/>
            <p:nvPr/>
          </p:nvSpPr>
          <p:spPr>
            <a:xfrm>
              <a:off x="755652" y="4659682"/>
              <a:ext cx="6496918" cy="12386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Vikings first arrived in Britain around AD 787.</a:t>
              </a:r>
              <a:b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</a:br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By AD 878, Vikings had settled permanently </a:t>
              </a:r>
              <a:b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</a:br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and taken over many places across the country.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7" r="8886"/>
            <a:stretch/>
          </p:blipFill>
          <p:spPr>
            <a:xfrm>
              <a:off x="5623635" y="3363472"/>
              <a:ext cx="2764716" cy="274923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winkl" pitchFamily="50" charset="0"/>
              </a:rPr>
              <a:t>Viking Designs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651" y="1473201"/>
            <a:ext cx="763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Twinkl" pitchFamily="50" charset="0"/>
              </a:rPr>
              <a:t>Vikings decorated many of the things they used: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49692" y="1960294"/>
            <a:ext cx="2294132" cy="985732"/>
            <a:chOff x="749692" y="1960294"/>
            <a:chExt cx="2294132" cy="985732"/>
          </a:xfrm>
        </p:grpSpPr>
        <p:sp>
          <p:nvSpPr>
            <p:cNvPr id="7" name="Rectangle 6"/>
            <p:cNvSpPr/>
            <p:nvPr/>
          </p:nvSpPr>
          <p:spPr>
            <a:xfrm>
              <a:off x="1628383" y="2205606"/>
              <a:ext cx="1415441" cy="495108"/>
            </a:xfrm>
            <a:prstGeom prst="rect">
              <a:avLst/>
            </a:prstGeom>
            <a:solidFill>
              <a:srgbClr val="0682C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altLang="en-US" dirty="0">
                  <a:latin typeface="Twinkl" pitchFamily="50" charset="0"/>
                </a:rPr>
                <a:t>weapons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55651" y="1960294"/>
              <a:ext cx="985732" cy="9857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38"/>
            <a:stretch/>
          </p:blipFill>
          <p:spPr>
            <a:xfrm rot="2179020">
              <a:off x="749692" y="2293972"/>
              <a:ext cx="861032" cy="60855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55651" y="1960294"/>
              <a:ext cx="985732" cy="985732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55651" y="3096157"/>
            <a:ext cx="7623168" cy="495108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US" dirty="0">
                <a:latin typeface="Twinkl" pitchFamily="50" charset="0"/>
              </a:rPr>
              <a:t>They used elaborate designs, many of which depicted animals including: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254047" y="1960294"/>
            <a:ext cx="2288173" cy="985732"/>
            <a:chOff x="3254047" y="1960294"/>
            <a:chExt cx="2288173" cy="985732"/>
          </a:xfrm>
        </p:grpSpPr>
        <p:grpSp>
          <p:nvGrpSpPr>
            <p:cNvPr id="9" name="Group 8"/>
            <p:cNvGrpSpPr/>
            <p:nvPr/>
          </p:nvGrpSpPr>
          <p:grpSpPr>
            <a:xfrm>
              <a:off x="3254047" y="1960294"/>
              <a:ext cx="2288173" cy="985732"/>
              <a:chOff x="755651" y="1995463"/>
              <a:chExt cx="2288173" cy="98573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628383" y="2240775"/>
                <a:ext cx="1415441" cy="495108"/>
              </a:xfrm>
              <a:prstGeom prst="rect">
                <a:avLst/>
              </a:prstGeom>
              <a:solidFill>
                <a:srgbClr val="0682C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pPr algn="ctr"/>
                <a:r>
                  <a:rPr lang="en-US" altLang="en-US" dirty="0">
                    <a:latin typeface="Twinkl" pitchFamily="50" charset="0"/>
                  </a:rPr>
                  <a:t>ships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55651" y="1995463"/>
                <a:ext cx="985732" cy="9857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471" y="2109238"/>
              <a:ext cx="764883" cy="57556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62" y="3621404"/>
            <a:ext cx="1571789" cy="26283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80421" y="3800119"/>
            <a:ext cx="1444501" cy="495108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Twinkl" pitchFamily="50" charset="0"/>
              </a:rPr>
              <a:t>wolves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67235" y="3800119"/>
            <a:ext cx="1409232" cy="495108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Twinkl" pitchFamily="50" charset="0"/>
              </a:rPr>
              <a:t>birds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8780" y="3800119"/>
            <a:ext cx="2260039" cy="495108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altLang="en-US" dirty="0">
                <a:solidFill>
                  <a:schemeClr val="tx1"/>
                </a:solidFill>
                <a:latin typeface="Twinkl" pitchFamily="50" charset="0"/>
              </a:rPr>
              <a:t>mythical creatures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79749" y="4453372"/>
            <a:ext cx="8898779" cy="1949012"/>
            <a:chOff x="579749" y="4252036"/>
            <a:chExt cx="8898779" cy="1949012"/>
          </a:xfrm>
        </p:grpSpPr>
        <p:grpSp>
          <p:nvGrpSpPr>
            <p:cNvPr id="32" name="Group 31"/>
            <p:cNvGrpSpPr/>
            <p:nvPr/>
          </p:nvGrpSpPr>
          <p:grpSpPr>
            <a:xfrm>
              <a:off x="579749" y="4252036"/>
              <a:ext cx="7808602" cy="1418632"/>
              <a:chOff x="579749" y="4252036"/>
              <a:chExt cx="7808602" cy="141863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755652" y="4344563"/>
                <a:ext cx="7632699" cy="1326105"/>
              </a:xfrm>
              <a:prstGeom prst="rect">
                <a:avLst/>
              </a:prstGeom>
              <a:solidFill>
                <a:srgbClr val="0682CF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tIns="108000" rIns="108000" bIns="108000" rtlCol="0" anchor="ctr">
                <a:spAutoFit/>
              </a:bodyPr>
              <a:lstStyle/>
              <a:p>
                <a: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Snake-like animals (serpents) were the most </a:t>
                </a:r>
                <a:b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popular design in the 11</a:t>
                </a:r>
                <a:r>
                  <a:rPr lang="en-GB" altLang="en-US" baseline="30000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</a:t>
                </a:r>
                <a: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Century.  Vikings </a:t>
                </a:r>
                <a:b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told sagas about giant serpents and used </a:t>
                </a:r>
                <a:b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GB" altLang="en-US" dirty="0">
                    <a:latin typeface="Twinkl" pitchFamily="50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many depictions of the creatures in their art.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579749" y="4252036"/>
                <a:ext cx="836658" cy="836658"/>
                <a:chOff x="579749" y="4252036"/>
                <a:chExt cx="836658" cy="836658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579749" y="4252036"/>
                  <a:ext cx="836658" cy="83665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762704" y="4298887"/>
                  <a:ext cx="453970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4400" b="1" dirty="0">
                      <a:solidFill>
                        <a:srgbClr val="0682CF"/>
                      </a:solidFill>
                    </a:rPr>
                    <a:t>?</a:t>
                  </a:r>
                </a:p>
              </p:txBody>
            </p:sp>
          </p:grp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440" y="4328543"/>
              <a:ext cx="3530088" cy="1872505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6630">
            <a:off x="856438" y="3620163"/>
            <a:ext cx="677115" cy="97760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752443" y="1960294"/>
            <a:ext cx="2626376" cy="985732"/>
            <a:chOff x="5752443" y="1960294"/>
            <a:chExt cx="2626376" cy="985732"/>
          </a:xfrm>
        </p:grpSpPr>
        <p:sp>
          <p:nvSpPr>
            <p:cNvPr id="13" name="Rectangle 12"/>
            <p:cNvSpPr/>
            <p:nvPr/>
          </p:nvSpPr>
          <p:spPr>
            <a:xfrm>
              <a:off x="6526061" y="2082495"/>
              <a:ext cx="1852758" cy="741330"/>
            </a:xfrm>
            <a:prstGeom prst="rect">
              <a:avLst/>
            </a:prstGeom>
            <a:solidFill>
              <a:srgbClr val="0682CF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US" altLang="en-US" sz="1700" dirty="0">
                  <a:latin typeface="Twinkl" pitchFamily="50" charset="0"/>
                </a:rPr>
                <a:t>everyday</a:t>
              </a:r>
              <a:br>
                <a:rPr lang="en-US" altLang="en-US" sz="1700" dirty="0">
                  <a:latin typeface="Twinkl" pitchFamily="50" charset="0"/>
                </a:rPr>
              </a:br>
              <a:r>
                <a:rPr lang="en-US" altLang="en-US" sz="1700" dirty="0">
                  <a:latin typeface="Twinkl" pitchFamily="50" charset="0"/>
                </a:rPr>
                <a:t> common items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752443" y="1960294"/>
              <a:ext cx="985732" cy="98573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2748" y="2327450"/>
              <a:ext cx="846113" cy="217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1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Viking Clothing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2879428"/>
            <a:ext cx="7623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Twinkl" pitchFamily="50" charset="0"/>
              </a:rPr>
              <a:t>Viking woman wore dresses with straps that were held </a:t>
            </a:r>
            <a:br>
              <a:rPr lang="en-US" altLang="en-US" dirty="0">
                <a:latin typeface="Twinkl" pitchFamily="50" charset="0"/>
              </a:rPr>
            </a:br>
            <a:r>
              <a:rPr lang="en-US" altLang="en-US" dirty="0">
                <a:latin typeface="Twinkl" pitchFamily="50" charset="0"/>
              </a:rPr>
              <a:t>up by brooches.  Between the two brooches there was </a:t>
            </a:r>
            <a:br>
              <a:rPr lang="en-US" altLang="en-US" dirty="0">
                <a:latin typeface="Twinkl" pitchFamily="50" charset="0"/>
              </a:rPr>
            </a:br>
            <a:r>
              <a:rPr lang="en-US" altLang="en-US" dirty="0">
                <a:latin typeface="Twinkl" pitchFamily="50" charset="0"/>
              </a:rPr>
              <a:t>often a string of beads.  The brooches often had </a:t>
            </a:r>
            <a:br>
              <a:rPr lang="en-US" altLang="en-US" dirty="0">
                <a:latin typeface="Twinkl" pitchFamily="50" charset="0"/>
              </a:rPr>
            </a:br>
            <a:r>
              <a:rPr lang="en-US" altLang="en-US" dirty="0">
                <a:latin typeface="Twinkl" pitchFamily="50" charset="0"/>
              </a:rPr>
              <a:t>intricate designs.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5651" y="747517"/>
            <a:ext cx="7881280" cy="6110483"/>
            <a:chOff x="755651" y="747517"/>
            <a:chExt cx="7881280" cy="6110483"/>
          </a:xfrm>
        </p:grpSpPr>
        <p:sp>
          <p:nvSpPr>
            <p:cNvPr id="3" name="Rectangle 2"/>
            <p:cNvSpPr/>
            <p:nvPr/>
          </p:nvSpPr>
          <p:spPr>
            <a:xfrm>
              <a:off x="755651" y="1447334"/>
              <a:ext cx="7180872" cy="1326105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Vikings wore fine clothes and expensive jewellery to show </a:t>
              </a:r>
              <a:b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</a:br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off their wealth and status. The poor made their jewellery </a:t>
              </a:r>
              <a:b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</a:br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from animal bones, whereas the rich used gold </a:t>
              </a:r>
              <a:b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</a:br>
              <a:r>
                <a:rPr lang="en-US" altLang="en-US" dirty="0">
                  <a:solidFill>
                    <a:schemeClr val="tx1"/>
                  </a:solidFill>
                  <a:latin typeface="Twinkl" pitchFamily="50" charset="0"/>
                </a:rPr>
                <a:t>and silver.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64"/>
            <a:stretch/>
          </p:blipFill>
          <p:spPr>
            <a:xfrm>
              <a:off x="6520153" y="747517"/>
              <a:ext cx="2116778" cy="611048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55651" y="4193113"/>
            <a:ext cx="1921387" cy="1921387"/>
            <a:chOff x="755651" y="4193113"/>
            <a:chExt cx="1921387" cy="1921387"/>
          </a:xfrm>
        </p:grpSpPr>
        <p:sp>
          <p:nvSpPr>
            <p:cNvPr id="6" name="Oval 5"/>
            <p:cNvSpPr/>
            <p:nvPr/>
          </p:nvSpPr>
          <p:spPr>
            <a:xfrm>
              <a:off x="755651" y="4193113"/>
              <a:ext cx="1921387" cy="19213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232" y="4396003"/>
              <a:ext cx="1342224" cy="151560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966619" y="4193113"/>
            <a:ext cx="1921387" cy="1921387"/>
            <a:chOff x="2966619" y="4193113"/>
            <a:chExt cx="1921387" cy="1921387"/>
          </a:xfrm>
        </p:grpSpPr>
        <p:sp>
          <p:nvSpPr>
            <p:cNvPr id="8" name="Oval 7"/>
            <p:cNvSpPr/>
            <p:nvPr/>
          </p:nvSpPr>
          <p:spPr>
            <a:xfrm>
              <a:off x="2966619" y="4193113"/>
              <a:ext cx="1921387" cy="192138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281" y="4294557"/>
              <a:ext cx="1166062" cy="1718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7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747835"/>
            <a:ext cx="8220075" cy="994306"/>
          </a:xfrm>
        </p:spPr>
        <p:txBody>
          <a:bodyPr/>
          <a:lstStyle/>
          <a:p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a Viking brooch, you will need: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755651" y="2088528"/>
            <a:ext cx="4771090" cy="495108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small piece of thick card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2857280"/>
            <a:ext cx="4771090" cy="495108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string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1" y="3626032"/>
            <a:ext cx="4771090" cy="495108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white glue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1" y="4394784"/>
            <a:ext cx="4771090" cy="495108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aluminium foil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651" y="5163536"/>
            <a:ext cx="4771090" cy="495108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 black chalk pastel or a piece of charcoal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95681" y="2088528"/>
            <a:ext cx="2583137" cy="3570116"/>
            <a:chOff x="5795681" y="2088528"/>
            <a:chExt cx="2583137" cy="3570116"/>
          </a:xfrm>
        </p:grpSpPr>
        <p:sp>
          <p:nvSpPr>
            <p:cNvPr id="10" name="Rectangle 9"/>
            <p:cNvSpPr/>
            <p:nvPr/>
          </p:nvSpPr>
          <p:spPr>
            <a:xfrm>
              <a:off x="5795681" y="2088528"/>
              <a:ext cx="2583137" cy="3570116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493" y="2189162"/>
              <a:ext cx="1356833" cy="31296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01"/>
            <a:stretch/>
          </p:blipFill>
          <p:spPr>
            <a:xfrm>
              <a:off x="5876364" y="3700831"/>
              <a:ext cx="2502454" cy="18824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57"/>
            <a:stretch/>
          </p:blipFill>
          <p:spPr>
            <a:xfrm>
              <a:off x="6955835" y="4254163"/>
              <a:ext cx="1422983" cy="1312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55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08766" y="618564"/>
            <a:ext cx="899410" cy="8994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682CF"/>
                </a:solidFill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713633"/>
            <a:ext cx="76231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Next, draw your Viking-themed design on to your brooch. Use the images below as inspiration and think about the animals such as wolves, birds and serpents. You might consider including a mythical creature!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1" y="1803109"/>
            <a:ext cx="7623166" cy="772107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First, draw the outline of your brooch on to your card and carefully cut it out. Most Viking brooches were oval or circular in shape.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66509" y="3627251"/>
            <a:ext cx="4572000" cy="2205318"/>
            <a:chOff x="3666509" y="3576917"/>
            <a:chExt cx="4572000" cy="2205318"/>
          </a:xfrm>
        </p:grpSpPr>
        <p:sp>
          <p:nvSpPr>
            <p:cNvPr id="9" name="Cloud Callout 8"/>
            <p:cNvSpPr/>
            <p:nvPr/>
          </p:nvSpPr>
          <p:spPr>
            <a:xfrm>
              <a:off x="3901189" y="3576917"/>
              <a:ext cx="4034796" cy="2205318"/>
            </a:xfrm>
            <a:prstGeom prst="cloudCallout">
              <a:avLst>
                <a:gd name="adj1" fmla="val -71798"/>
                <a:gd name="adj2" fmla="val -41841"/>
              </a:avLst>
            </a:prstGeom>
            <a:solidFill>
              <a:schemeClr val="bg1"/>
            </a:solidFill>
            <a:ln w="28575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66509" y="431118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Think about the different types </a:t>
              </a:r>
            </a:p>
            <a:p>
              <a:pPr algn="ctr"/>
              <a:r>
                <a:rPr lang="en-GB" altLang="en-US" dirty="0"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 Viking designs. </a:t>
              </a: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672739"/>
            <a:ext cx="1452431" cy="1640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16" y="4278637"/>
            <a:ext cx="1345837" cy="19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08766" y="618564"/>
            <a:ext cx="899410" cy="8994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682CF"/>
                </a:solidFill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1633690"/>
            <a:ext cx="7623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Once you are happy with your design, carefully apply glue to the lines of your design using a thin paintbrush. Make sure to only put the glue on the lines!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2616150"/>
            <a:ext cx="7623166" cy="772107"/>
          </a:xfrm>
          <a:prstGeom prst="rect">
            <a:avLst/>
          </a:prstGeom>
          <a:solidFill>
            <a:srgbClr val="A7D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solidFill>
                  <a:schemeClr val="tx1"/>
                </a:solidFill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Next, stick the string on top of the glue making sure to follow the lines of your design.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5652" y="3018209"/>
            <a:ext cx="7812863" cy="1750603"/>
            <a:chOff x="755652" y="2689434"/>
            <a:chExt cx="7812863" cy="1750603"/>
          </a:xfrm>
        </p:grpSpPr>
        <p:sp>
          <p:nvSpPr>
            <p:cNvPr id="7" name="Rectangle 6"/>
            <p:cNvSpPr/>
            <p:nvPr/>
          </p:nvSpPr>
          <p:spPr>
            <a:xfrm>
              <a:off x="755652" y="3186269"/>
              <a:ext cx="7632699" cy="495108"/>
            </a:xfrm>
            <a:prstGeom prst="rect">
              <a:avLst/>
            </a:prstGeom>
            <a:solidFill>
              <a:srgbClr val="0682CF"/>
            </a:solidFill>
            <a:ln w="28575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altLang="en-US" b="1" dirty="0"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Handy Hint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731857" y="2689434"/>
              <a:ext cx="836658" cy="836658"/>
              <a:chOff x="604916" y="2695022"/>
              <a:chExt cx="836658" cy="83665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04916" y="2695022"/>
                <a:ext cx="836658" cy="8366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36601" y="2733484"/>
                <a:ext cx="3786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400" b="1" dirty="0">
                    <a:solidFill>
                      <a:srgbClr val="0682CF"/>
                    </a:solidFill>
                  </a:rPr>
                  <a:t>!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59565" y="3667930"/>
              <a:ext cx="7632699" cy="7721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Press the string down and hold it in place for a few minutes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allow the glue to take hold. 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55651" y="4895599"/>
            <a:ext cx="4876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Leave your brooches somewhere safe and dry </a:t>
            </a:r>
            <a:b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to let them set overnight.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410736" y="4045093"/>
            <a:ext cx="3082246" cy="2241980"/>
            <a:chOff x="5410736" y="4045093"/>
            <a:chExt cx="3082246" cy="22419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461" y="4045093"/>
              <a:ext cx="889521" cy="20517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57"/>
            <a:stretch/>
          </p:blipFill>
          <p:spPr>
            <a:xfrm flipH="1">
              <a:off x="6718069" y="5138309"/>
              <a:ext cx="1245473" cy="11487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736" y="4733719"/>
              <a:ext cx="1555785" cy="1553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1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08766" y="618564"/>
            <a:ext cx="899410" cy="8994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682CF"/>
                </a:solidFill>
              </a:rPr>
              <a:t>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55652" y="1625799"/>
            <a:ext cx="7623164" cy="2834714"/>
            <a:chOff x="755652" y="1625799"/>
            <a:chExt cx="7623164" cy="2834714"/>
          </a:xfrm>
        </p:grpSpPr>
        <p:sp>
          <p:nvSpPr>
            <p:cNvPr id="5" name="Rectangle 4"/>
            <p:cNvSpPr/>
            <p:nvPr/>
          </p:nvSpPr>
          <p:spPr>
            <a:xfrm>
              <a:off x="2003611" y="1789034"/>
              <a:ext cx="6375205" cy="1326105"/>
            </a:xfrm>
            <a:prstGeom prst="rect">
              <a:avLst/>
            </a:prstGeom>
            <a:solidFill>
              <a:srgbClr val="A7DC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When your design has completely dried, place a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square of aluminium foil under it (design-face </a:t>
              </a:r>
            </a:p>
            <a:p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down). Think about whether you want the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dull or the shiny side of the foil showing.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55652" y="1625799"/>
              <a:ext cx="2834714" cy="283471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234" y="1841701"/>
              <a:ext cx="2230190" cy="232222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5652" y="3292514"/>
            <a:ext cx="7623164" cy="2901949"/>
            <a:chOff x="755652" y="3292514"/>
            <a:chExt cx="7623164" cy="2901949"/>
          </a:xfrm>
        </p:grpSpPr>
        <p:sp>
          <p:nvSpPr>
            <p:cNvPr id="18" name="Rectangle 17"/>
            <p:cNvSpPr/>
            <p:nvPr/>
          </p:nvSpPr>
          <p:spPr>
            <a:xfrm>
              <a:off x="755652" y="4690984"/>
              <a:ext cx="6496918" cy="136870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Turn the brooch over. Carefully press the foil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over the string using the end of a paintbrush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then rub your finger gently over the top to </a:t>
              </a:r>
              <a:b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Twinkl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reveal the design.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5476867" y="3292514"/>
              <a:ext cx="2901949" cy="290194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657" y="3585957"/>
              <a:ext cx="1900367" cy="2315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54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008766" y="618564"/>
            <a:ext cx="899410" cy="8994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682CF"/>
                </a:solidFill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1803108"/>
            <a:ext cx="7623166" cy="772107"/>
          </a:xfrm>
          <a:prstGeom prst="rect">
            <a:avLst/>
          </a:prstGeom>
          <a:solidFill>
            <a:srgbClr val="0682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Finally, to make the brooch look old and distressed, rub over the design with either a black chalk pastel or charcoal.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1" y="2793114"/>
            <a:ext cx="7623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Use the tip of your finger to reach the </a:t>
            </a:r>
            <a:b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en-US" dirty="0">
                <a:latin typeface="Twinkl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intricate parts of the design.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08177" y="2723824"/>
            <a:ext cx="3470640" cy="3470640"/>
            <a:chOff x="4908177" y="2723824"/>
            <a:chExt cx="3470640" cy="3470640"/>
          </a:xfrm>
        </p:grpSpPr>
        <p:sp>
          <p:nvSpPr>
            <p:cNvPr id="7" name="Oval 6"/>
            <p:cNvSpPr/>
            <p:nvPr/>
          </p:nvSpPr>
          <p:spPr>
            <a:xfrm>
              <a:off x="4908177" y="2723824"/>
              <a:ext cx="3470640" cy="3470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68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590" y="2939037"/>
              <a:ext cx="2436707" cy="308414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068"/>
          <a:stretch/>
        </p:blipFill>
        <p:spPr>
          <a:xfrm>
            <a:off x="1219494" y="3606883"/>
            <a:ext cx="2693600" cy="28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264</TotalTime>
  <Words>319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Times New Roman</vt:lpstr>
      <vt:lpstr>Arial</vt:lpstr>
      <vt:lpstr>Calibri</vt:lpstr>
      <vt:lpstr>Twinkl</vt:lpstr>
      <vt:lpstr>Office Theme</vt:lpstr>
      <vt:lpstr>PowerPoint Presentation</vt:lpstr>
      <vt:lpstr>Who Were the Vikings?</vt:lpstr>
      <vt:lpstr>Viking Designs </vt:lpstr>
      <vt:lpstr>Viking Clothing</vt:lpstr>
      <vt:lpstr>To create a Viking brooch, you will need: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Deborah Hamilton</cp:lastModifiedBy>
  <cp:revision>19</cp:revision>
  <dcterms:created xsi:type="dcterms:W3CDTF">2020-10-23T11:52:49Z</dcterms:created>
  <dcterms:modified xsi:type="dcterms:W3CDTF">2021-06-08T16:45:57Z</dcterms:modified>
</cp:coreProperties>
</file>