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75" r:id="rId13"/>
    <p:sldId id="274" r:id="rId14"/>
    <p:sldId id="267" r:id="rId15"/>
    <p:sldId id="268" r:id="rId16"/>
    <p:sldId id="269" r:id="rId17"/>
    <p:sldId id="270" r:id="rId18"/>
    <p:sldId id="271" r:id="rId19"/>
    <p:sldId id="272" r:id="rId20"/>
    <p:sldId id="273" r:id="rId21"/>
    <p:sldId id="276" r:id="rId22"/>
    <p:sldId id="277" r:id="rId23"/>
    <p:sldId id="279"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p:scale>
          <a:sx n="75" d="100"/>
          <a:sy n="75" d="100"/>
        </p:scale>
        <p:origin x="5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D2BD-693A-46AF-A752-41AEAD29D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5B28BF-08D2-478B-B750-0D2278628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ADC2E0-68C2-40FB-A4AC-095BB5234F3D}"/>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5" name="Footer Placeholder 4">
            <a:extLst>
              <a:ext uri="{FF2B5EF4-FFF2-40B4-BE49-F238E27FC236}">
                <a16:creationId xmlns:a16="http://schemas.microsoft.com/office/drawing/2014/main" id="{37D5B148-4FB4-4DCF-879A-430EBD0663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703FFD-85F1-441F-A258-C46717666AAC}"/>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61216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C4F3-8BBA-4003-8CDE-2CA4DBE15C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788E7-0431-4071-A993-B3BC71004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13F1C-1345-40A0-A4F8-41DA3007A414}"/>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5" name="Footer Placeholder 4">
            <a:extLst>
              <a:ext uri="{FF2B5EF4-FFF2-40B4-BE49-F238E27FC236}">
                <a16:creationId xmlns:a16="http://schemas.microsoft.com/office/drawing/2014/main" id="{024E7E99-8F20-4B72-8D41-14E9BDB546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598F06-485F-48DD-B244-9C0179F7D397}"/>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397848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CD4096-E996-4025-BD69-2FE29F7D3F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DB638C-5A05-4590-BC34-5A1940919E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69E019-F89D-47F0-9A84-E7CD856AE427}"/>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5" name="Footer Placeholder 4">
            <a:extLst>
              <a:ext uri="{FF2B5EF4-FFF2-40B4-BE49-F238E27FC236}">
                <a16:creationId xmlns:a16="http://schemas.microsoft.com/office/drawing/2014/main" id="{CB6414C8-86E3-4EE8-A026-6B7E486AFF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613C77D-D857-498F-87AC-293E0E2EFA43}"/>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181468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51B7-6D30-41AB-8EA8-DA1186157B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7CB7B4-83F3-406C-B186-84AD665309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9EBC54-6E07-4FC0-AF31-3BB0F844165C}"/>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5" name="Footer Placeholder 4">
            <a:extLst>
              <a:ext uri="{FF2B5EF4-FFF2-40B4-BE49-F238E27FC236}">
                <a16:creationId xmlns:a16="http://schemas.microsoft.com/office/drawing/2014/main" id="{6C2377DC-00F6-43FB-8FAE-C72DE86DF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5AB25E-CC35-4F43-B229-EC74E51D8796}"/>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247463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93E8-1B46-46CA-97B8-1F2CDD296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242B30-BB62-42E4-900E-947037494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4D8D11-6F65-46C5-A0BD-6A7218313383}"/>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5" name="Footer Placeholder 4">
            <a:extLst>
              <a:ext uri="{FF2B5EF4-FFF2-40B4-BE49-F238E27FC236}">
                <a16:creationId xmlns:a16="http://schemas.microsoft.com/office/drawing/2014/main" id="{EDD2804D-2F9A-4A89-9836-629ADBBC10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B5FFA9-F308-4D0C-A748-1BE56A2D2D3C}"/>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328535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D3BF-7EBF-4BCA-A574-6A71BE400F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8851F0-F71B-4F46-AFE5-A9C554B71D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3E88E4-5474-4389-ACB1-A0787270D2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D93F13-9C3B-46EA-AB9D-EFB1C693B1BE}"/>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6" name="Footer Placeholder 5">
            <a:extLst>
              <a:ext uri="{FF2B5EF4-FFF2-40B4-BE49-F238E27FC236}">
                <a16:creationId xmlns:a16="http://schemas.microsoft.com/office/drawing/2014/main" id="{B86A0D12-88FE-451E-A229-3FC2FCE6A5F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F668A4-BEE4-499F-9DA1-D481C524B459}"/>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41412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15-B38C-471F-85C9-6EAAD574A0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9E6F00-5035-4C87-9E38-4CA0DA469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DDE672-4D2A-4C98-A596-DC152DE15A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4AFD66-EC95-4C0C-B88D-DEC47C7B6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30533-5E99-4CD8-9897-73F148A676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8F439E-CE01-4D06-AEEF-241D0E5DA045}"/>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8" name="Footer Placeholder 7">
            <a:extLst>
              <a:ext uri="{FF2B5EF4-FFF2-40B4-BE49-F238E27FC236}">
                <a16:creationId xmlns:a16="http://schemas.microsoft.com/office/drawing/2014/main" id="{764CCABC-54EE-42FA-96B6-2A9975F84B6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C4B437D-A19B-4931-9D47-432413ACFA94}"/>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243253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FBF6-BCE5-4A05-BE65-AA4BCCFCC6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5A3901-EF7C-4D93-A185-7A0AF6F3FC42}"/>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4" name="Footer Placeholder 3">
            <a:extLst>
              <a:ext uri="{FF2B5EF4-FFF2-40B4-BE49-F238E27FC236}">
                <a16:creationId xmlns:a16="http://schemas.microsoft.com/office/drawing/2014/main" id="{AAB07359-60C0-49C6-9F29-717BD5B5E99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AA20875-FE61-4DBF-B8F0-CBE8B5E8B0E8}"/>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96564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FB057-596F-48BC-BA51-F49AF0ABBAC8}"/>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3" name="Footer Placeholder 2">
            <a:extLst>
              <a:ext uri="{FF2B5EF4-FFF2-40B4-BE49-F238E27FC236}">
                <a16:creationId xmlns:a16="http://schemas.microsoft.com/office/drawing/2014/main" id="{356AD949-A256-4F27-9C00-9F68AC81C6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ADE309B-0923-4FAE-A565-90805BB428B9}"/>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108442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730A-E178-455E-898F-F56522716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C0A745-12C4-4350-84C6-846DA2433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6F119C-E33C-4D88-8548-7310A755C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4F0820-11C7-4DFA-913B-41AC92262DF1}"/>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6" name="Footer Placeholder 5">
            <a:extLst>
              <a:ext uri="{FF2B5EF4-FFF2-40B4-BE49-F238E27FC236}">
                <a16:creationId xmlns:a16="http://schemas.microsoft.com/office/drawing/2014/main" id="{8CD3868B-E0A4-48ED-9C3E-D33D0CA2513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DBE6F2-B51F-4E19-931C-C9160B9D9CCB}"/>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335951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BDB1-BCB0-445B-9F77-8A472585F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16CD93-41A6-4266-B2AF-1D06C672C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5A6BCC3-9F45-4AC0-BA3E-9493C5905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3563B-B459-4F43-AD60-24DA4C513536}"/>
              </a:ext>
            </a:extLst>
          </p:cNvPr>
          <p:cNvSpPr>
            <a:spLocks noGrp="1"/>
          </p:cNvSpPr>
          <p:nvPr>
            <p:ph type="dt" sz="half" idx="10"/>
          </p:nvPr>
        </p:nvSpPr>
        <p:spPr/>
        <p:txBody>
          <a:bodyPr/>
          <a:lstStyle/>
          <a:p>
            <a:fld id="{538E7C86-D2F5-4E94-BFEE-85D0EE1F3F38}" type="datetimeFigureOut">
              <a:rPr lang="en-GB" smtClean="0"/>
              <a:t>11/06/2020</a:t>
            </a:fld>
            <a:endParaRPr lang="en-GB" dirty="0"/>
          </a:p>
        </p:txBody>
      </p:sp>
      <p:sp>
        <p:nvSpPr>
          <p:cNvPr id="6" name="Footer Placeholder 5">
            <a:extLst>
              <a:ext uri="{FF2B5EF4-FFF2-40B4-BE49-F238E27FC236}">
                <a16:creationId xmlns:a16="http://schemas.microsoft.com/office/drawing/2014/main" id="{01B6C4CA-4CA6-4C0A-9734-92E5CC58CD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8EFF5E-8B68-49A9-9E46-282095E4ABD3}"/>
              </a:ext>
            </a:extLst>
          </p:cNvPr>
          <p:cNvSpPr>
            <a:spLocks noGrp="1"/>
          </p:cNvSpPr>
          <p:nvPr>
            <p:ph type="sldNum" sz="quarter" idx="12"/>
          </p:nvPr>
        </p:nvSpPr>
        <p:spPr/>
        <p:txBody>
          <a:bodyPr/>
          <a:lstStyle/>
          <a:p>
            <a:fld id="{E10396C9-2B84-402F-8AFE-1576139211BD}" type="slidenum">
              <a:rPr lang="en-GB" smtClean="0"/>
              <a:t>‹#›</a:t>
            </a:fld>
            <a:endParaRPr lang="en-GB" dirty="0"/>
          </a:p>
        </p:txBody>
      </p:sp>
    </p:spTree>
    <p:extLst>
      <p:ext uri="{BB962C8B-B14F-4D97-AF65-F5344CB8AC3E}">
        <p14:creationId xmlns:p14="http://schemas.microsoft.com/office/powerpoint/2010/main" val="286086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6F29E-FC0F-4438-B824-701E995AC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C155A1-C74D-465F-8271-7813CB8B8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102B9C-1460-42CC-BF53-2A3F448FC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E7C86-D2F5-4E94-BFEE-85D0EE1F3F38}" type="datetimeFigureOut">
              <a:rPr lang="en-GB" smtClean="0"/>
              <a:t>11/06/2020</a:t>
            </a:fld>
            <a:endParaRPr lang="en-GB" dirty="0"/>
          </a:p>
        </p:txBody>
      </p:sp>
      <p:sp>
        <p:nvSpPr>
          <p:cNvPr id="5" name="Footer Placeholder 4">
            <a:extLst>
              <a:ext uri="{FF2B5EF4-FFF2-40B4-BE49-F238E27FC236}">
                <a16:creationId xmlns:a16="http://schemas.microsoft.com/office/drawing/2014/main" id="{6D12E4B1-BC1D-442C-8097-F4E63DFB4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D19894-4EFD-4892-B327-65D86F207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396C9-2B84-402F-8AFE-1576139211BD}" type="slidenum">
              <a:rPr lang="en-GB" smtClean="0"/>
              <a:t>‹#›</a:t>
            </a:fld>
            <a:endParaRPr lang="en-GB" dirty="0"/>
          </a:p>
        </p:txBody>
      </p:sp>
    </p:spTree>
    <p:extLst>
      <p:ext uri="{BB962C8B-B14F-4D97-AF65-F5344CB8AC3E}">
        <p14:creationId xmlns:p14="http://schemas.microsoft.com/office/powerpoint/2010/main" val="244991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oundcloud.com/talkforwriting/playground/s-UJObMpzawK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9C0859-5AB1-46F1-9866-844AF9D9F665}"/>
              </a:ext>
            </a:extLst>
          </p:cNvPr>
          <p:cNvSpPr>
            <a:spLocks noGrp="1"/>
          </p:cNvSpPr>
          <p:nvPr>
            <p:ph type="subTitle" idx="1"/>
          </p:nvPr>
        </p:nvSpPr>
        <p:spPr>
          <a:xfrm>
            <a:off x="1524000" y="4794734"/>
            <a:ext cx="9144000" cy="1655762"/>
          </a:xfrm>
        </p:spPr>
        <p:txBody>
          <a:bodyPr>
            <a:normAutofit/>
          </a:bodyPr>
          <a:lstStyle/>
          <a:p>
            <a:r>
              <a:rPr lang="en-GB" sz="5400" dirty="0">
                <a:latin typeface="KBWritersBlock" panose="02000603000000000000" pitchFamily="2" charset="0"/>
                <a:ea typeface="KBWritersBlock" panose="02000603000000000000" pitchFamily="2" charset="0"/>
              </a:rPr>
              <a:t>Year 2 Home Learning – Day 1</a:t>
            </a:r>
          </a:p>
        </p:txBody>
      </p:sp>
      <p:pic>
        <p:nvPicPr>
          <p:cNvPr id="1026" name="Picture 2" descr="Character Word - 2nd Grade Superheroes">
            <a:extLst>
              <a:ext uri="{FF2B5EF4-FFF2-40B4-BE49-F238E27FC236}">
                <a16:creationId xmlns:a16="http://schemas.microsoft.com/office/drawing/2014/main" id="{8F94B4C7-6C6A-4DEA-B2BF-AA63767D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671" y="555073"/>
            <a:ext cx="6383407" cy="413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408C-F583-48CC-B337-AD9590B73B7A}"/>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Task – write a sentence or two for each of the following statements. </a:t>
            </a:r>
          </a:p>
        </p:txBody>
      </p:sp>
      <p:sp>
        <p:nvSpPr>
          <p:cNvPr id="3" name="Content Placeholder 2">
            <a:extLst>
              <a:ext uri="{FF2B5EF4-FFF2-40B4-BE49-F238E27FC236}">
                <a16:creationId xmlns:a16="http://schemas.microsoft.com/office/drawing/2014/main" id="{C7C48574-4EC6-48F7-A7F8-FF6F60C61FDB}"/>
              </a:ext>
            </a:extLst>
          </p:cNvPr>
          <p:cNvSpPr>
            <a:spLocks noGrp="1"/>
          </p:cNvSpPr>
          <p:nvPr>
            <p:ph idx="1"/>
          </p:nvPr>
        </p:nvSpPr>
        <p:spPr/>
        <p:txBody>
          <a:bodyPr/>
          <a:lstStyle/>
          <a:p>
            <a:r>
              <a:rPr lang="en-GB" dirty="0">
                <a:latin typeface="Comic Sans MS" panose="030F0702030302020204" pitchFamily="66" charset="0"/>
              </a:rPr>
              <a:t>What I liked about the story:</a:t>
            </a:r>
          </a:p>
          <a:p>
            <a:endParaRPr lang="en-GB" dirty="0">
              <a:latin typeface="Comic Sans MS" panose="030F0702030302020204" pitchFamily="66" charset="0"/>
            </a:endParaRPr>
          </a:p>
          <a:p>
            <a:r>
              <a:rPr lang="en-GB" dirty="0">
                <a:latin typeface="Comic Sans MS" panose="030F0702030302020204" pitchFamily="66" charset="0"/>
              </a:rPr>
              <a:t>What I didn’t like about the story:</a:t>
            </a:r>
          </a:p>
          <a:p>
            <a:endParaRPr lang="en-GB" dirty="0">
              <a:latin typeface="Comic Sans MS" panose="030F0702030302020204" pitchFamily="66" charset="0"/>
            </a:endParaRPr>
          </a:p>
          <a:p>
            <a:r>
              <a:rPr lang="en-GB" dirty="0">
                <a:latin typeface="Comic Sans MS" panose="030F0702030302020204" pitchFamily="66" charset="0"/>
              </a:rPr>
              <a:t>Questions I have about the story:</a:t>
            </a:r>
          </a:p>
          <a:p>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4250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9C0859-5AB1-46F1-9866-844AF9D9F665}"/>
              </a:ext>
            </a:extLst>
          </p:cNvPr>
          <p:cNvSpPr>
            <a:spLocks noGrp="1"/>
          </p:cNvSpPr>
          <p:nvPr>
            <p:ph type="subTitle" idx="1"/>
          </p:nvPr>
        </p:nvSpPr>
        <p:spPr>
          <a:xfrm>
            <a:off x="1524000" y="4794734"/>
            <a:ext cx="9144000" cy="1655762"/>
          </a:xfrm>
        </p:spPr>
        <p:txBody>
          <a:bodyPr>
            <a:normAutofit/>
          </a:bodyPr>
          <a:lstStyle/>
          <a:p>
            <a:r>
              <a:rPr lang="en-GB" sz="5400" dirty="0">
                <a:latin typeface="KBWritersBlock" panose="02000603000000000000" pitchFamily="2" charset="0"/>
                <a:ea typeface="KBWritersBlock" panose="02000603000000000000" pitchFamily="2" charset="0"/>
              </a:rPr>
              <a:t>Year 2 Home Learning – Day 2</a:t>
            </a:r>
          </a:p>
          <a:p>
            <a:endParaRPr lang="en-GB" sz="5400" dirty="0">
              <a:latin typeface="KBWritersBlock" panose="02000603000000000000" pitchFamily="2" charset="0"/>
              <a:ea typeface="KBWritersBlock" panose="02000603000000000000" pitchFamily="2" charset="0"/>
            </a:endParaRPr>
          </a:p>
        </p:txBody>
      </p:sp>
      <p:pic>
        <p:nvPicPr>
          <p:cNvPr id="1026" name="Picture 2" descr="Character Word - 2nd Grade Superheroes">
            <a:extLst>
              <a:ext uri="{FF2B5EF4-FFF2-40B4-BE49-F238E27FC236}">
                <a16:creationId xmlns:a16="http://schemas.microsoft.com/office/drawing/2014/main" id="{8F94B4C7-6C6A-4DEA-B2BF-AA63767D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671" y="555073"/>
            <a:ext cx="6383407" cy="413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2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4C8A-3762-4272-9B59-2194544F7BB0}"/>
              </a:ext>
            </a:extLst>
          </p:cNvPr>
          <p:cNvSpPr>
            <a:spLocks noGrp="1"/>
          </p:cNvSpPr>
          <p:nvPr>
            <p:ph type="title"/>
          </p:nvPr>
        </p:nvSpPr>
        <p:spPr/>
        <p:txBody>
          <a:bodyPr>
            <a:normAutofit/>
          </a:bodyPr>
          <a:lstStyle/>
          <a:p>
            <a:r>
              <a:rPr lang="en-GB" dirty="0">
                <a:latin typeface="KBWritersBlock" panose="02000603000000000000" pitchFamily="2" charset="0"/>
                <a:ea typeface="KBWritersBlock" panose="02000603000000000000" pitchFamily="2" charset="0"/>
              </a:rPr>
              <a:t>Read the story again and have a go at answering these questions in full sentences. </a:t>
            </a:r>
            <a:r>
              <a:rPr lang="en-GB" dirty="0">
                <a:latin typeface="KBWritersBlock" panose="02000603000000000000" pitchFamily="2" charset="0"/>
                <a:ea typeface="KBWritersBlock" panose="02000603000000000000" pitchFamily="2" charset="0"/>
                <a:sym typeface="Wingdings" panose="05000000000000000000" pitchFamily="2" charset="2"/>
              </a:rPr>
              <a:t></a:t>
            </a:r>
            <a:endParaRPr lang="en-GB" dirty="0">
              <a:latin typeface="KBWritersBlock" panose="02000603000000000000" pitchFamily="2" charset="0"/>
              <a:ea typeface="KBWritersBlock" panose="02000603000000000000" pitchFamily="2" charset="0"/>
            </a:endParaRPr>
          </a:p>
        </p:txBody>
      </p:sp>
      <p:pic>
        <p:nvPicPr>
          <p:cNvPr id="5" name="Picture 4">
            <a:extLst>
              <a:ext uri="{FF2B5EF4-FFF2-40B4-BE49-F238E27FC236}">
                <a16:creationId xmlns:a16="http://schemas.microsoft.com/office/drawing/2014/main" id="{8FDCB041-A171-4065-810C-4AEF08F667AB}"/>
              </a:ext>
            </a:extLst>
          </p:cNvPr>
          <p:cNvPicPr>
            <a:picLocks noChangeAspect="1"/>
          </p:cNvPicPr>
          <p:nvPr/>
        </p:nvPicPr>
        <p:blipFill>
          <a:blip r:embed="rId2"/>
          <a:stretch>
            <a:fillRect/>
          </a:stretch>
        </p:blipFill>
        <p:spPr>
          <a:xfrm>
            <a:off x="838200" y="1970993"/>
            <a:ext cx="4877481" cy="4887007"/>
          </a:xfrm>
          <a:prstGeom prst="rect">
            <a:avLst/>
          </a:prstGeom>
        </p:spPr>
      </p:pic>
    </p:spTree>
    <p:extLst>
      <p:ext uri="{BB962C8B-B14F-4D97-AF65-F5344CB8AC3E}">
        <p14:creationId xmlns:p14="http://schemas.microsoft.com/office/powerpoint/2010/main" val="199781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9C0859-5AB1-46F1-9866-844AF9D9F665}"/>
              </a:ext>
            </a:extLst>
          </p:cNvPr>
          <p:cNvSpPr>
            <a:spLocks noGrp="1"/>
          </p:cNvSpPr>
          <p:nvPr>
            <p:ph type="subTitle" idx="1"/>
          </p:nvPr>
        </p:nvSpPr>
        <p:spPr>
          <a:xfrm>
            <a:off x="1524000" y="4794734"/>
            <a:ext cx="9144000" cy="1655762"/>
          </a:xfrm>
        </p:spPr>
        <p:txBody>
          <a:bodyPr>
            <a:normAutofit/>
          </a:bodyPr>
          <a:lstStyle/>
          <a:p>
            <a:r>
              <a:rPr lang="en-GB" sz="5400" dirty="0">
                <a:latin typeface="KBWritersBlock" panose="02000603000000000000" pitchFamily="2" charset="0"/>
                <a:ea typeface="KBWritersBlock" panose="02000603000000000000" pitchFamily="2" charset="0"/>
              </a:rPr>
              <a:t>Year 2 Home Learning – Day 3</a:t>
            </a:r>
          </a:p>
          <a:p>
            <a:endParaRPr lang="en-GB" sz="5400" dirty="0">
              <a:latin typeface="KBWritersBlock" panose="02000603000000000000" pitchFamily="2" charset="0"/>
              <a:ea typeface="KBWritersBlock" panose="02000603000000000000" pitchFamily="2" charset="0"/>
            </a:endParaRPr>
          </a:p>
        </p:txBody>
      </p:sp>
      <p:pic>
        <p:nvPicPr>
          <p:cNvPr id="1026" name="Picture 2" descr="Character Word - 2nd Grade Superheroes">
            <a:extLst>
              <a:ext uri="{FF2B5EF4-FFF2-40B4-BE49-F238E27FC236}">
                <a16:creationId xmlns:a16="http://schemas.microsoft.com/office/drawing/2014/main" id="{8F94B4C7-6C6A-4DEA-B2BF-AA63767D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671" y="555073"/>
            <a:ext cx="6383407" cy="413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38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08598-AC99-4EF2-A8CC-4A48C079FEC0}"/>
              </a:ext>
            </a:extLst>
          </p:cNvPr>
          <p:cNvPicPr>
            <a:picLocks noChangeAspect="1"/>
          </p:cNvPicPr>
          <p:nvPr/>
        </p:nvPicPr>
        <p:blipFill>
          <a:blip r:embed="rId2"/>
          <a:stretch>
            <a:fillRect/>
          </a:stretch>
        </p:blipFill>
        <p:spPr>
          <a:xfrm>
            <a:off x="136202" y="517670"/>
            <a:ext cx="11857015" cy="5260265"/>
          </a:xfrm>
          <a:prstGeom prst="rect">
            <a:avLst/>
          </a:prstGeom>
        </p:spPr>
      </p:pic>
    </p:spTree>
    <p:extLst>
      <p:ext uri="{BB962C8B-B14F-4D97-AF65-F5344CB8AC3E}">
        <p14:creationId xmlns:p14="http://schemas.microsoft.com/office/powerpoint/2010/main" val="116115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1232E1-7339-403F-AA7B-09471432F971}"/>
              </a:ext>
            </a:extLst>
          </p:cNvPr>
          <p:cNvPicPr>
            <a:picLocks noChangeAspect="1"/>
          </p:cNvPicPr>
          <p:nvPr/>
        </p:nvPicPr>
        <p:blipFill>
          <a:blip r:embed="rId2"/>
          <a:stretch>
            <a:fillRect/>
          </a:stretch>
        </p:blipFill>
        <p:spPr>
          <a:xfrm>
            <a:off x="3118547" y="242707"/>
            <a:ext cx="5954906" cy="6372585"/>
          </a:xfrm>
          <a:prstGeom prst="rect">
            <a:avLst/>
          </a:prstGeom>
        </p:spPr>
      </p:pic>
    </p:spTree>
    <p:extLst>
      <p:ext uri="{BB962C8B-B14F-4D97-AF65-F5344CB8AC3E}">
        <p14:creationId xmlns:p14="http://schemas.microsoft.com/office/powerpoint/2010/main" val="368542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DD1753-4779-4C9D-9D25-C2AE53DA609E}"/>
              </a:ext>
            </a:extLst>
          </p:cNvPr>
          <p:cNvPicPr>
            <a:picLocks noChangeAspect="1"/>
          </p:cNvPicPr>
          <p:nvPr/>
        </p:nvPicPr>
        <p:blipFill>
          <a:blip r:embed="rId2"/>
          <a:stretch>
            <a:fillRect/>
          </a:stretch>
        </p:blipFill>
        <p:spPr>
          <a:xfrm>
            <a:off x="2356430" y="464737"/>
            <a:ext cx="8099536" cy="5928526"/>
          </a:xfrm>
          <a:prstGeom prst="rect">
            <a:avLst/>
          </a:prstGeom>
        </p:spPr>
      </p:pic>
    </p:spTree>
    <p:extLst>
      <p:ext uri="{BB962C8B-B14F-4D97-AF65-F5344CB8AC3E}">
        <p14:creationId xmlns:p14="http://schemas.microsoft.com/office/powerpoint/2010/main" val="423508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2140-C177-4120-9D5E-B50BFCA5E68B}"/>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Do you know which superhero is represented below?</a:t>
            </a:r>
          </a:p>
        </p:txBody>
      </p:sp>
      <p:pic>
        <p:nvPicPr>
          <p:cNvPr id="8" name="Picture 7">
            <a:extLst>
              <a:ext uri="{FF2B5EF4-FFF2-40B4-BE49-F238E27FC236}">
                <a16:creationId xmlns:a16="http://schemas.microsoft.com/office/drawing/2014/main" id="{13421B01-24F2-4BDC-B7F4-D6324A401324}"/>
              </a:ext>
            </a:extLst>
          </p:cNvPr>
          <p:cNvPicPr>
            <a:picLocks noChangeAspect="1"/>
          </p:cNvPicPr>
          <p:nvPr/>
        </p:nvPicPr>
        <p:blipFill>
          <a:blip r:embed="rId2"/>
          <a:stretch>
            <a:fillRect/>
          </a:stretch>
        </p:blipFill>
        <p:spPr>
          <a:xfrm>
            <a:off x="2558515" y="1812022"/>
            <a:ext cx="8302867" cy="4443005"/>
          </a:xfrm>
          <a:prstGeom prst="rect">
            <a:avLst/>
          </a:prstGeom>
        </p:spPr>
      </p:pic>
    </p:spTree>
    <p:extLst>
      <p:ext uri="{BB962C8B-B14F-4D97-AF65-F5344CB8AC3E}">
        <p14:creationId xmlns:p14="http://schemas.microsoft.com/office/powerpoint/2010/main" val="307699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1264-D416-4AF5-AAE8-2B5802B2DE98}"/>
              </a:ext>
            </a:extLst>
          </p:cNvPr>
          <p:cNvSpPr>
            <a:spLocks noGrp="1"/>
          </p:cNvSpPr>
          <p:nvPr>
            <p:ph type="title"/>
          </p:nvPr>
        </p:nvSpPr>
        <p:spPr>
          <a:xfrm>
            <a:off x="838200" y="563908"/>
            <a:ext cx="10515600" cy="1325563"/>
          </a:xfrm>
        </p:spPr>
        <p:txBody>
          <a:bodyPr>
            <a:normAutofit fontScale="90000"/>
          </a:bodyPr>
          <a:lstStyle/>
          <a:p>
            <a:r>
              <a:rPr lang="en-GB" dirty="0">
                <a:latin typeface="KBWritersBlock" panose="02000603000000000000" pitchFamily="2" charset="0"/>
                <a:ea typeface="KBWritersBlock" panose="02000603000000000000" pitchFamily="2" charset="0"/>
              </a:rPr>
              <a:t>Draw your own superhero symbol. It could be the first letter of your name, or a shape that shows what your super power is. </a:t>
            </a:r>
          </a:p>
        </p:txBody>
      </p:sp>
      <p:sp>
        <p:nvSpPr>
          <p:cNvPr id="3" name="Content Placeholder 2">
            <a:extLst>
              <a:ext uri="{FF2B5EF4-FFF2-40B4-BE49-F238E27FC236}">
                <a16:creationId xmlns:a16="http://schemas.microsoft.com/office/drawing/2014/main" id="{2F40F3FE-D5C4-4040-B6B4-4448AF953A12}"/>
              </a:ext>
            </a:extLst>
          </p:cNvPr>
          <p:cNvSpPr>
            <a:spLocks noGrp="1"/>
          </p:cNvSpPr>
          <p:nvPr>
            <p:ph idx="1"/>
          </p:nvPr>
        </p:nvSpPr>
        <p:spPr>
          <a:xfrm>
            <a:off x="838200" y="2690191"/>
            <a:ext cx="10515600" cy="3486771"/>
          </a:xfrm>
        </p:spPr>
        <p:txBody>
          <a:bodyPr>
            <a:normAutofit/>
          </a:bodyPr>
          <a:lstStyle/>
          <a:p>
            <a:pPr marL="0" indent="0">
              <a:buNone/>
            </a:pPr>
            <a:r>
              <a:rPr lang="en-GB" dirty="0">
                <a:latin typeface="Comic Sans MS" panose="030F0702030302020204" pitchFamily="66" charset="0"/>
              </a:rPr>
              <a:t>Write a few sentences to explain your symbol and tells me what your chosen symbol represents. </a:t>
            </a:r>
          </a:p>
          <a:p>
            <a:pPr marL="0" indent="0">
              <a:buNone/>
            </a:pPr>
            <a:r>
              <a:rPr lang="en-GB"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4314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641E-6DC7-4187-A08B-F920BA34A79D}"/>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Become your hero! Follow these instructions to create your own superhero cuffs. </a:t>
            </a:r>
          </a:p>
        </p:txBody>
      </p:sp>
      <p:pic>
        <p:nvPicPr>
          <p:cNvPr id="4" name="Picture 3">
            <a:extLst>
              <a:ext uri="{FF2B5EF4-FFF2-40B4-BE49-F238E27FC236}">
                <a16:creationId xmlns:a16="http://schemas.microsoft.com/office/drawing/2014/main" id="{FE5985F7-D77B-4F8E-B9ED-CF740AF97A03}"/>
              </a:ext>
            </a:extLst>
          </p:cNvPr>
          <p:cNvPicPr>
            <a:picLocks noChangeAspect="1"/>
          </p:cNvPicPr>
          <p:nvPr/>
        </p:nvPicPr>
        <p:blipFill>
          <a:blip r:embed="rId2"/>
          <a:stretch>
            <a:fillRect/>
          </a:stretch>
        </p:blipFill>
        <p:spPr>
          <a:xfrm>
            <a:off x="3758704" y="1690688"/>
            <a:ext cx="5125165" cy="5068007"/>
          </a:xfrm>
          <a:prstGeom prst="rect">
            <a:avLst/>
          </a:prstGeom>
        </p:spPr>
      </p:pic>
    </p:spTree>
    <p:extLst>
      <p:ext uri="{BB962C8B-B14F-4D97-AF65-F5344CB8AC3E}">
        <p14:creationId xmlns:p14="http://schemas.microsoft.com/office/powerpoint/2010/main" val="100152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01E3-25AA-4520-94B6-B7003C2CF242}"/>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Meet the superheroes…</a:t>
            </a:r>
          </a:p>
        </p:txBody>
      </p:sp>
      <p:pic>
        <p:nvPicPr>
          <p:cNvPr id="4" name="Picture 3">
            <a:extLst>
              <a:ext uri="{FF2B5EF4-FFF2-40B4-BE49-F238E27FC236}">
                <a16:creationId xmlns:a16="http://schemas.microsoft.com/office/drawing/2014/main" id="{A11E7E51-96EE-4298-B973-14227089535A}"/>
              </a:ext>
            </a:extLst>
          </p:cNvPr>
          <p:cNvPicPr>
            <a:picLocks noChangeAspect="1"/>
          </p:cNvPicPr>
          <p:nvPr/>
        </p:nvPicPr>
        <p:blipFill>
          <a:blip r:embed="rId2"/>
          <a:stretch>
            <a:fillRect/>
          </a:stretch>
        </p:blipFill>
        <p:spPr>
          <a:xfrm>
            <a:off x="1194513" y="1690688"/>
            <a:ext cx="9564435" cy="4496427"/>
          </a:xfrm>
          <a:prstGeom prst="rect">
            <a:avLst/>
          </a:prstGeom>
        </p:spPr>
      </p:pic>
    </p:spTree>
    <p:extLst>
      <p:ext uri="{BB962C8B-B14F-4D97-AF65-F5344CB8AC3E}">
        <p14:creationId xmlns:p14="http://schemas.microsoft.com/office/powerpoint/2010/main" val="41294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53F60E-4CC9-4B6D-87FD-61653DF6ECBD}"/>
              </a:ext>
            </a:extLst>
          </p:cNvPr>
          <p:cNvPicPr>
            <a:picLocks noChangeAspect="1"/>
          </p:cNvPicPr>
          <p:nvPr/>
        </p:nvPicPr>
        <p:blipFill>
          <a:blip r:embed="rId2"/>
          <a:stretch>
            <a:fillRect/>
          </a:stretch>
        </p:blipFill>
        <p:spPr>
          <a:xfrm>
            <a:off x="3696519" y="202670"/>
            <a:ext cx="4798962" cy="6452659"/>
          </a:xfrm>
          <a:prstGeom prst="rect">
            <a:avLst/>
          </a:prstGeom>
        </p:spPr>
      </p:pic>
    </p:spTree>
    <p:extLst>
      <p:ext uri="{BB962C8B-B14F-4D97-AF65-F5344CB8AC3E}">
        <p14:creationId xmlns:p14="http://schemas.microsoft.com/office/powerpoint/2010/main" val="2975264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9C0859-5AB1-46F1-9866-844AF9D9F665}"/>
              </a:ext>
            </a:extLst>
          </p:cNvPr>
          <p:cNvSpPr>
            <a:spLocks noGrp="1"/>
          </p:cNvSpPr>
          <p:nvPr>
            <p:ph type="subTitle" idx="1"/>
          </p:nvPr>
        </p:nvSpPr>
        <p:spPr>
          <a:xfrm>
            <a:off x="1524000" y="4794734"/>
            <a:ext cx="9144000" cy="1655762"/>
          </a:xfrm>
        </p:spPr>
        <p:txBody>
          <a:bodyPr>
            <a:normAutofit/>
          </a:bodyPr>
          <a:lstStyle/>
          <a:p>
            <a:r>
              <a:rPr lang="en-GB" sz="5400" dirty="0">
                <a:latin typeface="KBWritersBlock" panose="02000603000000000000" pitchFamily="2" charset="0"/>
                <a:ea typeface="KBWritersBlock" panose="02000603000000000000" pitchFamily="2" charset="0"/>
              </a:rPr>
              <a:t>Year 2 Home Learning – Day 4</a:t>
            </a:r>
          </a:p>
          <a:p>
            <a:endParaRPr lang="en-GB" sz="5400" dirty="0">
              <a:latin typeface="KBWritersBlock" panose="02000603000000000000" pitchFamily="2" charset="0"/>
              <a:ea typeface="KBWritersBlock" panose="02000603000000000000" pitchFamily="2" charset="0"/>
            </a:endParaRPr>
          </a:p>
        </p:txBody>
      </p:sp>
      <p:pic>
        <p:nvPicPr>
          <p:cNvPr id="1026" name="Picture 2" descr="Character Word - 2nd Grade Superheroes">
            <a:extLst>
              <a:ext uri="{FF2B5EF4-FFF2-40B4-BE49-F238E27FC236}">
                <a16:creationId xmlns:a16="http://schemas.microsoft.com/office/drawing/2014/main" id="{8F94B4C7-6C6A-4DEA-B2BF-AA63767D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671" y="555073"/>
            <a:ext cx="6383407" cy="413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D9E9-FF25-4702-8E43-7CF77C7FFD35}"/>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Superhero Pet</a:t>
            </a:r>
          </a:p>
        </p:txBody>
      </p:sp>
      <p:sp>
        <p:nvSpPr>
          <p:cNvPr id="3" name="Content Placeholder 2">
            <a:extLst>
              <a:ext uri="{FF2B5EF4-FFF2-40B4-BE49-F238E27FC236}">
                <a16:creationId xmlns:a16="http://schemas.microsoft.com/office/drawing/2014/main" id="{6C9949D4-F44E-4E2D-88CF-14718914E517}"/>
              </a:ext>
            </a:extLst>
          </p:cNvPr>
          <p:cNvSpPr>
            <a:spLocks noGrp="1"/>
          </p:cNvSpPr>
          <p:nvPr>
            <p:ph idx="1"/>
          </p:nvPr>
        </p:nvSpPr>
        <p:spPr/>
        <p:txBody>
          <a:bodyPr>
            <a:normAutofit/>
          </a:bodyPr>
          <a:lstStyle/>
          <a:p>
            <a:pPr marL="0" indent="0">
              <a:buNone/>
            </a:pPr>
            <a:r>
              <a:rPr lang="en-GB" sz="2000" dirty="0">
                <a:latin typeface="Comic Sans MS" panose="030F0702030302020204" pitchFamily="66" charset="0"/>
              </a:rPr>
              <a:t>Today, you need to think of a superhero pet like Sammy Exceptional. Draw a picture, and give them a name, and once you have done that, fill in this fact file about your pet. </a:t>
            </a:r>
          </a:p>
        </p:txBody>
      </p:sp>
      <p:pic>
        <p:nvPicPr>
          <p:cNvPr id="4" name="Picture 3">
            <a:extLst>
              <a:ext uri="{FF2B5EF4-FFF2-40B4-BE49-F238E27FC236}">
                <a16:creationId xmlns:a16="http://schemas.microsoft.com/office/drawing/2014/main" id="{19F6A17D-4D0B-4E43-A336-6D8D175BC733}"/>
              </a:ext>
            </a:extLst>
          </p:cNvPr>
          <p:cNvPicPr>
            <a:picLocks noChangeAspect="1"/>
          </p:cNvPicPr>
          <p:nvPr/>
        </p:nvPicPr>
        <p:blipFill>
          <a:blip r:embed="rId2"/>
          <a:stretch>
            <a:fillRect/>
          </a:stretch>
        </p:blipFill>
        <p:spPr>
          <a:xfrm>
            <a:off x="2101533" y="2372972"/>
            <a:ext cx="7194867" cy="4383428"/>
          </a:xfrm>
          <a:prstGeom prst="rect">
            <a:avLst/>
          </a:prstGeom>
        </p:spPr>
      </p:pic>
    </p:spTree>
    <p:extLst>
      <p:ext uri="{BB962C8B-B14F-4D97-AF65-F5344CB8AC3E}">
        <p14:creationId xmlns:p14="http://schemas.microsoft.com/office/powerpoint/2010/main" val="398295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9C0859-5AB1-46F1-9866-844AF9D9F665}"/>
              </a:ext>
            </a:extLst>
          </p:cNvPr>
          <p:cNvSpPr>
            <a:spLocks noGrp="1"/>
          </p:cNvSpPr>
          <p:nvPr>
            <p:ph type="subTitle" idx="1"/>
          </p:nvPr>
        </p:nvSpPr>
        <p:spPr>
          <a:xfrm>
            <a:off x="1524000" y="4794734"/>
            <a:ext cx="9144000" cy="1655762"/>
          </a:xfrm>
        </p:spPr>
        <p:txBody>
          <a:bodyPr>
            <a:normAutofit/>
          </a:bodyPr>
          <a:lstStyle/>
          <a:p>
            <a:r>
              <a:rPr lang="en-GB" sz="5400" dirty="0">
                <a:latin typeface="KBWritersBlock" panose="02000603000000000000" pitchFamily="2" charset="0"/>
                <a:ea typeface="KBWritersBlock" panose="02000603000000000000" pitchFamily="2" charset="0"/>
              </a:rPr>
              <a:t>Year 2 Home Learning – Day 5</a:t>
            </a:r>
          </a:p>
          <a:p>
            <a:endParaRPr lang="en-GB" sz="5400" dirty="0">
              <a:latin typeface="KBWritersBlock" panose="02000603000000000000" pitchFamily="2" charset="0"/>
              <a:ea typeface="KBWritersBlock" panose="02000603000000000000" pitchFamily="2" charset="0"/>
            </a:endParaRPr>
          </a:p>
        </p:txBody>
      </p:sp>
      <p:pic>
        <p:nvPicPr>
          <p:cNvPr id="1026" name="Picture 2" descr="Character Word - 2nd Grade Superheroes">
            <a:extLst>
              <a:ext uri="{FF2B5EF4-FFF2-40B4-BE49-F238E27FC236}">
                <a16:creationId xmlns:a16="http://schemas.microsoft.com/office/drawing/2014/main" id="{8F94B4C7-6C6A-4DEA-B2BF-AA63767D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671" y="555073"/>
            <a:ext cx="6383407" cy="413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2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8094-ED24-4141-8B38-B74956BF52CA}"/>
              </a:ext>
            </a:extLst>
          </p:cNvPr>
          <p:cNvSpPr>
            <a:spLocks noGrp="1"/>
          </p:cNvSpPr>
          <p:nvPr>
            <p:ph type="title"/>
          </p:nvPr>
        </p:nvSpPr>
        <p:spPr/>
        <p:txBody>
          <a:bodyPr>
            <a:normAutofit/>
          </a:bodyPr>
          <a:lstStyle/>
          <a:p>
            <a:r>
              <a:rPr lang="en-GB" sz="5400" dirty="0">
                <a:latin typeface="KBWritersBlock" panose="02000603000000000000" pitchFamily="2" charset="0"/>
                <a:ea typeface="KBWritersBlock" panose="02000603000000000000" pitchFamily="2" charset="0"/>
              </a:rPr>
              <a:t>Invention time…</a:t>
            </a:r>
          </a:p>
        </p:txBody>
      </p:sp>
      <p:sp>
        <p:nvSpPr>
          <p:cNvPr id="3" name="Content Placeholder 2">
            <a:extLst>
              <a:ext uri="{FF2B5EF4-FFF2-40B4-BE49-F238E27FC236}">
                <a16:creationId xmlns:a16="http://schemas.microsoft.com/office/drawing/2014/main" id="{37BAA1E2-1DE2-4F73-9CC2-AFFB5BE3B76B}"/>
              </a:ext>
            </a:extLst>
          </p:cNvPr>
          <p:cNvSpPr>
            <a:spLocks noGrp="1"/>
          </p:cNvSpPr>
          <p:nvPr>
            <p:ph idx="1"/>
          </p:nvPr>
        </p:nvSpPr>
        <p:spPr>
          <a:xfrm>
            <a:off x="838200" y="1838325"/>
            <a:ext cx="10515600" cy="4351338"/>
          </a:xfrm>
        </p:spPr>
        <p:txBody>
          <a:bodyPr>
            <a:normAutofit/>
          </a:bodyPr>
          <a:lstStyle/>
          <a:p>
            <a:pPr marL="0" indent="0">
              <a:buNone/>
            </a:pPr>
            <a:r>
              <a:rPr lang="en-GB" sz="1800" dirty="0">
                <a:latin typeface="Comic Sans MS" panose="030F0702030302020204" pitchFamily="66" charset="0"/>
              </a:rPr>
              <a:t>Use the comic strip template (there is a larger version on a worksheet uploaded on the website, but only print the pages you need as it is a large document with lots of examples on) and create your own superhero tale using the ideas you have generated this week. </a:t>
            </a:r>
          </a:p>
        </p:txBody>
      </p:sp>
      <p:pic>
        <p:nvPicPr>
          <p:cNvPr id="4" name="Picture 3">
            <a:extLst>
              <a:ext uri="{FF2B5EF4-FFF2-40B4-BE49-F238E27FC236}">
                <a16:creationId xmlns:a16="http://schemas.microsoft.com/office/drawing/2014/main" id="{9B83E46C-9764-46DB-B100-2FD822921519}"/>
              </a:ext>
            </a:extLst>
          </p:cNvPr>
          <p:cNvPicPr>
            <a:picLocks noChangeAspect="1"/>
          </p:cNvPicPr>
          <p:nvPr/>
        </p:nvPicPr>
        <p:blipFill>
          <a:blip r:embed="rId2"/>
          <a:stretch>
            <a:fillRect/>
          </a:stretch>
        </p:blipFill>
        <p:spPr>
          <a:xfrm>
            <a:off x="3260471" y="2854694"/>
            <a:ext cx="2441829" cy="3483761"/>
          </a:xfrm>
          <a:prstGeom prst="rect">
            <a:avLst/>
          </a:prstGeom>
        </p:spPr>
      </p:pic>
      <p:pic>
        <p:nvPicPr>
          <p:cNvPr id="5" name="Picture 4">
            <a:extLst>
              <a:ext uri="{FF2B5EF4-FFF2-40B4-BE49-F238E27FC236}">
                <a16:creationId xmlns:a16="http://schemas.microsoft.com/office/drawing/2014/main" id="{F2B07926-2C5E-442F-B1AC-31C5D32C1A0B}"/>
              </a:ext>
            </a:extLst>
          </p:cNvPr>
          <p:cNvPicPr>
            <a:picLocks noChangeAspect="1"/>
          </p:cNvPicPr>
          <p:nvPr/>
        </p:nvPicPr>
        <p:blipFill>
          <a:blip r:embed="rId3"/>
          <a:stretch>
            <a:fillRect/>
          </a:stretch>
        </p:blipFill>
        <p:spPr>
          <a:xfrm>
            <a:off x="6200266" y="3024984"/>
            <a:ext cx="2203705" cy="3143180"/>
          </a:xfrm>
          <a:prstGeom prst="rect">
            <a:avLst/>
          </a:prstGeom>
        </p:spPr>
      </p:pic>
    </p:spTree>
    <p:extLst>
      <p:ext uri="{BB962C8B-B14F-4D97-AF65-F5344CB8AC3E}">
        <p14:creationId xmlns:p14="http://schemas.microsoft.com/office/powerpoint/2010/main" val="290608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01E3-25AA-4520-94B6-B7003C2CF242}"/>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Meet the superheroes…</a:t>
            </a:r>
          </a:p>
        </p:txBody>
      </p:sp>
      <p:pic>
        <p:nvPicPr>
          <p:cNvPr id="3" name="Picture 2">
            <a:extLst>
              <a:ext uri="{FF2B5EF4-FFF2-40B4-BE49-F238E27FC236}">
                <a16:creationId xmlns:a16="http://schemas.microsoft.com/office/drawing/2014/main" id="{63DA8A1E-6645-4FE4-A3CC-C5FCC1A9646A}"/>
              </a:ext>
            </a:extLst>
          </p:cNvPr>
          <p:cNvPicPr>
            <a:picLocks noChangeAspect="1"/>
          </p:cNvPicPr>
          <p:nvPr/>
        </p:nvPicPr>
        <p:blipFill>
          <a:blip r:embed="rId2"/>
          <a:stretch>
            <a:fillRect/>
          </a:stretch>
        </p:blipFill>
        <p:spPr>
          <a:xfrm>
            <a:off x="1065717" y="1690688"/>
            <a:ext cx="9583487" cy="4486901"/>
          </a:xfrm>
          <a:prstGeom prst="rect">
            <a:avLst/>
          </a:prstGeom>
        </p:spPr>
      </p:pic>
    </p:spTree>
    <p:extLst>
      <p:ext uri="{BB962C8B-B14F-4D97-AF65-F5344CB8AC3E}">
        <p14:creationId xmlns:p14="http://schemas.microsoft.com/office/powerpoint/2010/main" val="48983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01E3-25AA-4520-94B6-B7003C2CF242}"/>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Meet the superheroes…</a:t>
            </a:r>
          </a:p>
        </p:txBody>
      </p:sp>
      <p:pic>
        <p:nvPicPr>
          <p:cNvPr id="3" name="Picture 2">
            <a:extLst>
              <a:ext uri="{FF2B5EF4-FFF2-40B4-BE49-F238E27FC236}">
                <a16:creationId xmlns:a16="http://schemas.microsoft.com/office/drawing/2014/main" id="{9AF4E114-EBE1-4F24-94EC-1ABE900A96EB}"/>
              </a:ext>
            </a:extLst>
          </p:cNvPr>
          <p:cNvPicPr>
            <a:picLocks noChangeAspect="1"/>
          </p:cNvPicPr>
          <p:nvPr/>
        </p:nvPicPr>
        <p:blipFill>
          <a:blip r:embed="rId2"/>
          <a:stretch>
            <a:fillRect/>
          </a:stretch>
        </p:blipFill>
        <p:spPr>
          <a:xfrm>
            <a:off x="1370940" y="1584999"/>
            <a:ext cx="9450119" cy="4191585"/>
          </a:xfrm>
          <a:prstGeom prst="rect">
            <a:avLst/>
          </a:prstGeom>
        </p:spPr>
      </p:pic>
    </p:spTree>
    <p:extLst>
      <p:ext uri="{BB962C8B-B14F-4D97-AF65-F5344CB8AC3E}">
        <p14:creationId xmlns:p14="http://schemas.microsoft.com/office/powerpoint/2010/main" val="179887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3342-4C0F-4C2F-9AFA-970A12A0007F}"/>
              </a:ext>
            </a:extLst>
          </p:cNvPr>
          <p:cNvSpPr>
            <a:spLocks noGrp="1"/>
          </p:cNvSpPr>
          <p:nvPr>
            <p:ph type="title"/>
          </p:nvPr>
        </p:nvSpPr>
        <p:spPr/>
        <p:txBody>
          <a:bodyPr>
            <a:normAutofit/>
          </a:bodyPr>
          <a:lstStyle/>
          <a:p>
            <a:r>
              <a:rPr lang="en-GB" sz="3600" dirty="0">
                <a:latin typeface="KBWritersBlock" panose="02000603000000000000" pitchFamily="2" charset="0"/>
                <a:ea typeface="KBWritersBlock" panose="02000603000000000000" pitchFamily="2" charset="0"/>
              </a:rPr>
              <a:t>Jo, Raja and Sammy have helped lots of people. Here is one of their stories….</a:t>
            </a:r>
          </a:p>
        </p:txBody>
      </p:sp>
      <p:sp>
        <p:nvSpPr>
          <p:cNvPr id="3" name="Content Placeholder 2">
            <a:extLst>
              <a:ext uri="{FF2B5EF4-FFF2-40B4-BE49-F238E27FC236}">
                <a16:creationId xmlns:a16="http://schemas.microsoft.com/office/drawing/2014/main" id="{3A438043-3B39-4812-A624-AD7CE0A6BB99}"/>
              </a:ext>
            </a:extLst>
          </p:cNvPr>
          <p:cNvSpPr>
            <a:spLocks noGrp="1"/>
          </p:cNvSpPr>
          <p:nvPr>
            <p:ph idx="1"/>
          </p:nvPr>
        </p:nvSpPr>
        <p:spPr/>
        <p:txBody>
          <a:bodyPr>
            <a:normAutofit fontScale="77500" lnSpcReduction="20000"/>
          </a:bodyPr>
          <a:lstStyle/>
          <a:p>
            <a:pPr marL="0" indent="0">
              <a:lnSpc>
                <a:spcPct val="110000"/>
              </a:lnSpc>
              <a:buNone/>
            </a:pPr>
            <a:r>
              <a:rPr lang="en-GB" dirty="0">
                <a:latin typeface="Comic Sans MS" panose="030F0702030302020204" pitchFamily="66" charset="0"/>
                <a:ea typeface="KBWritersBlock" panose="02000603000000000000" pitchFamily="2" charset="0"/>
                <a:hlinkClick r:id="rId2"/>
              </a:rPr>
              <a:t>https://soundcloud.com/talkforwriting/playground/s-UJObMpzawKu</a:t>
            </a:r>
            <a:endParaRPr lang="en-GB" dirty="0">
              <a:latin typeface="Comic Sans MS" panose="030F0702030302020204" pitchFamily="66" charset="0"/>
              <a:ea typeface="KBWritersBlock" panose="02000603000000000000" pitchFamily="2" charset="0"/>
            </a:endParaRPr>
          </a:p>
          <a:p>
            <a:pPr marL="0" indent="0">
              <a:lnSpc>
                <a:spcPct val="110000"/>
              </a:lnSpc>
              <a:buNone/>
            </a:pPr>
            <a:endParaRPr lang="en-GB" dirty="0">
              <a:latin typeface="Comic Sans MS" panose="030F0702030302020204" pitchFamily="66" charset="0"/>
              <a:ea typeface="KBWritersBlock" panose="02000603000000000000" pitchFamily="2" charset="0"/>
            </a:endParaRPr>
          </a:p>
          <a:p>
            <a:pPr marL="0" indent="0">
              <a:lnSpc>
                <a:spcPct val="110000"/>
              </a:lnSpc>
              <a:buNone/>
            </a:pPr>
            <a:r>
              <a:rPr lang="en-GB" b="1" u="sng" dirty="0">
                <a:latin typeface="Comic Sans MS" panose="030F0702030302020204" pitchFamily="66" charset="0"/>
                <a:ea typeface="KBWritersBlock" panose="02000603000000000000" pitchFamily="2" charset="0"/>
              </a:rPr>
              <a:t>Playground Rescue</a:t>
            </a:r>
          </a:p>
          <a:p>
            <a:pPr marL="0" indent="0">
              <a:lnSpc>
                <a:spcPct val="110000"/>
              </a:lnSpc>
              <a:buNone/>
            </a:pPr>
            <a:r>
              <a:rPr lang="en-GB" dirty="0">
                <a:latin typeface="Comic Sans MS" panose="030F0702030302020204" pitchFamily="66" charset="0"/>
                <a:ea typeface="KBWritersBlock" panose="02000603000000000000" pitchFamily="2" charset="0"/>
              </a:rPr>
              <a:t>It was an ordinary day. Jo was on her own in the backyard, kicking a football into the makeshift goal that she’d once scratched into the wall with the edge of a sharp stone. She was dreaming of a time when she would play for the local football team again. Raja was covered in paint. She’d been busy occupying her brothers and sisters while her mum tried to get her work done, and Sammy, in the meantime, slept soundly in his basket. One of his enormous ears had flopped over his eye, his favourite squeaky bacon toy was trapped beneath a podgy paw and his droopy eyelids flickered as he chased wasps in his dreams. </a:t>
            </a:r>
          </a:p>
        </p:txBody>
      </p:sp>
    </p:spTree>
    <p:extLst>
      <p:ext uri="{BB962C8B-B14F-4D97-AF65-F5344CB8AC3E}">
        <p14:creationId xmlns:p14="http://schemas.microsoft.com/office/powerpoint/2010/main" val="288519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CD7-DE02-462C-B4FC-97EC346E5A76}"/>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Story continued…</a:t>
            </a:r>
          </a:p>
        </p:txBody>
      </p:sp>
      <p:sp>
        <p:nvSpPr>
          <p:cNvPr id="3" name="Content Placeholder 2">
            <a:extLst>
              <a:ext uri="{FF2B5EF4-FFF2-40B4-BE49-F238E27FC236}">
                <a16:creationId xmlns:a16="http://schemas.microsoft.com/office/drawing/2014/main" id="{5D8A55AB-8D4E-48BD-929D-7CB995C4CD21}"/>
              </a:ext>
            </a:extLst>
          </p:cNvPr>
          <p:cNvSpPr>
            <a:spLocks noGrp="1"/>
          </p:cNvSpPr>
          <p:nvPr>
            <p:ph idx="1"/>
          </p:nvPr>
        </p:nvSpPr>
        <p:spPr/>
        <p:txBody>
          <a:bodyPr>
            <a:normAutofit fontScale="70000" lnSpcReduction="20000"/>
          </a:bodyPr>
          <a:lstStyle/>
          <a:p>
            <a:pPr marL="0" indent="0">
              <a:lnSpc>
                <a:spcPct val="120000"/>
              </a:lnSpc>
              <a:buNone/>
            </a:pPr>
            <a:r>
              <a:rPr lang="en-GB" dirty="0">
                <a:latin typeface="Comic Sans MS" panose="030F0702030302020204" pitchFamily="66" charset="0"/>
                <a:ea typeface="KBWritersBlock" panose="02000603000000000000" pitchFamily="2" charset="0"/>
              </a:rPr>
              <a:t>Activity in the local park was ordinary too, or so it seemed. Children played on the playground whilst adults chattered, groups of teenagers were gathering, and joggers sprinted along the paths.</a:t>
            </a:r>
          </a:p>
          <a:p>
            <a:pPr marL="0" indent="0">
              <a:lnSpc>
                <a:spcPct val="120000"/>
              </a:lnSpc>
              <a:buNone/>
            </a:pPr>
            <a:endParaRPr lang="en-GB" dirty="0">
              <a:latin typeface="Comic Sans MS" panose="030F0702030302020204" pitchFamily="66" charset="0"/>
              <a:ea typeface="KBWritersBlock" panose="02000603000000000000" pitchFamily="2" charset="0"/>
            </a:endParaRPr>
          </a:p>
          <a:p>
            <a:pPr marL="0" indent="0">
              <a:lnSpc>
                <a:spcPct val="120000"/>
              </a:lnSpc>
              <a:buNone/>
            </a:pPr>
            <a:r>
              <a:rPr lang="en-GB" dirty="0">
                <a:latin typeface="Comic Sans MS" panose="030F0702030302020204" pitchFamily="66" charset="0"/>
                <a:ea typeface="KBWritersBlock" panose="02000603000000000000" pitchFamily="2" charset="0"/>
              </a:rPr>
              <a:t>“HELP! HELP!” came a sudden shout from the playground. </a:t>
            </a:r>
          </a:p>
          <a:p>
            <a:pPr marL="0" indent="0">
              <a:lnSpc>
                <a:spcPct val="120000"/>
              </a:lnSpc>
              <a:buNone/>
            </a:pPr>
            <a:endParaRPr lang="en-GB" dirty="0">
              <a:latin typeface="Comic Sans MS" panose="030F0702030302020204" pitchFamily="66" charset="0"/>
              <a:ea typeface="KBWritersBlock" panose="02000603000000000000" pitchFamily="2" charset="0"/>
            </a:endParaRPr>
          </a:p>
          <a:p>
            <a:pPr marL="0" indent="0">
              <a:lnSpc>
                <a:spcPct val="120000"/>
              </a:lnSpc>
              <a:buNone/>
            </a:pPr>
            <a:r>
              <a:rPr lang="en-GB" dirty="0">
                <a:latin typeface="Comic Sans MS" panose="030F0702030302020204" pitchFamily="66" charset="0"/>
                <a:ea typeface="KBWritersBlock" panose="02000603000000000000" pitchFamily="2" charset="0"/>
              </a:rPr>
              <a:t>Jo’s legs and feet began to tingle. Raja’s drawing hand pulled her towards a paint brush and Sammy stretched, turned over noisily and went back to sleep! As Jo and Raja left their homes, they changed. Jo </a:t>
            </a:r>
            <a:r>
              <a:rPr lang="en-GB" dirty="0" err="1">
                <a:latin typeface="Comic Sans MS" panose="030F0702030302020204" pitchFamily="66" charset="0"/>
                <a:ea typeface="KBWritersBlock" panose="02000603000000000000" pitchFamily="2" charset="0"/>
              </a:rPr>
              <a:t>Awesome’s</a:t>
            </a:r>
            <a:r>
              <a:rPr lang="en-GB" dirty="0">
                <a:latin typeface="Comic Sans MS" panose="030F0702030302020204" pitchFamily="66" charset="0"/>
                <a:ea typeface="KBWritersBlock" panose="02000603000000000000" pitchFamily="2" charset="0"/>
              </a:rPr>
              <a:t> blue cape glided behind her as she dashed towards the park, activating her super-booster to help her get there more quickly. Raja </a:t>
            </a:r>
            <a:r>
              <a:rPr lang="en-GB" dirty="0" err="1">
                <a:latin typeface="Comic Sans MS" panose="030F0702030302020204" pitchFamily="66" charset="0"/>
                <a:ea typeface="KBWritersBlock" panose="02000603000000000000" pitchFamily="2" charset="0"/>
              </a:rPr>
              <a:t>Extraordinary’s</a:t>
            </a:r>
            <a:r>
              <a:rPr lang="en-GB" dirty="0">
                <a:latin typeface="Comic Sans MS" panose="030F0702030302020204" pitchFamily="66" charset="0"/>
                <a:ea typeface="KBWritersBlock" panose="02000603000000000000" pitchFamily="2" charset="0"/>
              </a:rPr>
              <a:t> red cuffs glowed as she desperately held onto the flying paintbrush.</a:t>
            </a:r>
          </a:p>
        </p:txBody>
      </p:sp>
    </p:spTree>
    <p:extLst>
      <p:ext uri="{BB962C8B-B14F-4D97-AF65-F5344CB8AC3E}">
        <p14:creationId xmlns:p14="http://schemas.microsoft.com/office/powerpoint/2010/main" val="27056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CD7-DE02-462C-B4FC-97EC346E5A76}"/>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Story continued…</a:t>
            </a:r>
          </a:p>
        </p:txBody>
      </p:sp>
      <p:sp>
        <p:nvSpPr>
          <p:cNvPr id="3" name="Content Placeholder 2">
            <a:extLst>
              <a:ext uri="{FF2B5EF4-FFF2-40B4-BE49-F238E27FC236}">
                <a16:creationId xmlns:a16="http://schemas.microsoft.com/office/drawing/2014/main" id="{5D8A55AB-8D4E-48BD-929D-7CB995C4CD21}"/>
              </a:ext>
            </a:extLst>
          </p:cNvPr>
          <p:cNvSpPr>
            <a:spLocks noGrp="1"/>
          </p:cNvSpPr>
          <p:nvPr>
            <p:ph idx="1"/>
          </p:nvPr>
        </p:nvSpPr>
        <p:spPr/>
        <p:txBody>
          <a:bodyPr>
            <a:normAutofit fontScale="77500" lnSpcReduction="20000"/>
          </a:bodyPr>
          <a:lstStyle/>
          <a:p>
            <a:pPr marL="0" indent="0">
              <a:lnSpc>
                <a:spcPct val="120000"/>
              </a:lnSpc>
              <a:buNone/>
            </a:pPr>
            <a:r>
              <a:rPr lang="en-GB" dirty="0">
                <a:latin typeface="Comic Sans MS" panose="030F0702030302020204" pitchFamily="66" charset="0"/>
              </a:rPr>
              <a:t>They arrived at the park at the same time, “What’s the problem?” panted Jo.</a:t>
            </a:r>
          </a:p>
          <a:p>
            <a:pPr marL="0" indent="0">
              <a:lnSpc>
                <a:spcPct val="120000"/>
              </a:lnSpc>
              <a:buNone/>
            </a:pPr>
            <a:endParaRPr lang="en-GB" dirty="0">
              <a:latin typeface="Comic Sans MS" panose="030F0702030302020204" pitchFamily="66" charset="0"/>
            </a:endParaRPr>
          </a:p>
          <a:p>
            <a:pPr marL="0" indent="0">
              <a:lnSpc>
                <a:spcPct val="120000"/>
              </a:lnSpc>
              <a:buNone/>
            </a:pPr>
            <a:r>
              <a:rPr lang="en-GB" dirty="0">
                <a:latin typeface="Comic Sans MS" panose="030F0702030302020204" pitchFamily="66" charset="0"/>
              </a:rPr>
              <a:t>“Follow me!” Raja called over her shoulder as the paintbrush dragged her towards the playground. </a:t>
            </a:r>
          </a:p>
          <a:p>
            <a:pPr marL="0" indent="0">
              <a:lnSpc>
                <a:spcPct val="120000"/>
              </a:lnSpc>
              <a:buNone/>
            </a:pPr>
            <a:endParaRPr lang="en-GB" dirty="0">
              <a:latin typeface="Comic Sans MS" panose="030F0702030302020204" pitchFamily="66" charset="0"/>
            </a:endParaRPr>
          </a:p>
          <a:p>
            <a:pPr marL="0" indent="0">
              <a:lnSpc>
                <a:spcPct val="120000"/>
              </a:lnSpc>
              <a:buNone/>
            </a:pPr>
            <a:r>
              <a:rPr lang="en-GB" dirty="0">
                <a:latin typeface="Comic Sans MS" panose="030F0702030302020204" pitchFamily="66" charset="0"/>
              </a:rPr>
              <a:t>As Raja and Jo reached the edge of the playground, they could see that a crowd had gathered at the bottom of the spider’s web climbing frame. Children giggled and pointed, and adults stared up in silence. “Look!” whispered Jo, nodding her head towards the top of the spider’s web. Raja followed her gaze up to a small, snivelling child who was dangling from the top of the climbing frame with one hand, about to fall!</a:t>
            </a:r>
            <a:endParaRPr lang="en-GB" dirty="0">
              <a:latin typeface="Comic Sans MS" panose="030F0702030302020204" pitchFamily="66" charset="0"/>
              <a:ea typeface="KBWritersBlock" panose="02000603000000000000" pitchFamily="2" charset="0"/>
            </a:endParaRPr>
          </a:p>
        </p:txBody>
      </p:sp>
    </p:spTree>
    <p:extLst>
      <p:ext uri="{BB962C8B-B14F-4D97-AF65-F5344CB8AC3E}">
        <p14:creationId xmlns:p14="http://schemas.microsoft.com/office/powerpoint/2010/main" val="28849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CD7-DE02-462C-B4FC-97EC346E5A76}"/>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Story continued…</a:t>
            </a:r>
          </a:p>
        </p:txBody>
      </p:sp>
      <p:sp>
        <p:nvSpPr>
          <p:cNvPr id="3" name="Content Placeholder 2">
            <a:extLst>
              <a:ext uri="{FF2B5EF4-FFF2-40B4-BE49-F238E27FC236}">
                <a16:creationId xmlns:a16="http://schemas.microsoft.com/office/drawing/2014/main" id="{5D8A55AB-8D4E-48BD-929D-7CB995C4CD21}"/>
              </a:ext>
            </a:extLst>
          </p:cNvPr>
          <p:cNvSpPr>
            <a:spLocks noGrp="1"/>
          </p:cNvSpPr>
          <p:nvPr>
            <p:ph idx="1"/>
          </p:nvPr>
        </p:nvSpPr>
        <p:spPr/>
        <p:txBody>
          <a:bodyPr>
            <a:normAutofit fontScale="70000" lnSpcReduction="20000"/>
          </a:bodyPr>
          <a:lstStyle/>
          <a:p>
            <a:pPr marL="0" indent="0">
              <a:lnSpc>
                <a:spcPct val="120000"/>
              </a:lnSpc>
              <a:buNone/>
            </a:pPr>
            <a:r>
              <a:rPr lang="en-GB" dirty="0">
                <a:latin typeface="Comic Sans MS" panose="030F0702030302020204" pitchFamily="66" charset="0"/>
              </a:rPr>
              <a:t>“This one’s mine!” declared Jo … </a:t>
            </a:r>
          </a:p>
          <a:p>
            <a:pPr marL="0" indent="0">
              <a:lnSpc>
                <a:spcPct val="120000"/>
              </a:lnSpc>
              <a:buNone/>
            </a:pPr>
            <a:endParaRPr lang="en-GB" dirty="0">
              <a:latin typeface="Comic Sans MS" panose="030F0702030302020204" pitchFamily="66" charset="0"/>
            </a:endParaRPr>
          </a:p>
          <a:p>
            <a:pPr marL="0" indent="0">
              <a:lnSpc>
                <a:spcPct val="120000"/>
              </a:lnSpc>
              <a:buNone/>
            </a:pPr>
            <a:r>
              <a:rPr lang="en-GB" dirty="0">
                <a:latin typeface="Comic Sans MS" panose="030F0702030302020204" pitchFamily="66" charset="0"/>
              </a:rPr>
              <a:t>Quick as a flash, Raja painted a mini trampoline which Jo used to bounce up and over the crowd and then grabbed the child as she somersaulted them both down to safety. With the crowd’s whoops and cheers buzzing in their ears, Jo raced home while Raja flew back to her house on the flying carpet she’d painted. Jo returned to ordinary Jo playing </a:t>
            </a:r>
            <a:r>
              <a:rPr lang="en-GB" dirty="0" err="1">
                <a:latin typeface="Comic Sans MS" panose="030F0702030302020204" pitchFamily="66" charset="0"/>
              </a:rPr>
              <a:t>keepy-uppy</a:t>
            </a:r>
            <a:r>
              <a:rPr lang="en-GB" dirty="0">
                <a:latin typeface="Comic Sans MS" panose="030F0702030302020204" pitchFamily="66" charset="0"/>
              </a:rPr>
              <a:t> in the back yard and Raja returned to ordinary Raja cleaning up the painting mess she’d left behind.</a:t>
            </a:r>
          </a:p>
          <a:p>
            <a:pPr marL="0" indent="0">
              <a:lnSpc>
                <a:spcPct val="120000"/>
              </a:lnSpc>
              <a:buNone/>
            </a:pPr>
            <a:endParaRPr lang="en-GB" dirty="0">
              <a:latin typeface="Comic Sans MS" panose="030F0702030302020204" pitchFamily="66" charset="0"/>
            </a:endParaRPr>
          </a:p>
          <a:p>
            <a:pPr marL="0" indent="0">
              <a:lnSpc>
                <a:spcPct val="120000"/>
              </a:lnSpc>
              <a:buNone/>
            </a:pPr>
            <a:r>
              <a:rPr lang="en-GB" dirty="0">
                <a:latin typeface="Comic Sans MS" panose="030F0702030302020204" pitchFamily="66" charset="0"/>
              </a:rPr>
              <a:t>And as for Sammy, an alarm sounded in his head and his ears pricked up. Someone somewhere was crying. They needed to talk and Sammy Exceptional to listen… </a:t>
            </a:r>
            <a:endParaRPr lang="en-GB" dirty="0">
              <a:latin typeface="Comic Sans MS" panose="030F0702030302020204" pitchFamily="66" charset="0"/>
              <a:ea typeface="KBWritersBlock" panose="02000603000000000000" pitchFamily="2" charset="0"/>
            </a:endParaRPr>
          </a:p>
        </p:txBody>
      </p:sp>
    </p:spTree>
    <p:extLst>
      <p:ext uri="{BB962C8B-B14F-4D97-AF65-F5344CB8AC3E}">
        <p14:creationId xmlns:p14="http://schemas.microsoft.com/office/powerpoint/2010/main" val="24630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B915-6754-4B9B-89F6-88ED497D3878}"/>
              </a:ext>
            </a:extLst>
          </p:cNvPr>
          <p:cNvSpPr>
            <a:spLocks noGrp="1"/>
          </p:cNvSpPr>
          <p:nvPr>
            <p:ph type="title"/>
          </p:nvPr>
        </p:nvSpPr>
        <p:spPr/>
        <p:txBody>
          <a:bodyPr/>
          <a:lstStyle/>
          <a:p>
            <a:r>
              <a:rPr lang="en-GB" dirty="0">
                <a:latin typeface="KBWritersBlock" panose="02000603000000000000" pitchFamily="2" charset="0"/>
                <a:ea typeface="KBWritersBlock" panose="02000603000000000000" pitchFamily="2" charset="0"/>
              </a:rPr>
              <a:t>Vocabulary challenge</a:t>
            </a:r>
          </a:p>
        </p:txBody>
      </p:sp>
      <p:sp>
        <p:nvSpPr>
          <p:cNvPr id="3" name="Content Placeholder 2">
            <a:extLst>
              <a:ext uri="{FF2B5EF4-FFF2-40B4-BE49-F238E27FC236}">
                <a16:creationId xmlns:a16="http://schemas.microsoft.com/office/drawing/2014/main" id="{803EA532-579B-4605-9071-F9D239CEB7BA}"/>
              </a:ext>
            </a:extLst>
          </p:cNvPr>
          <p:cNvSpPr>
            <a:spLocks noGrp="1"/>
          </p:cNvSpPr>
          <p:nvPr>
            <p:ph idx="1"/>
          </p:nvPr>
        </p:nvSpPr>
        <p:spPr/>
        <p:txBody>
          <a:bodyPr>
            <a:normAutofit fontScale="92500" lnSpcReduction="20000"/>
          </a:bodyPr>
          <a:lstStyle/>
          <a:p>
            <a:pPr marL="0" indent="0">
              <a:lnSpc>
                <a:spcPct val="100000"/>
              </a:lnSpc>
              <a:buNone/>
            </a:pPr>
            <a:r>
              <a:rPr lang="en-GB" dirty="0">
                <a:latin typeface="Comic Sans MS" panose="030F0702030302020204" pitchFamily="66" charset="0"/>
              </a:rPr>
              <a:t>Read each sentence and think about what the word in bold might mean. </a:t>
            </a:r>
          </a:p>
          <a:p>
            <a:pPr marL="0" indent="0">
              <a:lnSpc>
                <a:spcPct val="100000"/>
              </a:lnSpc>
              <a:buNone/>
            </a:pPr>
            <a:endParaRPr lang="en-GB" dirty="0">
              <a:latin typeface="Comic Sans MS" panose="030F0702030302020204" pitchFamily="66" charset="0"/>
            </a:endParaRPr>
          </a:p>
          <a:p>
            <a:pPr>
              <a:lnSpc>
                <a:spcPct val="100000"/>
              </a:lnSpc>
              <a:buFontTx/>
              <a:buChar char="-"/>
            </a:pPr>
            <a:r>
              <a:rPr lang="en-GB" dirty="0">
                <a:latin typeface="Comic Sans MS" panose="030F0702030302020204" pitchFamily="66" charset="0"/>
              </a:rPr>
              <a:t>It was an </a:t>
            </a:r>
            <a:r>
              <a:rPr lang="en-GB" b="1" dirty="0">
                <a:latin typeface="Comic Sans MS" panose="030F0702030302020204" pitchFamily="66" charset="0"/>
              </a:rPr>
              <a:t>ordinary </a:t>
            </a:r>
            <a:r>
              <a:rPr lang="en-GB" dirty="0">
                <a:latin typeface="Comic Sans MS" panose="030F0702030302020204" pitchFamily="66" charset="0"/>
              </a:rPr>
              <a:t>day. </a:t>
            </a:r>
          </a:p>
          <a:p>
            <a:pPr>
              <a:lnSpc>
                <a:spcPct val="100000"/>
              </a:lnSpc>
              <a:buFontTx/>
              <a:buChar char="-"/>
            </a:pPr>
            <a:r>
              <a:rPr lang="en-GB" dirty="0">
                <a:latin typeface="Comic Sans MS" panose="030F0702030302020204" pitchFamily="66" charset="0"/>
              </a:rPr>
              <a:t>Jo was on her own in the backyard, kicking a football into the </a:t>
            </a:r>
            <a:r>
              <a:rPr lang="en-GB" b="1" dirty="0">
                <a:latin typeface="Comic Sans MS" panose="030F0702030302020204" pitchFamily="66" charset="0"/>
              </a:rPr>
              <a:t>makeshift</a:t>
            </a:r>
            <a:r>
              <a:rPr lang="en-GB" dirty="0">
                <a:latin typeface="Comic Sans MS" panose="030F0702030302020204" pitchFamily="66" charset="0"/>
              </a:rPr>
              <a:t> goal</a:t>
            </a:r>
          </a:p>
          <a:p>
            <a:pPr>
              <a:lnSpc>
                <a:spcPct val="100000"/>
              </a:lnSpc>
              <a:buFontTx/>
              <a:buChar char="-"/>
            </a:pPr>
            <a:r>
              <a:rPr lang="en-GB" dirty="0">
                <a:latin typeface="Comic Sans MS" panose="030F0702030302020204" pitchFamily="66" charset="0"/>
              </a:rPr>
              <a:t>She’d been </a:t>
            </a:r>
            <a:r>
              <a:rPr lang="en-GB" b="1" dirty="0">
                <a:latin typeface="Comic Sans MS" panose="030F0702030302020204" pitchFamily="66" charset="0"/>
              </a:rPr>
              <a:t>occupying</a:t>
            </a:r>
            <a:r>
              <a:rPr lang="en-GB" dirty="0">
                <a:latin typeface="Comic Sans MS" panose="030F0702030302020204" pitchFamily="66" charset="0"/>
              </a:rPr>
              <a:t> her brothers and sisters</a:t>
            </a:r>
          </a:p>
          <a:p>
            <a:pPr>
              <a:lnSpc>
                <a:spcPct val="100000"/>
              </a:lnSpc>
              <a:buFontTx/>
              <a:buChar char="-"/>
            </a:pPr>
            <a:r>
              <a:rPr lang="en-GB" dirty="0">
                <a:latin typeface="Comic Sans MS" panose="030F0702030302020204" pitchFamily="66" charset="0"/>
              </a:rPr>
              <a:t>Sammy, in the meantime, slept </a:t>
            </a:r>
            <a:r>
              <a:rPr lang="en-GB" b="1" dirty="0">
                <a:latin typeface="Comic Sans MS" panose="030F0702030302020204" pitchFamily="66" charset="0"/>
              </a:rPr>
              <a:t>soundly</a:t>
            </a:r>
            <a:r>
              <a:rPr lang="en-GB" dirty="0">
                <a:latin typeface="Comic Sans MS" panose="030F0702030302020204" pitchFamily="66" charset="0"/>
              </a:rPr>
              <a:t> in his basket. </a:t>
            </a:r>
          </a:p>
          <a:p>
            <a:pPr>
              <a:lnSpc>
                <a:spcPct val="100000"/>
              </a:lnSpc>
              <a:buFontTx/>
              <a:buChar char="-"/>
            </a:pPr>
            <a:r>
              <a:rPr lang="en-GB" dirty="0">
                <a:latin typeface="Comic Sans MS" panose="030F0702030302020204" pitchFamily="66" charset="0"/>
              </a:rPr>
              <a:t>A small, </a:t>
            </a:r>
            <a:r>
              <a:rPr lang="en-GB" b="1" dirty="0">
                <a:latin typeface="Comic Sans MS" panose="030F0702030302020204" pitchFamily="66" charset="0"/>
              </a:rPr>
              <a:t>snivelling</a:t>
            </a:r>
            <a:r>
              <a:rPr lang="en-GB" dirty="0">
                <a:latin typeface="Comic Sans MS" panose="030F0702030302020204" pitchFamily="66" charset="0"/>
              </a:rPr>
              <a:t> child was dangling from the top of the climbing frame.</a:t>
            </a:r>
          </a:p>
        </p:txBody>
      </p:sp>
    </p:spTree>
    <p:extLst>
      <p:ext uri="{BB962C8B-B14F-4D97-AF65-F5344CB8AC3E}">
        <p14:creationId xmlns:p14="http://schemas.microsoft.com/office/powerpoint/2010/main" val="415303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884</Words>
  <Application>Microsoft Office PowerPoint</Application>
  <PresentationFormat>Widescreen</PresentationFormat>
  <Paragraphs>55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Comic Sans MS</vt:lpstr>
      <vt:lpstr>KBWritersBlock</vt:lpstr>
      <vt:lpstr>Wingdings</vt:lpstr>
      <vt:lpstr>Office Theme</vt:lpstr>
      <vt:lpstr>PowerPoint Presentation</vt:lpstr>
      <vt:lpstr>Meet the superheroes…</vt:lpstr>
      <vt:lpstr>Meet the superheroes…</vt:lpstr>
      <vt:lpstr>Meet the superheroes…</vt:lpstr>
      <vt:lpstr>Jo, Raja and Sammy have helped lots of people. Here is one of their stories….</vt:lpstr>
      <vt:lpstr>Story continued…</vt:lpstr>
      <vt:lpstr>Story continued…</vt:lpstr>
      <vt:lpstr>Story continued…</vt:lpstr>
      <vt:lpstr>Vocabulary challenge</vt:lpstr>
      <vt:lpstr>Task – write a sentence or two for each of the following statements. </vt:lpstr>
      <vt:lpstr>PowerPoint Presentation</vt:lpstr>
      <vt:lpstr>Read the story again and have a go at answering these questions in full sentences. </vt:lpstr>
      <vt:lpstr>PowerPoint Presentation</vt:lpstr>
      <vt:lpstr>PowerPoint Presentation</vt:lpstr>
      <vt:lpstr>PowerPoint Presentation</vt:lpstr>
      <vt:lpstr>PowerPoint Presentation</vt:lpstr>
      <vt:lpstr>Do you know which superhero is represented below?</vt:lpstr>
      <vt:lpstr>Draw your own superhero symbol. It could be the first letter of your name, or a shape that shows what your super power is. </vt:lpstr>
      <vt:lpstr>Become your hero! Follow these instructions to create your own superhero cuffs. </vt:lpstr>
      <vt:lpstr>PowerPoint Presentation</vt:lpstr>
      <vt:lpstr>PowerPoint Presentation</vt:lpstr>
      <vt:lpstr>Superhero Pet</vt:lpstr>
      <vt:lpstr>PowerPoint Presentation</vt:lpstr>
      <vt:lpstr>Invention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McPherson</dc:creator>
  <cp:lastModifiedBy>Beth McPherson</cp:lastModifiedBy>
  <cp:revision>6</cp:revision>
  <dcterms:created xsi:type="dcterms:W3CDTF">2020-06-11T11:52:53Z</dcterms:created>
  <dcterms:modified xsi:type="dcterms:W3CDTF">2020-06-11T14:11:27Z</dcterms:modified>
</cp:coreProperties>
</file>