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86" r:id="rId4"/>
    <p:sldId id="287" r:id="rId5"/>
    <p:sldId id="290" r:id="rId6"/>
    <p:sldId id="292" r:id="rId7"/>
    <p:sldId id="288" r:id="rId8"/>
    <p:sldId id="291" r:id="rId9"/>
    <p:sldId id="293"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00964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293402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189512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9C94A-04A4-4658-8694-B1F04DB6CB70}"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595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9C94A-04A4-4658-8694-B1F04DB6CB70}"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86274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59C94A-04A4-4658-8694-B1F04DB6CB70}"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64606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59C94A-04A4-4658-8694-B1F04DB6CB70}" type="datetimeFigureOut">
              <a:rPr lang="en-GB" smtClean="0"/>
              <a:t>06/02/2022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5413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59C94A-04A4-4658-8694-B1F04DB6CB70}" type="datetimeFigureOut">
              <a:rPr lang="en-GB" smtClean="0"/>
              <a:t>06/02/2022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29752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9C94A-04A4-4658-8694-B1F04DB6CB70}" type="datetimeFigureOut">
              <a:rPr lang="en-GB" smtClean="0"/>
              <a:t>06/02/2022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343646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9C94A-04A4-4658-8694-B1F04DB6CB70}"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210461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9C94A-04A4-4658-8694-B1F04DB6CB70}"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97EE9-2887-4711-AF2F-014B2208527A}" type="slidenum">
              <a:rPr lang="en-GB" smtClean="0"/>
              <a:t>‹#›</a:t>
            </a:fld>
            <a:endParaRPr lang="en-GB"/>
          </a:p>
        </p:txBody>
      </p:sp>
    </p:spTree>
    <p:extLst>
      <p:ext uri="{BB962C8B-B14F-4D97-AF65-F5344CB8AC3E}">
        <p14:creationId xmlns:p14="http://schemas.microsoft.com/office/powerpoint/2010/main" val="56400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9C94A-04A4-4658-8694-B1F04DB6CB70}" type="datetimeFigureOut">
              <a:rPr lang="en-GB" smtClean="0"/>
              <a:t>06/02/2022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7EE9-2887-4711-AF2F-014B2208527A}" type="slidenum">
              <a:rPr lang="en-GB" smtClean="0"/>
              <a:t>‹#›</a:t>
            </a:fld>
            <a:endParaRPr lang="en-GB"/>
          </a:p>
        </p:txBody>
      </p:sp>
    </p:spTree>
    <p:extLst>
      <p:ext uri="{BB962C8B-B14F-4D97-AF65-F5344CB8AC3E}">
        <p14:creationId xmlns:p14="http://schemas.microsoft.com/office/powerpoint/2010/main" val="1269102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167407"/>
            <a:ext cx="10737668" cy="5990205"/>
          </a:xfrm>
        </p:spPr>
        <p:txBody>
          <a:bodyPr>
            <a:normAutofit fontScale="85000" lnSpcReduction="20000"/>
          </a:bodyPr>
          <a:lstStyle/>
          <a:p>
            <a:endParaRPr lang="en-GB" sz="8000" dirty="0" smtClean="0">
              <a:latin typeface="My Happy Ending" pitchFamily="2" charset="0"/>
              <a:ea typeface="My Happy Ending" pitchFamily="2" charset="0"/>
            </a:endParaRPr>
          </a:p>
          <a:p>
            <a:r>
              <a:rPr lang="en-GB" sz="9600" u="sng" dirty="0" smtClean="0">
                <a:solidFill>
                  <a:srgbClr val="7030A0"/>
                </a:solidFill>
                <a:latin typeface="My Happy Ending" pitchFamily="2" charset="0"/>
                <a:ea typeface="My Happy Ending" pitchFamily="2" charset="0"/>
              </a:rPr>
              <a:t>Children’s Mental Health Week</a:t>
            </a:r>
          </a:p>
          <a:p>
            <a:r>
              <a:rPr lang="en-GB" sz="9600" u="sng" dirty="0" smtClean="0">
                <a:solidFill>
                  <a:srgbClr val="7030A0"/>
                </a:solidFill>
                <a:latin typeface="My Happy Ending" pitchFamily="2" charset="0"/>
                <a:ea typeface="My Happy Ending" pitchFamily="2" charset="0"/>
              </a:rPr>
              <a:t>2022</a:t>
            </a:r>
          </a:p>
          <a:p>
            <a:endParaRPr lang="en-GB" sz="9600" u="sng" dirty="0">
              <a:solidFill>
                <a:srgbClr val="7030A0"/>
              </a:solidFill>
              <a:latin typeface="My Happy Ending" pitchFamily="2" charset="0"/>
              <a:ea typeface="My Happy Ending" pitchFamily="2" charset="0"/>
            </a:endParaRPr>
          </a:p>
          <a:p>
            <a:endParaRPr lang="en-GB" sz="9600" u="sng" dirty="0" smtClean="0">
              <a:solidFill>
                <a:srgbClr val="7030A0"/>
              </a:solidFill>
              <a:latin typeface="My Happy Ending" pitchFamily="2" charset="0"/>
              <a:ea typeface="My Happy Ending" pitchFamily="2" charset="0"/>
            </a:endParaRPr>
          </a:p>
          <a:p>
            <a:r>
              <a:rPr lang="en-GB" sz="9600" dirty="0" smtClean="0">
                <a:solidFill>
                  <a:srgbClr val="7030A0"/>
                </a:solidFill>
                <a:latin typeface="My Happy Ending" pitchFamily="2" charset="0"/>
                <a:ea typeface="My Happy Ending" pitchFamily="2" charset="0"/>
              </a:rPr>
              <a:t>Theme: Growing Together</a:t>
            </a:r>
            <a:endParaRPr lang="en-GB" sz="9600" dirty="0">
              <a:solidFill>
                <a:srgbClr val="7030A0"/>
              </a:solidFill>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7767872" y="2124283"/>
            <a:ext cx="3380460" cy="2735099"/>
          </a:xfrm>
          <a:prstGeom prst="rect">
            <a:avLst/>
          </a:prstGeom>
        </p:spPr>
      </p:pic>
      <p:pic>
        <p:nvPicPr>
          <p:cNvPr id="4" name="Picture 3"/>
          <p:cNvPicPr>
            <a:picLocks noChangeAspect="1"/>
          </p:cNvPicPr>
          <p:nvPr/>
        </p:nvPicPr>
        <p:blipFill>
          <a:blip r:embed="rId3"/>
          <a:stretch>
            <a:fillRect/>
          </a:stretch>
        </p:blipFill>
        <p:spPr>
          <a:xfrm>
            <a:off x="1024754" y="2124284"/>
            <a:ext cx="2898200" cy="2735098"/>
          </a:xfrm>
          <a:prstGeom prst="rect">
            <a:avLst/>
          </a:prstGeom>
        </p:spPr>
      </p:pic>
    </p:spTree>
    <p:extLst>
      <p:ext uri="{BB962C8B-B14F-4D97-AF65-F5344CB8AC3E}">
        <p14:creationId xmlns:p14="http://schemas.microsoft.com/office/powerpoint/2010/main" val="132946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1520" y="561703"/>
            <a:ext cx="10737668" cy="5399966"/>
          </a:xfrm>
        </p:spPr>
        <p:txBody>
          <a:bodyPr>
            <a:noAutofit/>
          </a:bodyPr>
          <a:lstStyle/>
          <a:p>
            <a:pPr algn="l" fontAlgn="base"/>
            <a:r>
              <a:rPr lang="en-GB" sz="6000" dirty="0" smtClean="0">
                <a:latin typeface="My Happy Ending" pitchFamily="2" charset="0"/>
                <a:ea typeface="My Happy Ending" pitchFamily="2" charset="0"/>
              </a:rPr>
              <a:t>Now we are going to have some time doing something that makes us feel happy, comfortable or healthy.</a:t>
            </a:r>
          </a:p>
          <a:p>
            <a:pPr algn="l" fontAlgn="base"/>
            <a:endParaRPr lang="en-GB" sz="6000" dirty="0">
              <a:solidFill>
                <a:srgbClr val="212121"/>
              </a:solidFill>
              <a:latin typeface="My Happy Ending" pitchFamily="2" charset="0"/>
              <a:ea typeface="My Happy Ending" pitchFamily="2" charset="0"/>
            </a:endParaRPr>
          </a:p>
          <a:p>
            <a:pPr algn="l" fontAlgn="base"/>
            <a:endParaRPr lang="en-GB" sz="6000" dirty="0">
              <a:solidFill>
                <a:srgbClr val="212121"/>
              </a:solidFill>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5090704" y="3640862"/>
            <a:ext cx="1409700" cy="1457325"/>
          </a:xfrm>
          <a:prstGeom prst="rect">
            <a:avLst/>
          </a:prstGeom>
        </p:spPr>
      </p:pic>
    </p:spTree>
    <p:extLst>
      <p:ext uri="{BB962C8B-B14F-4D97-AF65-F5344CB8AC3E}">
        <p14:creationId xmlns:p14="http://schemas.microsoft.com/office/powerpoint/2010/main" val="2803141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10938" y="731521"/>
            <a:ext cx="9144000" cy="1763485"/>
          </a:xfrm>
        </p:spPr>
        <p:txBody>
          <a:bodyPr>
            <a:noAutofit/>
          </a:bodyPr>
          <a:lstStyle/>
          <a:p>
            <a:pPr algn="l"/>
            <a:r>
              <a:rPr lang="en-GB" dirty="0" smtClean="0">
                <a:latin typeface="My Happy Ending" pitchFamily="2" charset="0"/>
                <a:ea typeface="My Happy Ending" pitchFamily="2" charset="0"/>
              </a:rPr>
              <a:t>In this lesson, we are going to learn to be kind to ourselves.</a:t>
            </a:r>
            <a:endParaRPr lang="en-GB" dirty="0">
              <a:solidFill>
                <a:srgbClr val="7030A0"/>
              </a:solidFill>
              <a:latin typeface="My Happy Ending" pitchFamily="2" charset="0"/>
              <a:ea typeface="My Happy Ending" pitchFamily="2" charset="0"/>
            </a:endParaRPr>
          </a:p>
        </p:txBody>
      </p:sp>
    </p:spTree>
    <p:extLst>
      <p:ext uri="{BB962C8B-B14F-4D97-AF65-F5344CB8AC3E}">
        <p14:creationId xmlns:p14="http://schemas.microsoft.com/office/powerpoint/2010/main" val="336830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757646"/>
            <a:ext cx="10737668" cy="5399966"/>
          </a:xfrm>
        </p:spPr>
        <p:txBody>
          <a:bodyPr>
            <a:normAutofit/>
          </a:bodyPr>
          <a:lstStyle/>
          <a:p>
            <a:pPr algn="l" fontAlgn="base"/>
            <a:r>
              <a:rPr lang="en-GB" sz="6000" dirty="0">
                <a:latin typeface="My Happy Ending" pitchFamily="2" charset="0"/>
                <a:ea typeface="My Happy Ending" pitchFamily="2" charset="0"/>
              </a:rPr>
              <a:t>When we are busy, facing challenges or dealing with change, we can forget to consider and take care of our own wellbeing. Looking after yourself is an important part of being </a:t>
            </a:r>
            <a:r>
              <a:rPr lang="en-GB" sz="6000" dirty="0">
                <a:solidFill>
                  <a:srgbClr val="7030A0"/>
                </a:solidFill>
                <a:latin typeface="My Happy Ending" pitchFamily="2" charset="0"/>
                <a:ea typeface="My Happy Ending" pitchFamily="2" charset="0"/>
              </a:rPr>
              <a:t>resilient</a:t>
            </a:r>
            <a:r>
              <a:rPr lang="en-GB" sz="6000" dirty="0">
                <a:latin typeface="My Happy Ending" pitchFamily="2" charset="0"/>
                <a:ea typeface="My Happy Ending" pitchFamily="2" charset="0"/>
              </a:rPr>
              <a:t> and coping with challenges well. It is essential to be kind to yourself. </a:t>
            </a:r>
            <a:endParaRPr lang="en-GB" sz="6000" dirty="0">
              <a:solidFill>
                <a:srgbClr val="212121"/>
              </a:solidFill>
              <a:latin typeface="My Happy Ending" pitchFamily="2" charset="0"/>
              <a:ea typeface="My Happy Ending" pitchFamily="2" charset="0"/>
            </a:endParaRPr>
          </a:p>
        </p:txBody>
      </p:sp>
    </p:spTree>
    <p:extLst>
      <p:ext uri="{BB962C8B-B14F-4D97-AF65-F5344CB8AC3E}">
        <p14:creationId xmlns:p14="http://schemas.microsoft.com/office/powerpoint/2010/main" val="349485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757646"/>
            <a:ext cx="10737668" cy="5399966"/>
          </a:xfrm>
        </p:spPr>
        <p:txBody>
          <a:bodyPr>
            <a:normAutofit fontScale="92500"/>
          </a:bodyPr>
          <a:lstStyle/>
          <a:p>
            <a:pPr algn="l" fontAlgn="base"/>
            <a:r>
              <a:rPr lang="en-GB" sz="6000" dirty="0" smtClean="0">
                <a:latin typeface="My Happy Ending" pitchFamily="2" charset="0"/>
                <a:ea typeface="My Happy Ending" pitchFamily="2" charset="0"/>
              </a:rPr>
              <a:t>Wellbeing -</a:t>
            </a:r>
          </a:p>
          <a:p>
            <a:pPr algn="l" fontAlgn="base"/>
            <a:r>
              <a:rPr lang="en-GB" sz="6000" dirty="0">
                <a:latin typeface="My Happy Ending" pitchFamily="2" charset="0"/>
                <a:ea typeface="My Happy Ending" pitchFamily="2" charset="0"/>
              </a:rPr>
              <a:t>W</a:t>
            </a:r>
            <a:r>
              <a:rPr lang="en-GB" sz="6000" dirty="0" smtClean="0">
                <a:latin typeface="My Happy Ending" pitchFamily="2" charset="0"/>
                <a:ea typeface="My Happy Ending" pitchFamily="2" charset="0"/>
              </a:rPr>
              <a:t>hat </a:t>
            </a:r>
            <a:r>
              <a:rPr lang="en-GB" sz="6000" dirty="0">
                <a:latin typeface="My Happy Ending" pitchFamily="2" charset="0"/>
                <a:ea typeface="My Happy Ending" pitchFamily="2" charset="0"/>
              </a:rPr>
              <a:t>does it mean to </a:t>
            </a:r>
            <a:r>
              <a:rPr lang="en-GB" sz="6000" dirty="0" smtClean="0">
                <a:latin typeface="My Happy Ending" pitchFamily="2" charset="0"/>
                <a:ea typeface="My Happy Ending" pitchFamily="2" charset="0"/>
              </a:rPr>
              <a:t>you?</a:t>
            </a:r>
          </a:p>
          <a:p>
            <a:pPr algn="l" fontAlgn="base"/>
            <a:endParaRPr lang="en-GB" sz="6000" dirty="0">
              <a:solidFill>
                <a:srgbClr val="212121"/>
              </a:solidFill>
              <a:latin typeface="My Happy Ending" pitchFamily="2" charset="0"/>
              <a:ea typeface="My Happy Ending" pitchFamily="2" charset="0"/>
            </a:endParaRPr>
          </a:p>
          <a:p>
            <a:pPr algn="l" fontAlgn="base"/>
            <a:r>
              <a:rPr lang="en-GB" sz="6000" dirty="0">
                <a:latin typeface="My Happy Ending" pitchFamily="2" charset="0"/>
                <a:ea typeface="My Happy Ending" pitchFamily="2" charset="0"/>
              </a:rPr>
              <a:t>People use this word to mean “being happy, comfortable and healthy” - think about all the things in your life that help you feel happy, comfortable and healthy. </a:t>
            </a:r>
            <a:endParaRPr lang="en-GB" sz="6000" dirty="0">
              <a:solidFill>
                <a:srgbClr val="212121"/>
              </a:solidFill>
              <a:latin typeface="My Happy Ending" pitchFamily="2" charset="0"/>
              <a:ea typeface="My Happy Ending" pitchFamily="2" charset="0"/>
            </a:endParaRPr>
          </a:p>
        </p:txBody>
      </p:sp>
    </p:spTree>
    <p:extLst>
      <p:ext uri="{BB962C8B-B14F-4D97-AF65-F5344CB8AC3E}">
        <p14:creationId xmlns:p14="http://schemas.microsoft.com/office/powerpoint/2010/main" val="37417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261257"/>
            <a:ext cx="10737668" cy="5399966"/>
          </a:xfrm>
        </p:spPr>
        <p:txBody>
          <a:bodyPr>
            <a:noAutofit/>
          </a:bodyPr>
          <a:lstStyle/>
          <a:p>
            <a:pPr algn="l" fontAlgn="base"/>
            <a:r>
              <a:rPr lang="en-GB" sz="6000" dirty="0" smtClean="0">
                <a:latin typeface="My Happy Ending" pitchFamily="2" charset="0"/>
                <a:ea typeface="My Happy Ending" pitchFamily="2" charset="0"/>
              </a:rPr>
              <a:t>Use the sheet provided. Label </a:t>
            </a:r>
            <a:r>
              <a:rPr lang="en-GB" sz="6000" dirty="0">
                <a:latin typeface="My Happy Ending" pitchFamily="2" charset="0"/>
                <a:ea typeface="My Happy Ending" pitchFamily="2" charset="0"/>
              </a:rPr>
              <a:t>one circle “happy” one “comfortable” and one “healthy” and write or draw the things that help you feel this way in the circle. </a:t>
            </a:r>
            <a:endParaRPr lang="en-GB" sz="6000" dirty="0">
              <a:solidFill>
                <a:srgbClr val="212121"/>
              </a:solidFill>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989375" y="3070723"/>
            <a:ext cx="4752975" cy="3381375"/>
          </a:xfrm>
          <a:prstGeom prst="rect">
            <a:avLst/>
          </a:prstGeom>
        </p:spPr>
      </p:pic>
      <p:sp>
        <p:nvSpPr>
          <p:cNvPr id="4" name="Subtitle 2"/>
          <p:cNvSpPr txBox="1">
            <a:spLocks/>
          </p:cNvSpPr>
          <p:nvPr/>
        </p:nvSpPr>
        <p:spPr>
          <a:xfrm>
            <a:off x="6226630" y="4044177"/>
            <a:ext cx="4968240" cy="24079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GB" sz="6000" dirty="0" smtClean="0">
                <a:latin typeface="My Happy Ending" pitchFamily="2" charset="0"/>
                <a:ea typeface="My Happy Ending" pitchFamily="2" charset="0"/>
              </a:rPr>
              <a:t>Let’s share some ideas.</a:t>
            </a:r>
            <a:endParaRPr lang="en-GB" sz="6000" dirty="0">
              <a:solidFill>
                <a:srgbClr val="212121"/>
              </a:solidFill>
              <a:latin typeface="My Happy Ending" pitchFamily="2" charset="0"/>
              <a:ea typeface="My Happy Ending" pitchFamily="2" charset="0"/>
            </a:endParaRPr>
          </a:p>
        </p:txBody>
      </p:sp>
    </p:spTree>
    <p:extLst>
      <p:ext uri="{BB962C8B-B14F-4D97-AF65-F5344CB8AC3E}">
        <p14:creationId xmlns:p14="http://schemas.microsoft.com/office/powerpoint/2010/main" val="304306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261257"/>
            <a:ext cx="10737668" cy="5399966"/>
          </a:xfrm>
        </p:spPr>
        <p:txBody>
          <a:bodyPr>
            <a:noAutofit/>
          </a:bodyPr>
          <a:lstStyle/>
          <a:p>
            <a:pPr algn="l" fontAlgn="base"/>
            <a:r>
              <a:rPr lang="en-GB" sz="4000" dirty="0" smtClean="0">
                <a:solidFill>
                  <a:srgbClr val="212121"/>
                </a:solidFill>
                <a:latin typeface="My Happy Ending" pitchFamily="2" charset="0"/>
                <a:ea typeface="My Happy Ending" pitchFamily="2" charset="0"/>
              </a:rPr>
              <a:t>Here are some things you might have thought of.</a:t>
            </a:r>
            <a:endParaRPr lang="en-GB" sz="4000" dirty="0">
              <a:solidFill>
                <a:srgbClr val="212121"/>
              </a:solidFill>
              <a:latin typeface="My Happy Ending" pitchFamily="2" charset="0"/>
              <a:ea typeface="My Happy Ending" pitchFamily="2" charset="0"/>
            </a:endParaRPr>
          </a:p>
        </p:txBody>
      </p:sp>
      <p:sp>
        <p:nvSpPr>
          <p:cNvPr id="4" name="Subtitle 2"/>
          <p:cNvSpPr txBox="1">
            <a:spLocks/>
          </p:cNvSpPr>
          <p:nvPr/>
        </p:nvSpPr>
        <p:spPr>
          <a:xfrm>
            <a:off x="6226630" y="4044177"/>
            <a:ext cx="4968240" cy="24079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endParaRPr lang="en-GB" sz="6000" dirty="0">
              <a:solidFill>
                <a:srgbClr val="212121"/>
              </a:solidFill>
              <a:latin typeface="My Happy Ending" pitchFamily="2" charset="0"/>
              <a:ea typeface="My Happy Ending" pitchFamily="2" charset="0"/>
            </a:endParaRPr>
          </a:p>
        </p:txBody>
      </p:sp>
      <p:pic>
        <p:nvPicPr>
          <p:cNvPr id="5" name="Picture 4"/>
          <p:cNvPicPr>
            <a:picLocks noChangeAspect="1"/>
          </p:cNvPicPr>
          <p:nvPr/>
        </p:nvPicPr>
        <p:blipFill>
          <a:blip r:embed="rId2"/>
          <a:stretch>
            <a:fillRect/>
          </a:stretch>
        </p:blipFill>
        <p:spPr>
          <a:xfrm>
            <a:off x="666206" y="1137285"/>
            <a:ext cx="2853628" cy="2206806"/>
          </a:xfrm>
          <a:prstGeom prst="rect">
            <a:avLst/>
          </a:prstGeom>
        </p:spPr>
      </p:pic>
      <p:pic>
        <p:nvPicPr>
          <p:cNvPr id="6" name="Picture 5"/>
          <p:cNvPicPr>
            <a:picLocks noChangeAspect="1"/>
          </p:cNvPicPr>
          <p:nvPr/>
        </p:nvPicPr>
        <p:blipFill>
          <a:blip r:embed="rId3"/>
          <a:stretch>
            <a:fillRect/>
          </a:stretch>
        </p:blipFill>
        <p:spPr>
          <a:xfrm>
            <a:off x="5884059" y="1285609"/>
            <a:ext cx="2090537" cy="1407409"/>
          </a:xfrm>
          <a:prstGeom prst="rect">
            <a:avLst/>
          </a:prstGeom>
        </p:spPr>
      </p:pic>
      <p:pic>
        <p:nvPicPr>
          <p:cNvPr id="7" name="Picture 6"/>
          <p:cNvPicPr>
            <a:picLocks noChangeAspect="1"/>
          </p:cNvPicPr>
          <p:nvPr/>
        </p:nvPicPr>
        <p:blipFill>
          <a:blip r:embed="rId4"/>
          <a:stretch>
            <a:fillRect/>
          </a:stretch>
        </p:blipFill>
        <p:spPr>
          <a:xfrm>
            <a:off x="8103402" y="544739"/>
            <a:ext cx="3767532" cy="1971675"/>
          </a:xfrm>
          <a:prstGeom prst="rect">
            <a:avLst/>
          </a:prstGeom>
        </p:spPr>
      </p:pic>
      <p:pic>
        <p:nvPicPr>
          <p:cNvPr id="8" name="Picture 7"/>
          <p:cNvPicPr>
            <a:picLocks noChangeAspect="1"/>
          </p:cNvPicPr>
          <p:nvPr/>
        </p:nvPicPr>
        <p:blipFill>
          <a:blip r:embed="rId5"/>
          <a:stretch>
            <a:fillRect/>
          </a:stretch>
        </p:blipFill>
        <p:spPr>
          <a:xfrm>
            <a:off x="2200305" y="3449354"/>
            <a:ext cx="3798156" cy="1997095"/>
          </a:xfrm>
          <a:prstGeom prst="rect">
            <a:avLst/>
          </a:prstGeom>
        </p:spPr>
      </p:pic>
      <p:pic>
        <p:nvPicPr>
          <p:cNvPr id="9" name="Picture 8"/>
          <p:cNvPicPr>
            <a:picLocks noChangeAspect="1"/>
          </p:cNvPicPr>
          <p:nvPr/>
        </p:nvPicPr>
        <p:blipFill>
          <a:blip r:embed="rId6"/>
          <a:stretch>
            <a:fillRect/>
          </a:stretch>
        </p:blipFill>
        <p:spPr>
          <a:xfrm>
            <a:off x="8629176" y="3344091"/>
            <a:ext cx="3032310" cy="2207623"/>
          </a:xfrm>
          <a:prstGeom prst="rect">
            <a:avLst/>
          </a:prstGeom>
        </p:spPr>
      </p:pic>
      <p:pic>
        <p:nvPicPr>
          <p:cNvPr id="10" name="Picture 9"/>
          <p:cNvPicPr>
            <a:picLocks noChangeAspect="1"/>
          </p:cNvPicPr>
          <p:nvPr/>
        </p:nvPicPr>
        <p:blipFill>
          <a:blip r:embed="rId7"/>
          <a:stretch>
            <a:fillRect/>
          </a:stretch>
        </p:blipFill>
        <p:spPr>
          <a:xfrm>
            <a:off x="6244982" y="3262272"/>
            <a:ext cx="2058278" cy="2352318"/>
          </a:xfrm>
          <a:prstGeom prst="rect">
            <a:avLst/>
          </a:prstGeom>
        </p:spPr>
      </p:pic>
      <p:pic>
        <p:nvPicPr>
          <p:cNvPr id="11" name="Picture 10"/>
          <p:cNvPicPr>
            <a:picLocks noChangeAspect="1"/>
          </p:cNvPicPr>
          <p:nvPr/>
        </p:nvPicPr>
        <p:blipFill>
          <a:blip r:embed="rId8"/>
          <a:stretch>
            <a:fillRect/>
          </a:stretch>
        </p:blipFill>
        <p:spPr>
          <a:xfrm>
            <a:off x="408594" y="3639903"/>
            <a:ext cx="1693290" cy="2073952"/>
          </a:xfrm>
          <a:prstGeom prst="rect">
            <a:avLst/>
          </a:prstGeom>
        </p:spPr>
      </p:pic>
      <p:pic>
        <p:nvPicPr>
          <p:cNvPr id="12" name="Picture 11"/>
          <p:cNvPicPr>
            <a:picLocks noChangeAspect="1"/>
          </p:cNvPicPr>
          <p:nvPr/>
        </p:nvPicPr>
        <p:blipFill>
          <a:blip r:embed="rId9"/>
          <a:stretch>
            <a:fillRect/>
          </a:stretch>
        </p:blipFill>
        <p:spPr>
          <a:xfrm>
            <a:off x="3625489" y="982079"/>
            <a:ext cx="1981200" cy="1676400"/>
          </a:xfrm>
          <a:prstGeom prst="rect">
            <a:avLst/>
          </a:prstGeom>
        </p:spPr>
      </p:pic>
    </p:spTree>
    <p:extLst>
      <p:ext uri="{BB962C8B-B14F-4D97-AF65-F5344CB8AC3E}">
        <p14:creationId xmlns:p14="http://schemas.microsoft.com/office/powerpoint/2010/main" val="1388516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509452"/>
            <a:ext cx="10737668" cy="5399966"/>
          </a:xfrm>
        </p:spPr>
        <p:txBody>
          <a:bodyPr>
            <a:noAutofit/>
          </a:bodyPr>
          <a:lstStyle/>
          <a:p>
            <a:pPr algn="l" fontAlgn="base"/>
            <a:r>
              <a:rPr lang="en-GB" sz="4800" dirty="0" smtClean="0">
                <a:latin typeface="My Happy Ending" pitchFamily="2" charset="0"/>
                <a:ea typeface="My Happy Ending" pitchFamily="2" charset="0"/>
              </a:rPr>
              <a:t>Some </a:t>
            </a:r>
            <a:r>
              <a:rPr lang="en-GB" sz="4800" dirty="0">
                <a:latin typeface="My Happy Ending" pitchFamily="2" charset="0"/>
                <a:ea typeface="My Happy Ending" pitchFamily="2" charset="0"/>
              </a:rPr>
              <a:t>things will make you feel happy and comfortable, or healthy and happy, you can write these things in the spaces where the circles overlap. </a:t>
            </a:r>
            <a:endParaRPr lang="en-GB" sz="4800" dirty="0" smtClean="0">
              <a:latin typeface="My Happy Ending" pitchFamily="2" charset="0"/>
              <a:ea typeface="My Happy Ending" pitchFamily="2" charset="0"/>
            </a:endParaRPr>
          </a:p>
          <a:p>
            <a:pPr algn="l" fontAlgn="base"/>
            <a:endParaRPr lang="en-GB" sz="4800" dirty="0">
              <a:latin typeface="My Happy Ending" pitchFamily="2" charset="0"/>
              <a:ea typeface="My Happy Ending" pitchFamily="2" charset="0"/>
            </a:endParaRPr>
          </a:p>
          <a:p>
            <a:pPr algn="l" fontAlgn="base"/>
            <a:r>
              <a:rPr lang="en-GB" sz="4800" dirty="0" smtClean="0">
                <a:latin typeface="My Happy Ending" pitchFamily="2" charset="0"/>
                <a:ea typeface="My Happy Ending" pitchFamily="2" charset="0"/>
              </a:rPr>
              <a:t>For </a:t>
            </a:r>
            <a:r>
              <a:rPr lang="en-GB" sz="4800" dirty="0">
                <a:latin typeface="My Happy Ending" pitchFamily="2" charset="0"/>
                <a:ea typeface="My Happy Ending" pitchFamily="2" charset="0"/>
              </a:rPr>
              <a:t>example: eating healthy food can help you feel fit. It might make you feel happy if you like healthy food. It can also make you feel comfortable because being healthy helps you feel relaxed. </a:t>
            </a:r>
            <a:endParaRPr lang="en-GB" sz="4800" dirty="0">
              <a:solidFill>
                <a:srgbClr val="212121"/>
              </a:solidFill>
              <a:latin typeface="My Happy Ending" pitchFamily="2" charset="0"/>
              <a:ea typeface="My Happy Ending" pitchFamily="2" charset="0"/>
            </a:endParaRPr>
          </a:p>
        </p:txBody>
      </p:sp>
    </p:spTree>
    <p:extLst>
      <p:ext uri="{BB962C8B-B14F-4D97-AF65-F5344CB8AC3E}">
        <p14:creationId xmlns:p14="http://schemas.microsoft.com/office/powerpoint/2010/main" val="1239959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640080"/>
            <a:ext cx="10737668" cy="5399966"/>
          </a:xfrm>
        </p:spPr>
        <p:txBody>
          <a:bodyPr>
            <a:noAutofit/>
          </a:bodyPr>
          <a:lstStyle/>
          <a:p>
            <a:pPr algn="l" fontAlgn="base"/>
            <a:r>
              <a:rPr lang="en-GB" sz="5400" dirty="0" smtClean="0">
                <a:latin typeface="My Happy Ending" pitchFamily="2" charset="0"/>
                <a:ea typeface="My Happy Ending" pitchFamily="2" charset="0"/>
              </a:rPr>
              <a:t>It </a:t>
            </a:r>
            <a:r>
              <a:rPr lang="en-GB" sz="5400" dirty="0">
                <a:latin typeface="My Happy Ending" pitchFamily="2" charset="0"/>
                <a:ea typeface="My Happy Ending" pitchFamily="2" charset="0"/>
              </a:rPr>
              <a:t>doesn’t matter if you can’t decide </a:t>
            </a:r>
            <a:r>
              <a:rPr lang="en-GB" sz="5400" dirty="0" smtClean="0">
                <a:latin typeface="My Happy Ending" pitchFamily="2" charset="0"/>
                <a:ea typeface="My Happy Ending" pitchFamily="2" charset="0"/>
              </a:rPr>
              <a:t>which </a:t>
            </a:r>
            <a:r>
              <a:rPr lang="en-GB" sz="5400" dirty="0">
                <a:latin typeface="My Happy Ending" pitchFamily="2" charset="0"/>
                <a:ea typeface="My Happy Ending" pitchFamily="2" charset="0"/>
              </a:rPr>
              <a:t>circle things go in. It is important just to think about the different ways that different things affect your wellbeing. </a:t>
            </a:r>
            <a:endParaRPr lang="en-GB" sz="5400" dirty="0" smtClean="0">
              <a:latin typeface="My Happy Ending" pitchFamily="2" charset="0"/>
              <a:ea typeface="My Happy Ending" pitchFamily="2" charset="0"/>
            </a:endParaRPr>
          </a:p>
          <a:p>
            <a:pPr algn="l" fontAlgn="base"/>
            <a:endParaRPr lang="en-GB" sz="5400" dirty="0">
              <a:solidFill>
                <a:srgbClr val="212121"/>
              </a:solidFill>
              <a:latin typeface="My Happy Ending" pitchFamily="2" charset="0"/>
              <a:ea typeface="My Happy Ending" pitchFamily="2" charset="0"/>
            </a:endParaRPr>
          </a:p>
          <a:p>
            <a:pPr algn="l" fontAlgn="base"/>
            <a:r>
              <a:rPr lang="en-GB" sz="5400" dirty="0">
                <a:latin typeface="My Happy Ending" pitchFamily="2" charset="0"/>
                <a:ea typeface="My Happy Ending" pitchFamily="2" charset="0"/>
              </a:rPr>
              <a:t>What did you learn about yourself and your wellbeing from this activity?</a:t>
            </a:r>
            <a:endParaRPr lang="en-GB" sz="5400" dirty="0">
              <a:solidFill>
                <a:srgbClr val="212121"/>
              </a:solidFill>
              <a:latin typeface="My Happy Ending" pitchFamily="2" charset="0"/>
              <a:ea typeface="My Happy Ending" pitchFamily="2" charset="0"/>
            </a:endParaRPr>
          </a:p>
        </p:txBody>
      </p:sp>
    </p:spTree>
    <p:extLst>
      <p:ext uri="{BB962C8B-B14F-4D97-AF65-F5344CB8AC3E}">
        <p14:creationId xmlns:p14="http://schemas.microsoft.com/office/powerpoint/2010/main" val="181699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4415" y="587829"/>
            <a:ext cx="10737668" cy="5399966"/>
          </a:xfrm>
        </p:spPr>
        <p:txBody>
          <a:bodyPr>
            <a:noAutofit/>
          </a:bodyPr>
          <a:lstStyle/>
          <a:p>
            <a:pPr algn="l" fontAlgn="base"/>
            <a:r>
              <a:rPr lang="en-GB" sz="4000" u="sng" dirty="0">
                <a:latin typeface="My Happy Ending" pitchFamily="2" charset="0"/>
                <a:ea typeface="My Happy Ending" pitchFamily="2" charset="0"/>
              </a:rPr>
              <a:t>Breathing activity: Blowing bubbles</a:t>
            </a:r>
            <a:r>
              <a:rPr lang="en-GB" sz="4000" dirty="0">
                <a:latin typeface="My Happy Ending" pitchFamily="2" charset="0"/>
                <a:ea typeface="My Happy Ending" pitchFamily="2" charset="0"/>
              </a:rPr>
              <a:t> </a:t>
            </a:r>
            <a:endParaRPr lang="en-GB" sz="4000" dirty="0" smtClean="0">
              <a:latin typeface="My Happy Ending" pitchFamily="2" charset="0"/>
              <a:ea typeface="My Happy Ending" pitchFamily="2" charset="0"/>
            </a:endParaRPr>
          </a:p>
          <a:p>
            <a:pPr algn="l" fontAlgn="base"/>
            <a:endParaRPr lang="en-GB" sz="4000" dirty="0" smtClean="0">
              <a:latin typeface="My Happy Ending" pitchFamily="2" charset="0"/>
              <a:ea typeface="My Happy Ending" pitchFamily="2" charset="0"/>
            </a:endParaRPr>
          </a:p>
          <a:p>
            <a:pPr algn="l" fontAlgn="base"/>
            <a:r>
              <a:rPr lang="en-GB" sz="4000" dirty="0" smtClean="0">
                <a:latin typeface="My Happy Ending" pitchFamily="2" charset="0"/>
                <a:ea typeface="My Happy Ending" pitchFamily="2" charset="0"/>
              </a:rPr>
              <a:t>Sometimes </a:t>
            </a:r>
            <a:r>
              <a:rPr lang="en-GB" sz="4000" dirty="0">
                <a:latin typeface="My Happy Ending" pitchFamily="2" charset="0"/>
                <a:ea typeface="My Happy Ending" pitchFamily="2" charset="0"/>
              </a:rPr>
              <a:t>we are so full of emotion we can’t think very well. There are many things we can do to help us so that we can then think more clearly and start to understand what we are feeling and thinking. One activity is the ‘blowing bubbles’ breathing exercise. Sit somewhere quiet or close your eyes. Imagine you have a bottle of bubbles, or if you have some real ones, blow some real bubbles. Gently blow a bubble and watch it float away. Breathe in and then blow another bubble out. Keep blowing bubbles until you feel better. Does an activity like this help you? How does it help? </a:t>
            </a:r>
            <a:endParaRPr lang="en-GB" sz="4000" dirty="0">
              <a:solidFill>
                <a:srgbClr val="212121"/>
              </a:solidFill>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5853249" y="484142"/>
            <a:ext cx="1840774" cy="1380581"/>
          </a:xfrm>
          <a:prstGeom prst="rect">
            <a:avLst/>
          </a:prstGeom>
        </p:spPr>
      </p:pic>
    </p:spTree>
    <p:extLst>
      <p:ext uri="{BB962C8B-B14F-4D97-AF65-F5344CB8AC3E}">
        <p14:creationId xmlns:p14="http://schemas.microsoft.com/office/powerpoint/2010/main" val="410460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424</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My Happy Ending</vt:lpstr>
      <vt:lpstr>Office Theme</vt:lpstr>
      <vt:lpstr>PowerPoint Presentation</vt:lpstr>
      <vt:lpstr>In this lesson, we are going to learn to be kind to ourselves.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Deborah Hamilton</cp:lastModifiedBy>
  <cp:revision>63</cp:revision>
  <dcterms:created xsi:type="dcterms:W3CDTF">2021-08-31T10:06:11Z</dcterms:created>
  <dcterms:modified xsi:type="dcterms:W3CDTF">2022-02-06T15:47:38Z</dcterms:modified>
</cp:coreProperties>
</file>