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1"/>
  </p:sldMasterIdLst>
  <p:handoutMasterIdLst>
    <p:handoutMasterId r:id="rId12"/>
  </p:handoutMasterIdLst>
  <p:sldIdLst>
    <p:sldId id="256" r:id="rId2"/>
    <p:sldId id="262" r:id="rId3"/>
    <p:sldId id="282" r:id="rId4"/>
    <p:sldId id="269" r:id="rId5"/>
    <p:sldId id="280" r:id="rId6"/>
    <p:sldId id="281" r:id="rId7"/>
    <p:sldId id="283" r:id="rId8"/>
    <p:sldId id="284" r:id="rId9"/>
    <p:sldId id="285" r:id="rId10"/>
    <p:sldId id="286" r:id="rId11"/>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Comic Sans MS" panose="030F0702030302020204" pitchFamily="66" charset="0"/>
      <p:regular r:id="rId17"/>
      <p:bold r:id="rId18"/>
      <p:italic r:id="rId19"/>
      <p:boldItalic r:id="rId20"/>
    </p:embeddedFont>
    <p:embeddedFont>
      <p:font typeface="Roboto" panose="020B0604020202020204" charset="0"/>
      <p:regular r:id="rId21"/>
      <p:bold r:id="rId22"/>
      <p:italic r:id="rId23"/>
      <p:boldItalic r:id="rId24"/>
    </p:embeddedFont>
    <p:embeddedFont>
      <p:font typeface="Twinkl" panose="020B0604020202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6F9"/>
    <a:srgbClr val="AFDEF9"/>
    <a:srgbClr val="3E3D3D"/>
    <a:srgbClr val="85BD33"/>
    <a:srgbClr val="61ACD9"/>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8" autoAdjust="0"/>
    <p:restoredTop sz="94660"/>
  </p:normalViewPr>
  <p:slideViewPr>
    <p:cSldViewPr snapToGrid="0" showGuides="1">
      <p:cViewPr varScale="1">
        <p:scale>
          <a:sx n="85" d="100"/>
          <a:sy n="85" d="100"/>
        </p:scale>
        <p:origin x="990" y="84"/>
      </p:cViewPr>
      <p:guideLst>
        <p:guide orient="horz" pos="2160"/>
        <p:guide pos="2880"/>
      </p:guideLst>
    </p:cSldViewPr>
  </p:slideViewPr>
  <p:notesTextViewPr>
    <p:cViewPr>
      <p:scale>
        <a:sx n="1" d="1"/>
        <a:sy n="1" d="1"/>
      </p:scale>
      <p:origin x="0" y="0"/>
    </p:cViewPr>
  </p:notesTextViewPr>
  <p:notesViewPr>
    <p:cSldViewPr snapToGrid="0" showGuides="1">
      <p:cViewPr varScale="1">
        <p:scale>
          <a:sx n="74" d="100"/>
          <a:sy n="74" d="100"/>
        </p:scale>
        <p:origin x="26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B4E0D1-99F3-44A7-A5D8-E85384F5E21A}" type="datetimeFigureOut">
              <a:rPr lang="en-GB" smtClean="0">
                <a:latin typeface="Roboto" panose="02000000000000000000" pitchFamily="2" charset="0"/>
              </a:rPr>
              <a:t>06/07/2021</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E48B79-10E6-48C5-8B17-D1CE54EC1363}"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15167444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EDA21FB-CC91-4565-8AC7-83DE948788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99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solidFill>
                  <a:srgbClr val="1C1C1C"/>
                </a:solidFill>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solidFill>
                  <a:srgbClr val="1C1C1C"/>
                </a:solidFill>
                <a:latin typeface="Twinkl" pitchFamily="50" charset="0"/>
              </a:rPr>
              <a:t>Aim</a:t>
            </a:r>
          </a:p>
        </p:txBody>
      </p:sp>
      <p:sp>
        <p:nvSpPr>
          <p:cNvPr id="11" name="Content Placeholder 15"/>
          <p:cNvSpPr>
            <a:spLocks noGrp="1"/>
          </p:cNvSpPr>
          <p:nvPr>
            <p:ph idx="1"/>
          </p:nvPr>
        </p:nvSpPr>
        <p:spPr>
          <a:xfrm>
            <a:off x="628650" y="1127760"/>
            <a:ext cx="7886700" cy="1409700"/>
          </a:xfrm>
          <a:prstGeom prst="roundRect">
            <a:avLst>
              <a:gd name="adj" fmla="val 2585"/>
            </a:avLst>
          </a:prstGeo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ea typeface="Roboto" panose="02000000000000000000" pitchFamily="2" charset="0"/>
              </a:rPr>
              <a:t>Statement 1 Lorem ipsum </a:t>
            </a:r>
            <a:r>
              <a:rPr lang="en-GB" dirty="0" err="1">
                <a:latin typeface="Twinkl" pitchFamily="50" charset="0"/>
                <a:ea typeface="Roboto" panose="02000000000000000000" pitchFamily="2" charset="0"/>
              </a:rPr>
              <a:t>dolor</a:t>
            </a:r>
            <a:r>
              <a:rPr lang="en-GB" dirty="0">
                <a:latin typeface="Twinkl" pitchFamily="50" charset="0"/>
                <a:ea typeface="Roboto" panose="02000000000000000000" pitchFamily="2" charset="0"/>
              </a:rPr>
              <a:t> sit </a:t>
            </a:r>
            <a:r>
              <a:rPr lang="en-GB" dirty="0" err="1">
                <a:latin typeface="Twinkl" pitchFamily="50" charset="0"/>
                <a:ea typeface="Roboto" panose="02000000000000000000" pitchFamily="2" charset="0"/>
              </a:rPr>
              <a:t>amet</a:t>
            </a:r>
            <a:r>
              <a:rPr lang="en-GB" dirty="0">
                <a:latin typeface="Twinkl" pitchFamily="50" charset="0"/>
                <a:ea typeface="Roboto" panose="02000000000000000000" pitchFamily="2" charset="0"/>
              </a:rPr>
              <a:t>, </a:t>
            </a:r>
            <a:r>
              <a:rPr lang="en-GB" dirty="0" err="1">
                <a:latin typeface="Twinkl" pitchFamily="50" charset="0"/>
                <a:ea typeface="Roboto" panose="02000000000000000000" pitchFamily="2" charset="0"/>
              </a:rPr>
              <a:t>consectetur</a:t>
            </a:r>
            <a:r>
              <a:rPr lang="en-GB" dirty="0">
                <a:latin typeface="Twinkl" pitchFamily="50" charset="0"/>
                <a:ea typeface="Roboto" panose="02000000000000000000" pitchFamily="2" charset="0"/>
              </a:rPr>
              <a:t> </a:t>
            </a:r>
            <a:r>
              <a:rPr lang="en-GB" dirty="0" err="1">
                <a:latin typeface="Twinkl" pitchFamily="50" charset="0"/>
                <a:ea typeface="Roboto" panose="02000000000000000000" pitchFamily="2" charset="0"/>
              </a:rPr>
              <a:t>adipiscing</a:t>
            </a:r>
            <a:r>
              <a:rPr lang="en-GB" dirty="0">
                <a:latin typeface="Twinkl" pitchFamily="50" charset="0"/>
                <a:ea typeface="Roboto" panose="02000000000000000000" pitchFamily="2" charset="0"/>
              </a:rPr>
              <a:t> </a:t>
            </a:r>
            <a:r>
              <a:rPr lang="en-GB" dirty="0" err="1">
                <a:latin typeface="Twinkl" pitchFamily="50" charset="0"/>
                <a:ea typeface="Roboto" panose="02000000000000000000" pitchFamily="2" charset="0"/>
              </a:rPr>
              <a:t>elit</a:t>
            </a:r>
            <a:r>
              <a:rPr lang="en-GB" dirty="0">
                <a:latin typeface="Twinkl" pitchFamily="50" charset="0"/>
                <a:ea typeface="Roboto" panose="02000000000000000000" pitchFamily="2" charset="0"/>
              </a:rPr>
              <a:t>.</a:t>
            </a:r>
          </a:p>
          <a:p>
            <a:r>
              <a:rPr lang="en-GB" dirty="0">
                <a:latin typeface="Twinkl" pitchFamily="50" charset="0"/>
                <a:ea typeface="Roboto" panose="02000000000000000000" pitchFamily="2" charset="0"/>
              </a:rPr>
              <a:t>Statement 2</a:t>
            </a:r>
          </a:p>
          <a:p>
            <a:pPr lvl="1"/>
            <a:r>
              <a:rPr lang="en-GB" dirty="0">
                <a:latin typeface="Twinkl" pitchFamily="50" charset="0"/>
                <a:ea typeface="Roboto" panose="02000000000000000000" pitchFamily="2" charset="0"/>
              </a:rPr>
              <a:t>Sub statement</a:t>
            </a:r>
          </a:p>
        </p:txBody>
      </p:sp>
    </p:spTree>
    <p:extLst>
      <p:ext uri="{BB962C8B-B14F-4D97-AF65-F5344CB8AC3E}">
        <p14:creationId xmlns:p14="http://schemas.microsoft.com/office/powerpoint/2010/main" val="121046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61963" y="450057"/>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04323768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7155460C-025C-4766-B542-A8F1488F16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950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CA67-09FF-495A-885C-644863DCB5C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68F12EE-4BCF-4493-88A1-24C8CA92733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9B438E-DEAD-4A1C-8B35-2339BE3C8523}"/>
              </a:ext>
            </a:extLst>
          </p:cNvPr>
          <p:cNvSpPr>
            <a:spLocks noGrp="1"/>
          </p:cNvSpPr>
          <p:nvPr>
            <p:ph type="dt" sz="half" idx="10"/>
          </p:nvPr>
        </p:nvSpPr>
        <p:spPr/>
        <p:txBody>
          <a:bodyPr/>
          <a:lstStyle/>
          <a:p>
            <a:fld id="{E3A1EF8D-9D78-4CE2-B9A0-ABB3654F9DD3}" type="datetimeFigureOut">
              <a:rPr lang="en-GB" smtClean="0"/>
              <a:t>06/07/2021</a:t>
            </a:fld>
            <a:endParaRPr lang="en-GB"/>
          </a:p>
        </p:txBody>
      </p:sp>
      <p:sp>
        <p:nvSpPr>
          <p:cNvPr id="5" name="Footer Placeholder 4">
            <a:extLst>
              <a:ext uri="{FF2B5EF4-FFF2-40B4-BE49-F238E27FC236}">
                <a16:creationId xmlns:a16="http://schemas.microsoft.com/office/drawing/2014/main" id="{072C66B3-B3E9-43FA-9A8A-1AB3F216A8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B724F8-6318-421F-B019-EC6BE29411ED}"/>
              </a:ext>
            </a:extLst>
          </p:cNvPr>
          <p:cNvSpPr>
            <a:spLocks noGrp="1"/>
          </p:cNvSpPr>
          <p:nvPr>
            <p:ph type="sldNum" sz="quarter" idx="12"/>
          </p:nvPr>
        </p:nvSpPr>
        <p:spPr/>
        <p:txBody>
          <a:bodyPr/>
          <a:lstStyle/>
          <a:p>
            <a:fld id="{065C2C4E-EC6F-4022-A80A-5E5CBB1A802E}" type="slidenum">
              <a:rPr lang="en-GB" smtClean="0"/>
              <a:t>‹#›</a:t>
            </a:fld>
            <a:endParaRPr lang="en-GB"/>
          </a:p>
        </p:txBody>
      </p:sp>
    </p:spTree>
    <p:extLst>
      <p:ext uri="{BB962C8B-B14F-4D97-AF65-F5344CB8AC3E}">
        <p14:creationId xmlns:p14="http://schemas.microsoft.com/office/powerpoint/2010/main" val="522584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B3C3-AF81-417C-B430-E3B4386055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E05C03-A91C-44FD-829F-7A05BF3400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4753DA-A714-499D-9DAC-671FD9CB4887}"/>
              </a:ext>
            </a:extLst>
          </p:cNvPr>
          <p:cNvSpPr>
            <a:spLocks noGrp="1"/>
          </p:cNvSpPr>
          <p:nvPr>
            <p:ph type="dt" sz="half" idx="10"/>
          </p:nvPr>
        </p:nvSpPr>
        <p:spPr/>
        <p:txBody>
          <a:bodyPr/>
          <a:lstStyle/>
          <a:p>
            <a:fld id="{E3A1EF8D-9D78-4CE2-B9A0-ABB3654F9DD3}" type="datetimeFigureOut">
              <a:rPr lang="en-GB" smtClean="0"/>
              <a:t>06/07/2021</a:t>
            </a:fld>
            <a:endParaRPr lang="en-GB"/>
          </a:p>
        </p:txBody>
      </p:sp>
      <p:sp>
        <p:nvSpPr>
          <p:cNvPr id="5" name="Footer Placeholder 4">
            <a:extLst>
              <a:ext uri="{FF2B5EF4-FFF2-40B4-BE49-F238E27FC236}">
                <a16:creationId xmlns:a16="http://schemas.microsoft.com/office/drawing/2014/main" id="{42937AE3-3392-4C2B-924B-9F3D38440D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0FA022-3D9B-4B9F-B3EA-410F6521C6E6}"/>
              </a:ext>
            </a:extLst>
          </p:cNvPr>
          <p:cNvSpPr>
            <a:spLocks noGrp="1"/>
          </p:cNvSpPr>
          <p:nvPr>
            <p:ph type="sldNum" sz="quarter" idx="12"/>
          </p:nvPr>
        </p:nvSpPr>
        <p:spPr/>
        <p:txBody>
          <a:bodyPr/>
          <a:lstStyle/>
          <a:p>
            <a:fld id="{065C2C4E-EC6F-4022-A80A-5E5CBB1A802E}" type="slidenum">
              <a:rPr lang="en-GB" smtClean="0"/>
              <a:t>‹#›</a:t>
            </a:fld>
            <a:endParaRPr lang="en-GB"/>
          </a:p>
        </p:txBody>
      </p:sp>
    </p:spTree>
    <p:extLst>
      <p:ext uri="{BB962C8B-B14F-4D97-AF65-F5344CB8AC3E}">
        <p14:creationId xmlns:p14="http://schemas.microsoft.com/office/powerpoint/2010/main" val="2792965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77D2199-701E-4FE4-9B24-5674A99C51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815517"/>
      </p:ext>
    </p:extLst>
  </p:cSld>
  <p:clrMap bg1="lt1" tx1="dk1" bg2="lt2" tx2="dk2" accent1="accent1" accent2="accent2" accent3="accent3" accent4="accent4" accent5="accent5" accent6="accent6" hlink="hlink" folHlink="folHlink"/>
  <p:sldLayoutIdLst>
    <p:sldLayoutId id="2147483689" r:id="rId1"/>
    <p:sldLayoutId id="2147483692" r:id="rId2"/>
    <p:sldLayoutId id="2147483699" r:id="rId3"/>
    <p:sldLayoutId id="2147483693" r:id="rId4"/>
    <p:sldLayoutId id="2147483700" r:id="rId5"/>
    <p:sldLayoutId id="214748370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880">
          <p15:clr>
            <a:srgbClr val="F26B43"/>
          </p15:clr>
        </p15:guide>
        <p15:guide id="1" orient="horz" pos="2160">
          <p15:clr>
            <a:srgbClr val="F26B43"/>
          </p15:clr>
        </p15:guide>
        <p15:guide id="2" pos="317">
          <p15:clr>
            <a:srgbClr val="F26B43"/>
          </p15:clr>
        </p15:guide>
        <p15:guide id="3" pos="453">
          <p15:clr>
            <a:srgbClr val="F26B43"/>
          </p15:clr>
        </p15:guide>
        <p15:guide id="4" pos="5443">
          <p15:clr>
            <a:srgbClr val="F26B43"/>
          </p15:clr>
        </p15:guide>
        <p15:guide id="5" pos="5307">
          <p15:clr>
            <a:srgbClr val="F26B43"/>
          </p15:clr>
        </p15:guide>
        <p15:guide id="6" orient="horz" pos="323">
          <p15:clr>
            <a:srgbClr val="F26B43"/>
          </p15:clr>
        </p15:guide>
        <p15:guide id="7" orient="horz" pos="459">
          <p15:clr>
            <a:srgbClr val="F26B43"/>
          </p15:clr>
        </p15:guide>
        <p15:guide id="8" orient="horz" pos="3861">
          <p15:clr>
            <a:srgbClr val="F26B43"/>
          </p15:clr>
        </p15:guide>
        <p15:guide id="9" orient="horz" pos="399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hyperlink" Target="https://www.getset.co.uk/resources/olympic-paralympic-values"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www.eurosport.co.uk/olympics/essential-stories/2021/the-essential-olympic-stories-michael-phelps-bullet-with-butterfly-wings_vid1476841/video.shtml"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_JUKNfYNpc"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E61AB91D-AF43-4F42-A615-1F4471C14A6B}"/>
              </a:ext>
            </a:extLst>
          </p:cNvPr>
          <p:cNvSpPr>
            <a:spLocks noChangeArrowheads="1"/>
          </p:cNvSpPr>
          <p:nvPr/>
        </p:nvSpPr>
        <p:spPr bwMode="auto">
          <a:xfrm>
            <a:off x="655983" y="1269570"/>
            <a:ext cx="805069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en-US" u="sng" dirty="0">
                <a:latin typeface="Comic Sans MS" panose="030F0702030302020204" pitchFamily="66" charset="0"/>
                <a:ea typeface="Calibri" panose="020F0502020204030204" pitchFamily="34" charset="0"/>
                <a:cs typeface="Times New Roman" panose="02020603050405020304" pitchFamily="18" charset="0"/>
              </a:rPr>
              <a:t>Thought for the Day </a:t>
            </a:r>
            <a:r>
              <a:rPr lang="en-GB" altLang="en-US" sz="1200" dirty="0">
                <a:latin typeface="Calibri" panose="020F0502020204030204" pitchFamily="34" charset="0"/>
                <a:ea typeface="Calibri" panose="020F0502020204030204" pitchFamily="34" charset="0"/>
                <a:cs typeface="Times New Roman" panose="02020603050405020304" pitchFamily="18" charset="0"/>
              </a:rPr>
              <a:t>–</a:t>
            </a:r>
            <a:r>
              <a:rPr lang="en-GB" altLang="en-US" sz="1200" dirty="0">
                <a:latin typeface="Comic Sans MS" panose="030F0702030302020204" pitchFamily="66" charset="0"/>
                <a:ea typeface="Calibri" panose="020F0502020204030204" pitchFamily="34" charset="0"/>
                <a:cs typeface="Times New Roman" panose="02020603050405020304" pitchFamily="18" charset="0"/>
              </a:rPr>
              <a:t> Background information for Adults.</a:t>
            </a:r>
          </a:p>
          <a:p>
            <a:pPr defTabSz="685800" eaLnBrk="0" fontAlgn="base" hangingPunct="0">
              <a:spcBef>
                <a:spcPct val="0"/>
              </a:spcBef>
              <a:spcAft>
                <a:spcPct val="0"/>
              </a:spcAft>
            </a:pPr>
            <a:endParaRPr lang="en-GB" altLang="en-US" sz="1200" dirty="0"/>
          </a:p>
          <a:p>
            <a:pPr defTabSz="685800" eaLnBrk="0" fontAlgn="base" hangingPunct="0">
              <a:spcBef>
                <a:spcPct val="0"/>
              </a:spcBef>
              <a:spcAft>
                <a:spcPct val="0"/>
              </a:spcAft>
            </a:pPr>
            <a:endParaRPr lang="en-GB" altLang="en-US" sz="1200" dirty="0"/>
          </a:p>
          <a:p>
            <a:pPr algn="just" defTabSz="685800" eaLnBrk="0" fontAlgn="base" hangingPunct="0">
              <a:spcBef>
                <a:spcPct val="0"/>
              </a:spcBef>
              <a:spcAft>
                <a:spcPct val="0"/>
              </a:spcAft>
            </a:pPr>
            <a:r>
              <a:rPr lang="en-GB" altLang="en-US" sz="1200" dirty="0">
                <a:latin typeface="Comic Sans MS" panose="030F0702030302020204" pitchFamily="66" charset="0"/>
                <a:ea typeface="Calibri" panose="020F0502020204030204" pitchFamily="34" charset="0"/>
                <a:cs typeface="Times New Roman" panose="02020603050405020304" pitchFamily="18" charset="0"/>
              </a:rPr>
              <a:t>Collective worship in schools aims to provide the opportunity for pupils to worship God, to consider spiritual and moral issues and to explore their own beliefs; to encourage participation and response, whether through active involvement in the presentation of worship or through listening to and joining in the worship offered; and to develop community spirit, promote a common ethos and shared values, and reinforce positive attitudes.  Collective worship allows time for personal reflection and prayer.</a:t>
            </a:r>
          </a:p>
          <a:p>
            <a:pPr algn="just" defTabSz="685800" eaLnBrk="0" fontAlgn="base" hangingPunct="0">
              <a:spcBef>
                <a:spcPct val="0"/>
              </a:spcBef>
              <a:spcAft>
                <a:spcPct val="0"/>
              </a:spcAft>
            </a:pPr>
            <a:endParaRPr lang="en-GB" altLang="en-US" sz="1200" dirty="0"/>
          </a:p>
          <a:p>
            <a:pPr algn="just" defTabSz="685800" eaLnBrk="0" fontAlgn="base" hangingPunct="0">
              <a:spcBef>
                <a:spcPct val="0"/>
              </a:spcBef>
              <a:spcAft>
                <a:spcPct val="0"/>
              </a:spcAft>
            </a:pPr>
            <a:r>
              <a:rPr lang="en-GB" altLang="en-US" sz="1200" dirty="0">
                <a:latin typeface="Comic Sans MS" panose="030F0702030302020204" pitchFamily="66" charset="0"/>
                <a:ea typeface="Calibri" panose="020F0502020204030204" pitchFamily="34" charset="0"/>
                <a:cs typeface="Times New Roman" panose="02020603050405020304" pitchFamily="18" charset="0"/>
              </a:rPr>
              <a:t>Acts of collective worship may include exploring an idea or theme, hearing quotes from an individual or a story about someone</a:t>
            </a:r>
            <a:r>
              <a:rPr lang="en-GB" altLang="en-US" sz="1200" dirty="0">
                <a:latin typeface="Calibri" panose="020F0502020204030204" pitchFamily="34" charset="0"/>
                <a:ea typeface="Calibri" panose="020F0502020204030204" pitchFamily="34" charset="0"/>
                <a:cs typeface="Times New Roman" panose="02020603050405020304" pitchFamily="18" charset="0"/>
              </a:rPr>
              <a:t>’</a:t>
            </a:r>
            <a:r>
              <a:rPr lang="en-GB" altLang="en-US" sz="1200" dirty="0">
                <a:latin typeface="Comic Sans MS" panose="030F0702030302020204" pitchFamily="66" charset="0"/>
                <a:ea typeface="Calibri" panose="020F0502020204030204" pitchFamily="34" charset="0"/>
                <a:cs typeface="Times New Roman" panose="02020603050405020304" pitchFamily="18" charset="0"/>
              </a:rPr>
              <a:t>s life and their impact in the world, for example.  It gives opportunities for pupils to reflect on a diverse range of world views, religious and otherwise.  Collective acts of worship can contain some elements which relate specifically to the Christian religion, and, where appropriate, address the special status accorded to Jesus, but when such material is shared with non-Christian pupils it is shared in a spirit and in a manner which is educational in intent.  In other words, pupils are informed that Christians believe that Jesus is the Son of God.  Christians who attend the act of collective worship might be afforded an opportunity to worship him.   However, whilst non-Christian pupils will not be required to worship Jesus, they shall be invited, to encourage the feeling of community, to reflect in silence on what they have heard.</a:t>
            </a:r>
            <a:endParaRPr lang="en-GB" altLang="en-US" sz="1200" dirty="0"/>
          </a:p>
          <a:p>
            <a:pPr defTabSz="685800" eaLnBrk="0" fontAlgn="base" hangingPunct="0">
              <a:spcBef>
                <a:spcPct val="0"/>
              </a:spcBef>
              <a:spcAft>
                <a:spcPct val="0"/>
              </a:spcAft>
            </a:pPr>
            <a:endParaRPr lang="en-GB" altLang="en-US" sz="1350" dirty="0">
              <a:latin typeface="Arial" panose="020B0604020202020204" pitchFamily="34" charset="0"/>
            </a:endParaRPr>
          </a:p>
        </p:txBody>
      </p:sp>
      <p:sp>
        <p:nvSpPr>
          <p:cNvPr id="5" name="Rectangle 6">
            <a:extLst>
              <a:ext uri="{FF2B5EF4-FFF2-40B4-BE49-F238E27FC236}">
                <a16:creationId xmlns:a16="http://schemas.microsoft.com/office/drawing/2014/main" id="{C788C439-8A78-46A4-AA52-898F6BD0976D}"/>
              </a:ext>
            </a:extLst>
          </p:cNvPr>
          <p:cNvSpPr>
            <a:spLocks noChangeArrowheads="1"/>
          </p:cNvSpPr>
          <p:nvPr/>
        </p:nvSpPr>
        <p:spPr bwMode="auto">
          <a:xfrm>
            <a:off x="114301" y="1175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6" name="Rectangle 7">
            <a:extLst>
              <a:ext uri="{FF2B5EF4-FFF2-40B4-BE49-F238E27FC236}">
                <a16:creationId xmlns:a16="http://schemas.microsoft.com/office/drawing/2014/main" id="{32207DF9-6F56-4842-8B3C-C1152A03AEE4}"/>
              </a:ext>
            </a:extLst>
          </p:cNvPr>
          <p:cNvSpPr>
            <a:spLocks noChangeArrowheads="1"/>
          </p:cNvSpPr>
          <p:nvPr/>
        </p:nvSpPr>
        <p:spPr bwMode="auto">
          <a:xfrm>
            <a:off x="114301" y="1175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7" name="Rectangle 8">
            <a:extLst>
              <a:ext uri="{FF2B5EF4-FFF2-40B4-BE49-F238E27FC236}">
                <a16:creationId xmlns:a16="http://schemas.microsoft.com/office/drawing/2014/main" id="{36D398BD-1069-46D5-9BA7-2E1141059549}"/>
              </a:ext>
            </a:extLst>
          </p:cNvPr>
          <p:cNvSpPr>
            <a:spLocks noChangeArrowheads="1"/>
          </p:cNvSpPr>
          <p:nvPr/>
        </p:nvSpPr>
        <p:spPr bwMode="auto">
          <a:xfrm>
            <a:off x="114301" y="1175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Tree>
    <p:extLst>
      <p:ext uri="{BB962C8B-B14F-4D97-AF65-F5344CB8AC3E}">
        <p14:creationId xmlns:p14="http://schemas.microsoft.com/office/powerpoint/2010/main" val="1129579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59EED-D018-488F-BA0D-8882F2EF0539}"/>
              </a:ext>
            </a:extLst>
          </p:cNvPr>
          <p:cNvSpPr txBox="1"/>
          <p:nvPr/>
        </p:nvSpPr>
        <p:spPr>
          <a:xfrm>
            <a:off x="497291" y="516835"/>
            <a:ext cx="2610010" cy="1107996"/>
          </a:xfrm>
          <a:prstGeom prst="rect">
            <a:avLst/>
          </a:prstGeom>
          <a:noFill/>
        </p:spPr>
        <p:txBody>
          <a:bodyPr wrap="none" rtlCol="0">
            <a:spAutoFit/>
          </a:bodyPr>
          <a:lstStyle/>
          <a:p>
            <a:r>
              <a:rPr lang="en-GB" sz="6600" dirty="0"/>
              <a:t>Friday</a:t>
            </a:r>
          </a:p>
        </p:txBody>
      </p:sp>
      <p:sp>
        <p:nvSpPr>
          <p:cNvPr id="3" name="TextBox 2">
            <a:extLst>
              <a:ext uri="{FF2B5EF4-FFF2-40B4-BE49-F238E27FC236}">
                <a16:creationId xmlns:a16="http://schemas.microsoft.com/office/drawing/2014/main" id="{34CCB24F-00F0-46ED-8FAB-C434D6EA1865}"/>
              </a:ext>
            </a:extLst>
          </p:cNvPr>
          <p:cNvSpPr txBox="1"/>
          <p:nvPr/>
        </p:nvSpPr>
        <p:spPr>
          <a:xfrm>
            <a:off x="569844" y="2040835"/>
            <a:ext cx="2464904" cy="2739211"/>
          </a:xfrm>
          <a:prstGeom prst="rect">
            <a:avLst/>
          </a:prstGeom>
          <a:noFill/>
          <a:ln w="76200">
            <a:solidFill>
              <a:schemeClr val="accent1"/>
            </a:solidFill>
          </a:ln>
        </p:spPr>
        <p:txBody>
          <a:bodyPr wrap="square" rtlCol="0">
            <a:spAutoFit/>
          </a:bodyPr>
          <a:lstStyle/>
          <a:p>
            <a:endParaRPr lang="en-GB" sz="1600" u="sng" dirty="0">
              <a:latin typeface="Comic Sans MS" panose="030F0702030302020204" pitchFamily="66" charset="0"/>
            </a:endParaRPr>
          </a:p>
          <a:p>
            <a:r>
              <a:rPr lang="en-GB" sz="1600" u="sng" dirty="0">
                <a:latin typeface="Comic Sans MS" panose="030F0702030302020204" pitchFamily="66" charset="0"/>
              </a:rPr>
              <a:t>Our School Prayer.</a:t>
            </a:r>
            <a:endParaRPr lang="en-GB" sz="1600" dirty="0">
              <a:latin typeface="Comic Sans MS" panose="030F0702030302020204" pitchFamily="66" charset="0"/>
            </a:endParaRPr>
          </a:p>
          <a:p>
            <a:endParaRPr lang="en-GB" sz="1600" dirty="0">
              <a:latin typeface="Comic Sans MS" panose="030F0702030302020204" pitchFamily="66" charset="0"/>
            </a:endParaRPr>
          </a:p>
          <a:p>
            <a:r>
              <a:rPr lang="en-GB" sz="1600" dirty="0">
                <a:latin typeface="Comic Sans MS" panose="030F0702030302020204" pitchFamily="66" charset="0"/>
              </a:rPr>
              <a:t>God bless our school.</a:t>
            </a:r>
          </a:p>
          <a:p>
            <a:r>
              <a:rPr lang="en-GB" sz="1600" dirty="0">
                <a:latin typeface="Comic Sans MS" panose="030F0702030302020204" pitchFamily="66" charset="0"/>
              </a:rPr>
              <a:t>Bless those who teach,</a:t>
            </a:r>
          </a:p>
          <a:p>
            <a:r>
              <a:rPr lang="en-GB" sz="1600" dirty="0">
                <a:latin typeface="Comic Sans MS" panose="030F0702030302020204" pitchFamily="66" charset="0"/>
              </a:rPr>
              <a:t>Bless those who learn,</a:t>
            </a:r>
          </a:p>
          <a:p>
            <a:r>
              <a:rPr lang="en-GB" sz="1600" dirty="0">
                <a:latin typeface="Comic Sans MS" panose="030F0702030302020204" pitchFamily="66" charset="0"/>
              </a:rPr>
              <a:t>Bless us with knowledge.</a:t>
            </a:r>
          </a:p>
          <a:p>
            <a:r>
              <a:rPr lang="en-GB" sz="1600" dirty="0">
                <a:latin typeface="Comic Sans MS" panose="030F0702030302020204" pitchFamily="66" charset="0"/>
              </a:rPr>
              <a:t>Amen.</a:t>
            </a:r>
          </a:p>
          <a:p>
            <a:endParaRPr lang="en-GB" sz="2800" dirty="0"/>
          </a:p>
        </p:txBody>
      </p:sp>
      <p:sp>
        <p:nvSpPr>
          <p:cNvPr id="4" name="TextBox 3">
            <a:extLst>
              <a:ext uri="{FF2B5EF4-FFF2-40B4-BE49-F238E27FC236}">
                <a16:creationId xmlns:a16="http://schemas.microsoft.com/office/drawing/2014/main" id="{7593E65C-73E7-4587-A8FF-D46EBAD425CE}"/>
              </a:ext>
            </a:extLst>
          </p:cNvPr>
          <p:cNvSpPr txBox="1"/>
          <p:nvPr/>
        </p:nvSpPr>
        <p:spPr>
          <a:xfrm>
            <a:off x="3244319" y="2519117"/>
            <a:ext cx="4945524" cy="3539430"/>
          </a:xfrm>
          <a:prstGeom prst="rect">
            <a:avLst/>
          </a:prstGeom>
          <a:noFill/>
        </p:spPr>
        <p:txBody>
          <a:bodyPr wrap="square" rtlCol="0">
            <a:spAutoFit/>
          </a:bodyPr>
          <a:lstStyle/>
          <a:p>
            <a:r>
              <a:rPr lang="en-GB" sz="1400" dirty="0">
                <a:latin typeface="Comic Sans MS" panose="030F0702030302020204" pitchFamily="66" charset="0"/>
              </a:rPr>
              <a:t>What do you like about working from home or at school?</a:t>
            </a:r>
          </a:p>
          <a:p>
            <a:endParaRPr lang="en-GB" sz="1400" dirty="0">
              <a:latin typeface="Comic Sans MS" panose="030F0702030302020204" pitchFamily="66" charset="0"/>
            </a:endParaRPr>
          </a:p>
          <a:p>
            <a:r>
              <a:rPr lang="en-GB" sz="1400" dirty="0">
                <a:latin typeface="Comic Sans MS" panose="030F0702030302020204" pitchFamily="66" charset="0"/>
              </a:rPr>
              <a:t>What have you learned this week?</a:t>
            </a:r>
          </a:p>
          <a:p>
            <a:endParaRPr lang="en-GB" sz="1400" dirty="0">
              <a:latin typeface="Comic Sans MS" panose="030F0702030302020204" pitchFamily="66" charset="0"/>
            </a:endParaRPr>
          </a:p>
          <a:p>
            <a:r>
              <a:rPr lang="en-GB" sz="1400" dirty="0">
                <a:latin typeface="Comic Sans MS" panose="030F0702030302020204" pitchFamily="66" charset="0"/>
              </a:rPr>
              <a:t>Have you helped someone else to learn? </a:t>
            </a:r>
          </a:p>
          <a:p>
            <a:endParaRPr lang="en-GB" sz="1400" dirty="0">
              <a:latin typeface="Comic Sans MS" panose="030F0702030302020204" pitchFamily="66" charset="0"/>
            </a:endParaRPr>
          </a:p>
          <a:p>
            <a:endParaRPr lang="en-GB" sz="1400" dirty="0">
              <a:latin typeface="Comic Sans MS" panose="030F0702030302020204" pitchFamily="66" charset="0"/>
            </a:endParaRPr>
          </a:p>
          <a:p>
            <a:r>
              <a:rPr lang="en-GB" sz="1400" dirty="0">
                <a:latin typeface="Comic Sans MS" panose="030F0702030302020204" pitchFamily="66" charset="0"/>
              </a:rPr>
              <a:t>Ask the children to listen to our school prayer.</a:t>
            </a:r>
          </a:p>
          <a:p>
            <a:r>
              <a:rPr lang="en-GB" sz="1400" dirty="0">
                <a:latin typeface="Comic Sans MS" panose="030F0702030302020204" pitchFamily="66" charset="0"/>
              </a:rPr>
              <a:t>You might like to change the word ‘school’ to ‘home’, </a:t>
            </a:r>
          </a:p>
          <a:p>
            <a:r>
              <a:rPr lang="en-GB" sz="1400" dirty="0">
                <a:latin typeface="Comic Sans MS" panose="030F0702030302020204" pitchFamily="66" charset="0"/>
              </a:rPr>
              <a:t>if you have been at home this week.</a:t>
            </a:r>
          </a:p>
          <a:p>
            <a:endParaRPr lang="en-GB" sz="1400" dirty="0">
              <a:latin typeface="Comic Sans MS" panose="030F0702030302020204" pitchFamily="66" charset="0"/>
            </a:endParaRPr>
          </a:p>
          <a:p>
            <a:endParaRPr lang="en-GB" sz="1400" dirty="0">
              <a:latin typeface="Comic Sans MS" panose="030F0702030302020204" pitchFamily="66" charset="0"/>
            </a:endParaRPr>
          </a:p>
          <a:p>
            <a:r>
              <a:rPr lang="en-GB" sz="1400" dirty="0">
                <a:latin typeface="Comic Sans MS" panose="030F0702030302020204" pitchFamily="66" charset="0"/>
              </a:rPr>
              <a:t>Remind the children that</a:t>
            </a:r>
          </a:p>
          <a:p>
            <a:r>
              <a:rPr lang="en-GB" sz="1400" dirty="0">
                <a:latin typeface="Comic Sans MS" panose="030F0702030302020204" pitchFamily="66" charset="0"/>
              </a:rPr>
              <a:t>Amen means- “I agree”</a:t>
            </a:r>
          </a:p>
          <a:p>
            <a:endParaRPr lang="en-GB" sz="1400" dirty="0">
              <a:latin typeface="Comic Sans MS" panose="030F0702030302020204" pitchFamily="66" charset="0"/>
            </a:endParaRPr>
          </a:p>
          <a:p>
            <a:r>
              <a:rPr lang="en-GB" sz="1400" dirty="0">
                <a:latin typeface="Comic Sans MS" panose="030F0702030302020204" pitchFamily="66" charset="0"/>
              </a:rPr>
              <a:t>The children might like to say “Amen” at the end.</a:t>
            </a:r>
          </a:p>
        </p:txBody>
      </p:sp>
    </p:spTree>
    <p:extLst>
      <p:ext uri="{BB962C8B-B14F-4D97-AF65-F5344CB8AC3E}">
        <p14:creationId xmlns:p14="http://schemas.microsoft.com/office/powerpoint/2010/main" val="4285176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33B4062-8621-41EA-925A-2E9118F1BD64}"/>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0747" t="23891" r="31114" b="8830"/>
          <a:stretch>
            <a:fillRect/>
          </a:stretch>
        </p:blipFill>
        <p:spPr bwMode="auto">
          <a:xfrm>
            <a:off x="5025272" y="1369112"/>
            <a:ext cx="3475734" cy="2261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506A51F-1716-4849-AF91-366357F5FD75}"/>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2070" t="25621" r="30898" b="9625"/>
          <a:stretch>
            <a:fillRect/>
          </a:stretch>
        </p:blipFill>
        <p:spPr bwMode="auto">
          <a:xfrm>
            <a:off x="5025272" y="3763951"/>
            <a:ext cx="3475733" cy="2164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57D8962-4FBB-444E-9143-EC128677887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10423" t="29625" r="30792" b="15138"/>
          <a:stretch>
            <a:fillRect/>
          </a:stretch>
        </p:blipFill>
        <p:spPr bwMode="auto">
          <a:xfrm>
            <a:off x="821056" y="3893042"/>
            <a:ext cx="3750944" cy="1980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4712DF1F-FF66-441D-94EF-ABF8D75B35B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11391" t="24274" r="31329" b="10934"/>
          <a:stretch>
            <a:fillRect/>
          </a:stretch>
        </p:blipFill>
        <p:spPr bwMode="auto">
          <a:xfrm>
            <a:off x="642996" y="1264755"/>
            <a:ext cx="3929005" cy="24991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54599F-F8CD-4DBF-B8FF-8C5CF72F041A}"/>
              </a:ext>
            </a:extLst>
          </p:cNvPr>
          <p:cNvSpPr txBox="1"/>
          <p:nvPr/>
        </p:nvSpPr>
        <p:spPr>
          <a:xfrm>
            <a:off x="7258436" y="1007171"/>
            <a:ext cx="1630575" cy="184666"/>
          </a:xfrm>
          <a:prstGeom prst="rect">
            <a:avLst/>
          </a:prstGeom>
          <a:noFill/>
        </p:spPr>
        <p:txBody>
          <a:bodyPr wrap="none" rtlCol="0">
            <a:spAutoFit/>
          </a:bodyPr>
          <a:lstStyle/>
          <a:p>
            <a:r>
              <a:rPr lang="en-GB" sz="600" dirty="0"/>
              <a:t>Taken from a Save the Children Document</a:t>
            </a:r>
          </a:p>
        </p:txBody>
      </p:sp>
    </p:spTree>
    <p:extLst>
      <p:ext uri="{BB962C8B-B14F-4D97-AF65-F5344CB8AC3E}">
        <p14:creationId xmlns:p14="http://schemas.microsoft.com/office/powerpoint/2010/main" val="1618621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59EED-D018-488F-BA0D-8882F2EF0539}"/>
              </a:ext>
            </a:extLst>
          </p:cNvPr>
          <p:cNvSpPr txBox="1"/>
          <p:nvPr/>
        </p:nvSpPr>
        <p:spPr>
          <a:xfrm>
            <a:off x="2531165" y="1219200"/>
            <a:ext cx="3180679" cy="1107996"/>
          </a:xfrm>
          <a:prstGeom prst="rect">
            <a:avLst/>
          </a:prstGeom>
          <a:noFill/>
        </p:spPr>
        <p:txBody>
          <a:bodyPr wrap="none" rtlCol="0">
            <a:spAutoFit/>
          </a:bodyPr>
          <a:lstStyle/>
          <a:p>
            <a:r>
              <a:rPr lang="en-GB" sz="6600" dirty="0"/>
              <a:t>Monday</a:t>
            </a:r>
          </a:p>
        </p:txBody>
      </p:sp>
    </p:spTree>
    <p:extLst>
      <p:ext uri="{BB962C8B-B14F-4D97-AF65-F5344CB8AC3E}">
        <p14:creationId xmlns:p14="http://schemas.microsoft.com/office/powerpoint/2010/main" val="353694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 treemap chart&#10;&#10;Description automatically generated">
            <a:extLst>
              <a:ext uri="{FF2B5EF4-FFF2-40B4-BE49-F238E27FC236}">
                <a16:creationId xmlns:a16="http://schemas.microsoft.com/office/drawing/2014/main" id="{414275F7-A9B9-4D44-9306-20750DDDD0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524" y="1333507"/>
            <a:ext cx="8129239" cy="3400418"/>
          </a:xfrm>
          <a:prstGeom prst="rect">
            <a:avLst/>
          </a:prstGeom>
        </p:spPr>
      </p:pic>
      <p:sp>
        <p:nvSpPr>
          <p:cNvPr id="38" name="Rectangle 14">
            <a:extLst>
              <a:ext uri="{FF2B5EF4-FFF2-40B4-BE49-F238E27FC236}">
                <a16:creationId xmlns:a16="http://schemas.microsoft.com/office/drawing/2014/main" id="{D47AE42D-7235-4625-A5CF-9FD688B768E4}"/>
              </a:ext>
            </a:extLst>
          </p:cNvPr>
          <p:cNvSpPr/>
          <p:nvPr/>
        </p:nvSpPr>
        <p:spPr>
          <a:xfrm>
            <a:off x="509535" y="3825380"/>
            <a:ext cx="5570393" cy="2519858"/>
          </a:xfrm>
          <a:custGeom>
            <a:avLst/>
            <a:gdLst>
              <a:gd name="connsiteX0" fmla="*/ 0 w 5687838"/>
              <a:gd name="connsiteY0" fmla="*/ 0 h 3476203"/>
              <a:gd name="connsiteX1" fmla="*/ 5687838 w 5687838"/>
              <a:gd name="connsiteY1" fmla="*/ 0 h 3476203"/>
              <a:gd name="connsiteX2" fmla="*/ 5687838 w 5687838"/>
              <a:gd name="connsiteY2" fmla="*/ 3476203 h 3476203"/>
              <a:gd name="connsiteX3" fmla="*/ 0 w 5687838"/>
              <a:gd name="connsiteY3" fmla="*/ 3476203 h 3476203"/>
              <a:gd name="connsiteX4" fmla="*/ 0 w 5687838"/>
              <a:gd name="connsiteY4" fmla="*/ 0 h 3476203"/>
              <a:gd name="connsiteX0" fmla="*/ 100668 w 5687838"/>
              <a:gd name="connsiteY0" fmla="*/ 964734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964734 h 3476203"/>
              <a:gd name="connsiteX0" fmla="*/ 100668 w 5687838"/>
              <a:gd name="connsiteY0" fmla="*/ 1043323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1043323 h 3476203"/>
              <a:gd name="connsiteX0" fmla="*/ 0 w 5587170"/>
              <a:gd name="connsiteY0" fmla="*/ 1043323 h 3476203"/>
              <a:gd name="connsiteX1" fmla="*/ 5587170 w 5587170"/>
              <a:gd name="connsiteY1" fmla="*/ 0 h 3476203"/>
              <a:gd name="connsiteX2" fmla="*/ 5587170 w 5587170"/>
              <a:gd name="connsiteY2" fmla="*/ 3476203 h 3476203"/>
              <a:gd name="connsiteX3" fmla="*/ 16777 w 5587170"/>
              <a:gd name="connsiteY3" fmla="*/ 3476203 h 3476203"/>
              <a:gd name="connsiteX4" fmla="*/ 0 w 5587170"/>
              <a:gd name="connsiteY4" fmla="*/ 1043323 h 3476203"/>
              <a:gd name="connsiteX0" fmla="*/ 8390 w 5570393"/>
              <a:gd name="connsiteY0" fmla="*/ 1031750 h 3476203"/>
              <a:gd name="connsiteX1" fmla="*/ 5570393 w 5570393"/>
              <a:gd name="connsiteY1" fmla="*/ 0 h 3476203"/>
              <a:gd name="connsiteX2" fmla="*/ 5570393 w 5570393"/>
              <a:gd name="connsiteY2" fmla="*/ 3476203 h 3476203"/>
              <a:gd name="connsiteX3" fmla="*/ 0 w 5570393"/>
              <a:gd name="connsiteY3" fmla="*/ 3476203 h 3476203"/>
              <a:gd name="connsiteX4" fmla="*/ 8390 w 5570393"/>
              <a:gd name="connsiteY4" fmla="*/ 1031750 h 3476203"/>
              <a:gd name="connsiteX0" fmla="*/ 8390 w 5570393"/>
              <a:gd name="connsiteY0" fmla="*/ 1251633 h 3476203"/>
              <a:gd name="connsiteX1" fmla="*/ 5570393 w 5570393"/>
              <a:gd name="connsiteY1" fmla="*/ 0 h 3476203"/>
              <a:gd name="connsiteX2" fmla="*/ 5570393 w 5570393"/>
              <a:gd name="connsiteY2" fmla="*/ 3476203 h 3476203"/>
              <a:gd name="connsiteX3" fmla="*/ 0 w 5570393"/>
              <a:gd name="connsiteY3" fmla="*/ 3476203 h 3476203"/>
              <a:gd name="connsiteX4" fmla="*/ 8390 w 5570393"/>
              <a:gd name="connsiteY4" fmla="*/ 1251633 h 3476203"/>
              <a:gd name="connsiteX0" fmla="*/ 8390 w 5570393"/>
              <a:gd name="connsiteY0" fmla="*/ 1147478 h 3476203"/>
              <a:gd name="connsiteX1" fmla="*/ 5570393 w 5570393"/>
              <a:gd name="connsiteY1" fmla="*/ 0 h 3476203"/>
              <a:gd name="connsiteX2" fmla="*/ 5570393 w 5570393"/>
              <a:gd name="connsiteY2" fmla="*/ 3476203 h 3476203"/>
              <a:gd name="connsiteX3" fmla="*/ 0 w 5570393"/>
              <a:gd name="connsiteY3" fmla="*/ 3476203 h 3476203"/>
              <a:gd name="connsiteX4" fmla="*/ 8390 w 5570393"/>
              <a:gd name="connsiteY4" fmla="*/ 1147478 h 34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393" h="3476203">
                <a:moveTo>
                  <a:pt x="8390" y="1147478"/>
                </a:moveTo>
                <a:lnTo>
                  <a:pt x="5570393" y="0"/>
                </a:lnTo>
                <a:lnTo>
                  <a:pt x="5570393" y="3476203"/>
                </a:lnTo>
                <a:lnTo>
                  <a:pt x="0" y="3476203"/>
                </a:lnTo>
                <a:cubicBezTo>
                  <a:pt x="2797" y="2661385"/>
                  <a:pt x="5593" y="1962296"/>
                  <a:pt x="8390" y="1147478"/>
                </a:cubicBezTo>
                <a:close/>
              </a:path>
            </a:pathLst>
          </a:custGeom>
          <a:blipFill>
            <a:blip r:embed="rId3"/>
            <a:stretch>
              <a:fillRect l="-30678" b="-19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descr="A picture containing text&#10;&#10;Description automatically generated">
            <a:extLst>
              <a:ext uri="{FF2B5EF4-FFF2-40B4-BE49-F238E27FC236}">
                <a16:creationId xmlns:a16="http://schemas.microsoft.com/office/drawing/2014/main" id="{D6246B4D-4F27-4C1A-9B6B-44E61704E8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250"/>
          <a:stretch/>
        </p:blipFill>
        <p:spPr>
          <a:xfrm>
            <a:off x="4128315" y="1333508"/>
            <a:ext cx="3670183" cy="2865017"/>
          </a:xfrm>
          <a:prstGeom prst="rect">
            <a:avLst/>
          </a:prstGeom>
        </p:spPr>
      </p:pic>
      <p:sp>
        <p:nvSpPr>
          <p:cNvPr id="15" name="Rectangle 14">
            <a:extLst>
              <a:ext uri="{FF2B5EF4-FFF2-40B4-BE49-F238E27FC236}">
                <a16:creationId xmlns:a16="http://schemas.microsoft.com/office/drawing/2014/main" id="{9AD3DEA7-BCE7-46B1-A589-39BC6041C7E0}"/>
              </a:ext>
            </a:extLst>
          </p:cNvPr>
          <p:cNvSpPr/>
          <p:nvPr/>
        </p:nvSpPr>
        <p:spPr>
          <a:xfrm>
            <a:off x="2952925" y="3376717"/>
            <a:ext cx="5687838" cy="2968521"/>
          </a:xfrm>
          <a:custGeom>
            <a:avLst/>
            <a:gdLst>
              <a:gd name="connsiteX0" fmla="*/ 0 w 5687838"/>
              <a:gd name="connsiteY0" fmla="*/ 0 h 3476203"/>
              <a:gd name="connsiteX1" fmla="*/ 5687838 w 5687838"/>
              <a:gd name="connsiteY1" fmla="*/ 0 h 3476203"/>
              <a:gd name="connsiteX2" fmla="*/ 5687838 w 5687838"/>
              <a:gd name="connsiteY2" fmla="*/ 3476203 h 3476203"/>
              <a:gd name="connsiteX3" fmla="*/ 0 w 5687838"/>
              <a:gd name="connsiteY3" fmla="*/ 3476203 h 3476203"/>
              <a:gd name="connsiteX4" fmla="*/ 0 w 5687838"/>
              <a:gd name="connsiteY4" fmla="*/ 0 h 3476203"/>
              <a:gd name="connsiteX0" fmla="*/ 100668 w 5687838"/>
              <a:gd name="connsiteY0" fmla="*/ 964734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964734 h 3476203"/>
              <a:gd name="connsiteX0" fmla="*/ 100668 w 5687838"/>
              <a:gd name="connsiteY0" fmla="*/ 1043323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1043323 h 34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838" h="3476203">
                <a:moveTo>
                  <a:pt x="100668" y="1043323"/>
                </a:moveTo>
                <a:lnTo>
                  <a:pt x="5687838" y="0"/>
                </a:lnTo>
                <a:lnTo>
                  <a:pt x="5687838" y="3476203"/>
                </a:lnTo>
                <a:lnTo>
                  <a:pt x="0" y="3476203"/>
                </a:lnTo>
                <a:lnTo>
                  <a:pt x="100668" y="1043323"/>
                </a:lnTo>
                <a:close/>
              </a:path>
            </a:pathLst>
          </a:custGeom>
          <a:blipFill>
            <a:blip r:embed="rId3"/>
            <a:stretch>
              <a:fillRect l="-30678" b="-19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14">
            <a:extLst>
              <a:ext uri="{FF2B5EF4-FFF2-40B4-BE49-F238E27FC236}">
                <a16:creationId xmlns:a16="http://schemas.microsoft.com/office/drawing/2014/main" id="{CC13DAE7-A3D4-4A4A-9DAD-361FF1EF1D83}"/>
              </a:ext>
            </a:extLst>
          </p:cNvPr>
          <p:cNvSpPr/>
          <p:nvPr/>
        </p:nvSpPr>
        <p:spPr>
          <a:xfrm>
            <a:off x="2944638" y="3376717"/>
            <a:ext cx="5687838" cy="2968521"/>
          </a:xfrm>
          <a:custGeom>
            <a:avLst/>
            <a:gdLst>
              <a:gd name="connsiteX0" fmla="*/ 0 w 5687838"/>
              <a:gd name="connsiteY0" fmla="*/ 0 h 3476203"/>
              <a:gd name="connsiteX1" fmla="*/ 5687838 w 5687838"/>
              <a:gd name="connsiteY1" fmla="*/ 0 h 3476203"/>
              <a:gd name="connsiteX2" fmla="*/ 5687838 w 5687838"/>
              <a:gd name="connsiteY2" fmla="*/ 3476203 h 3476203"/>
              <a:gd name="connsiteX3" fmla="*/ 0 w 5687838"/>
              <a:gd name="connsiteY3" fmla="*/ 3476203 h 3476203"/>
              <a:gd name="connsiteX4" fmla="*/ 0 w 5687838"/>
              <a:gd name="connsiteY4" fmla="*/ 0 h 3476203"/>
              <a:gd name="connsiteX0" fmla="*/ 100668 w 5687838"/>
              <a:gd name="connsiteY0" fmla="*/ 964734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964734 h 3476203"/>
              <a:gd name="connsiteX0" fmla="*/ 100668 w 5687838"/>
              <a:gd name="connsiteY0" fmla="*/ 1043323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1043323 h 34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838" h="3476203">
                <a:moveTo>
                  <a:pt x="100668" y="1043323"/>
                </a:moveTo>
                <a:lnTo>
                  <a:pt x="5687838" y="0"/>
                </a:lnTo>
                <a:lnTo>
                  <a:pt x="5687838" y="3476203"/>
                </a:lnTo>
                <a:lnTo>
                  <a:pt x="0" y="3476203"/>
                </a:lnTo>
                <a:lnTo>
                  <a:pt x="100668" y="1043323"/>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Olympic Games</a:t>
            </a:r>
          </a:p>
        </p:txBody>
      </p:sp>
      <p:pic>
        <p:nvPicPr>
          <p:cNvPr id="14" name="Picture 13" descr="A person holding a microphone&#10;&#10;Description automatically generated with medium confidence">
            <a:extLst>
              <a:ext uri="{FF2B5EF4-FFF2-40B4-BE49-F238E27FC236}">
                <a16:creationId xmlns:a16="http://schemas.microsoft.com/office/drawing/2014/main" id="{6CF5CC66-DF3E-43BE-90E7-4F980CFC47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650"/>
          <a:stretch/>
        </p:blipFill>
        <p:spPr>
          <a:xfrm flipH="1">
            <a:off x="5015686" y="3639123"/>
            <a:ext cx="3499662" cy="2706115"/>
          </a:xfrm>
          <a:prstGeom prst="rect">
            <a:avLst/>
          </a:prstGeom>
        </p:spPr>
      </p:pic>
      <p:sp>
        <p:nvSpPr>
          <p:cNvPr id="35" name="Rectangle 14">
            <a:extLst>
              <a:ext uri="{FF2B5EF4-FFF2-40B4-BE49-F238E27FC236}">
                <a16:creationId xmlns:a16="http://schemas.microsoft.com/office/drawing/2014/main" id="{0698B039-48AD-48C5-A091-225673A01CB0}"/>
              </a:ext>
            </a:extLst>
          </p:cNvPr>
          <p:cNvSpPr/>
          <p:nvPr/>
        </p:nvSpPr>
        <p:spPr>
          <a:xfrm>
            <a:off x="486458" y="4120190"/>
            <a:ext cx="3557035" cy="2263845"/>
          </a:xfrm>
          <a:custGeom>
            <a:avLst/>
            <a:gdLst>
              <a:gd name="connsiteX0" fmla="*/ 0 w 5687838"/>
              <a:gd name="connsiteY0" fmla="*/ 0 h 3476203"/>
              <a:gd name="connsiteX1" fmla="*/ 5687838 w 5687838"/>
              <a:gd name="connsiteY1" fmla="*/ 0 h 3476203"/>
              <a:gd name="connsiteX2" fmla="*/ 5687838 w 5687838"/>
              <a:gd name="connsiteY2" fmla="*/ 3476203 h 3476203"/>
              <a:gd name="connsiteX3" fmla="*/ 0 w 5687838"/>
              <a:gd name="connsiteY3" fmla="*/ 3476203 h 3476203"/>
              <a:gd name="connsiteX4" fmla="*/ 0 w 5687838"/>
              <a:gd name="connsiteY4" fmla="*/ 0 h 3476203"/>
              <a:gd name="connsiteX0" fmla="*/ 100668 w 5687838"/>
              <a:gd name="connsiteY0" fmla="*/ 964734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964734 h 3476203"/>
              <a:gd name="connsiteX0" fmla="*/ 100668 w 5687838"/>
              <a:gd name="connsiteY0" fmla="*/ 1043323 h 3476203"/>
              <a:gd name="connsiteX1" fmla="*/ 5687838 w 5687838"/>
              <a:gd name="connsiteY1" fmla="*/ 0 h 3476203"/>
              <a:gd name="connsiteX2" fmla="*/ 5687838 w 5687838"/>
              <a:gd name="connsiteY2" fmla="*/ 3476203 h 3476203"/>
              <a:gd name="connsiteX3" fmla="*/ 0 w 5687838"/>
              <a:gd name="connsiteY3" fmla="*/ 3476203 h 3476203"/>
              <a:gd name="connsiteX4" fmla="*/ 100668 w 5687838"/>
              <a:gd name="connsiteY4" fmla="*/ 1043323 h 3476203"/>
              <a:gd name="connsiteX0" fmla="*/ 0 w 5704616"/>
              <a:gd name="connsiteY0" fmla="*/ 1475566 h 3476203"/>
              <a:gd name="connsiteX1" fmla="*/ 5704616 w 5704616"/>
              <a:gd name="connsiteY1" fmla="*/ 0 h 3476203"/>
              <a:gd name="connsiteX2" fmla="*/ 5704616 w 5704616"/>
              <a:gd name="connsiteY2" fmla="*/ 3476203 h 3476203"/>
              <a:gd name="connsiteX3" fmla="*/ 16778 w 5704616"/>
              <a:gd name="connsiteY3" fmla="*/ 3476203 h 3476203"/>
              <a:gd name="connsiteX4" fmla="*/ 0 w 5704616"/>
              <a:gd name="connsiteY4" fmla="*/ 1475566 h 3476203"/>
              <a:gd name="connsiteX0" fmla="*/ 0 w 5704616"/>
              <a:gd name="connsiteY0" fmla="*/ 620904 h 2621541"/>
              <a:gd name="connsiteX1" fmla="*/ 3557035 w 5704616"/>
              <a:gd name="connsiteY1" fmla="*/ 0 h 2621541"/>
              <a:gd name="connsiteX2" fmla="*/ 5704616 w 5704616"/>
              <a:gd name="connsiteY2" fmla="*/ 2621541 h 2621541"/>
              <a:gd name="connsiteX3" fmla="*/ 16778 w 5704616"/>
              <a:gd name="connsiteY3" fmla="*/ 2621541 h 2621541"/>
              <a:gd name="connsiteX4" fmla="*/ 0 w 5704616"/>
              <a:gd name="connsiteY4" fmla="*/ 620904 h 2621541"/>
              <a:gd name="connsiteX0" fmla="*/ 0 w 3557035"/>
              <a:gd name="connsiteY0" fmla="*/ 620904 h 2651012"/>
              <a:gd name="connsiteX1" fmla="*/ 3557035 w 3557035"/>
              <a:gd name="connsiteY1" fmla="*/ 0 h 2651012"/>
              <a:gd name="connsiteX2" fmla="*/ 3003361 w 3557035"/>
              <a:gd name="connsiteY2" fmla="*/ 2651012 h 2651012"/>
              <a:gd name="connsiteX3" fmla="*/ 16778 w 3557035"/>
              <a:gd name="connsiteY3" fmla="*/ 2621541 h 2651012"/>
              <a:gd name="connsiteX4" fmla="*/ 0 w 3557035"/>
              <a:gd name="connsiteY4" fmla="*/ 620904 h 265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35" h="2651012">
                <a:moveTo>
                  <a:pt x="0" y="620904"/>
                </a:moveTo>
                <a:lnTo>
                  <a:pt x="3557035" y="0"/>
                </a:lnTo>
                <a:lnTo>
                  <a:pt x="3003361" y="2651012"/>
                </a:lnTo>
                <a:lnTo>
                  <a:pt x="16778" y="2621541"/>
                </a:lnTo>
                <a:lnTo>
                  <a:pt x="0" y="620904"/>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a:extLst>
              <a:ext uri="{FF2B5EF4-FFF2-40B4-BE49-F238E27FC236}">
                <a16:creationId xmlns:a16="http://schemas.microsoft.com/office/drawing/2014/main" id="{ED92C3CD-9CF7-4A2B-B9FE-3BF93B7E9C53}"/>
              </a:ext>
            </a:extLst>
          </p:cNvPr>
          <p:cNvCxnSpPr>
            <a:cxnSpLocks/>
            <a:stCxn id="15" idx="1"/>
          </p:cNvCxnSpPr>
          <p:nvPr/>
        </p:nvCxnSpPr>
        <p:spPr>
          <a:xfrm flipH="1">
            <a:off x="511524" y="3376717"/>
            <a:ext cx="8129239" cy="1270471"/>
          </a:xfrm>
          <a:prstGeom prst="line">
            <a:avLst/>
          </a:prstGeom>
          <a:ln w="3810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A12C863A-2B3D-4901-959A-715BD69FC98E}"/>
              </a:ext>
            </a:extLst>
          </p:cNvPr>
          <p:cNvGrpSpPr/>
          <p:nvPr/>
        </p:nvGrpSpPr>
        <p:grpSpPr>
          <a:xfrm>
            <a:off x="3571325" y="5002507"/>
            <a:ext cx="3298778" cy="800560"/>
            <a:chOff x="5426807" y="1532182"/>
            <a:chExt cx="3298778" cy="800560"/>
          </a:xfrm>
        </p:grpSpPr>
        <p:sp>
          <p:nvSpPr>
            <p:cNvPr id="51" name="Rectangle: Rounded Corners 50">
              <a:extLst>
                <a:ext uri="{FF2B5EF4-FFF2-40B4-BE49-F238E27FC236}">
                  <a16:creationId xmlns:a16="http://schemas.microsoft.com/office/drawing/2014/main" id="{02F52B14-A79A-4EF6-A340-3E201F6940A0}"/>
                </a:ext>
              </a:extLst>
            </p:cNvPr>
            <p:cNvSpPr/>
            <p:nvPr/>
          </p:nvSpPr>
          <p:spPr>
            <a:xfrm>
              <a:off x="5426807" y="1532182"/>
              <a:ext cx="3092982" cy="800560"/>
            </a:xfrm>
            <a:prstGeom prst="round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FB770469-3C5C-4A14-A1F4-94DAC3A6A54A}"/>
                </a:ext>
              </a:extLst>
            </p:cNvPr>
            <p:cNvSpPr txBox="1"/>
            <p:nvPr/>
          </p:nvSpPr>
          <p:spPr>
            <a:xfrm>
              <a:off x="6449115" y="1594905"/>
              <a:ext cx="2276470" cy="646331"/>
            </a:xfrm>
            <a:prstGeom prst="rect">
              <a:avLst/>
            </a:prstGeom>
            <a:noFill/>
          </p:spPr>
          <p:txBody>
            <a:bodyPr wrap="square">
              <a:spAutoFit/>
            </a:bodyPr>
            <a:lstStyle/>
            <a:p>
              <a:r>
                <a:rPr lang="en-GB" dirty="0"/>
                <a:t>These are called Olympic Values. </a:t>
              </a:r>
            </a:p>
          </p:txBody>
        </p:sp>
      </p:grpSp>
      <p:sp>
        <p:nvSpPr>
          <p:cNvPr id="5" name="Rectangle: Rounded Corners 4">
            <a:extLst>
              <a:ext uri="{FF2B5EF4-FFF2-40B4-BE49-F238E27FC236}">
                <a16:creationId xmlns:a16="http://schemas.microsoft.com/office/drawing/2014/main" id="{3AD4F7FE-389D-4DB0-AE19-759ABA0596F7}"/>
              </a:ext>
            </a:extLst>
          </p:cNvPr>
          <p:cNvSpPr/>
          <p:nvPr/>
        </p:nvSpPr>
        <p:spPr>
          <a:xfrm>
            <a:off x="719138" y="1535185"/>
            <a:ext cx="3670183" cy="5587068"/>
          </a:xfrm>
          <a:prstGeom prst="roundRect">
            <a:avLst>
              <a:gd name="adj" fmla="val 3764"/>
            </a:avLst>
          </a:prstGeom>
          <a:solidFill>
            <a:srgbClr val="AFDEF9"/>
          </a:solidFill>
          <a:ln w="38100">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57B9AB1-A594-4C9F-A69E-31502107FC8C}"/>
              </a:ext>
            </a:extLst>
          </p:cNvPr>
          <p:cNvSpPr txBox="1"/>
          <p:nvPr/>
        </p:nvSpPr>
        <p:spPr>
          <a:xfrm>
            <a:off x="784371" y="1685268"/>
            <a:ext cx="3670183" cy="4355038"/>
          </a:xfrm>
          <a:prstGeom prst="rect">
            <a:avLst/>
          </a:prstGeom>
          <a:noFill/>
        </p:spPr>
        <p:txBody>
          <a:bodyPr wrap="square">
            <a:spAutoFit/>
          </a:bodyPr>
          <a:lstStyle/>
          <a:p>
            <a:pPr marL="285750" indent="-285750">
              <a:spcAft>
                <a:spcPts val="1000"/>
              </a:spcAft>
              <a:buFont typeface="Arial" panose="020B0604020202020204" pitchFamily="34" charset="0"/>
              <a:buChar char="•"/>
            </a:pPr>
            <a:r>
              <a:rPr lang="en-GB" dirty="0"/>
              <a:t>The Olympic Games take </a:t>
            </a:r>
            <a:br>
              <a:rPr lang="en-GB" dirty="0"/>
            </a:br>
            <a:r>
              <a:rPr lang="en-GB" dirty="0"/>
              <a:t>place every four years.</a:t>
            </a:r>
          </a:p>
          <a:p>
            <a:pPr marL="285750" indent="-285750">
              <a:spcAft>
                <a:spcPts val="1000"/>
              </a:spcAft>
              <a:buFont typeface="Arial" panose="020B0604020202020204" pitchFamily="34" charset="0"/>
              <a:buChar char="•"/>
            </a:pPr>
            <a:r>
              <a:rPr lang="en-GB" dirty="0"/>
              <a:t>Athletes meet up from all </a:t>
            </a:r>
            <a:br>
              <a:rPr lang="en-GB" dirty="0"/>
            </a:br>
            <a:r>
              <a:rPr lang="en-GB" dirty="0"/>
              <a:t>over the world to compete </a:t>
            </a:r>
            <a:br>
              <a:rPr lang="en-GB" dirty="0"/>
            </a:br>
            <a:r>
              <a:rPr lang="en-GB" dirty="0"/>
              <a:t>in different events.</a:t>
            </a:r>
          </a:p>
          <a:p>
            <a:pPr marL="285750" indent="-285750">
              <a:spcAft>
                <a:spcPts val="1000"/>
              </a:spcAft>
              <a:buFont typeface="Arial" panose="020B0604020202020204" pitchFamily="34" charset="0"/>
              <a:buChar char="•"/>
            </a:pPr>
            <a:r>
              <a:rPr lang="en-GB" dirty="0"/>
              <a:t>There are many sports in the Olympic Games, including rowing, gymnastics, horse riding, table tennis, skateboarding and swimming.</a:t>
            </a:r>
          </a:p>
          <a:p>
            <a:pPr marL="285750" indent="-285750">
              <a:spcAft>
                <a:spcPts val="1000"/>
              </a:spcAft>
              <a:buFont typeface="Arial" panose="020B0604020202020204" pitchFamily="34" charset="0"/>
              <a:buChar char="•"/>
            </a:pPr>
            <a:r>
              <a:rPr lang="en-GB" dirty="0"/>
              <a:t>The Olympic Games are not just about being the best at sport - they also focus on people’s values and qualities. </a:t>
            </a:r>
          </a:p>
        </p:txBody>
      </p:sp>
      <p:grpSp>
        <p:nvGrpSpPr>
          <p:cNvPr id="49" name="Group 48">
            <a:extLst>
              <a:ext uri="{FF2B5EF4-FFF2-40B4-BE49-F238E27FC236}">
                <a16:creationId xmlns:a16="http://schemas.microsoft.com/office/drawing/2014/main" id="{7A48DA4D-D033-40B5-8245-A1F004B10112}"/>
              </a:ext>
            </a:extLst>
          </p:cNvPr>
          <p:cNvGrpSpPr/>
          <p:nvPr/>
        </p:nvGrpSpPr>
        <p:grpSpPr>
          <a:xfrm>
            <a:off x="6286500" y="1532182"/>
            <a:ext cx="3092982" cy="800560"/>
            <a:chOff x="6286500" y="1532182"/>
            <a:chExt cx="3092982" cy="800560"/>
          </a:xfrm>
        </p:grpSpPr>
        <p:sp>
          <p:nvSpPr>
            <p:cNvPr id="43" name="Rectangle: Rounded Corners 42">
              <a:extLst>
                <a:ext uri="{FF2B5EF4-FFF2-40B4-BE49-F238E27FC236}">
                  <a16:creationId xmlns:a16="http://schemas.microsoft.com/office/drawing/2014/main" id="{90CF7EA5-F7FF-480D-BB30-34BC2503F8ED}"/>
                </a:ext>
              </a:extLst>
            </p:cNvPr>
            <p:cNvSpPr/>
            <p:nvPr/>
          </p:nvSpPr>
          <p:spPr>
            <a:xfrm>
              <a:off x="6286500" y="1532182"/>
              <a:ext cx="3092982" cy="800560"/>
            </a:xfrm>
            <a:prstGeom prst="round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87D7A643-322D-4AB8-BDC3-FE6110298D67}"/>
                </a:ext>
              </a:extLst>
            </p:cNvPr>
            <p:cNvSpPr txBox="1"/>
            <p:nvPr/>
          </p:nvSpPr>
          <p:spPr>
            <a:xfrm>
              <a:off x="6449115" y="1594905"/>
              <a:ext cx="2276470" cy="646331"/>
            </a:xfrm>
            <a:prstGeom prst="rect">
              <a:avLst/>
            </a:prstGeom>
            <a:noFill/>
          </p:spPr>
          <p:txBody>
            <a:bodyPr wrap="square">
              <a:spAutoFit/>
            </a:bodyPr>
            <a:lstStyle/>
            <a:p>
              <a:r>
                <a:rPr lang="en-GB" dirty="0"/>
                <a:t>Have you ever tried any of these sports? </a:t>
              </a:r>
            </a:p>
          </p:txBody>
        </p:sp>
      </p:grpSp>
    </p:spTree>
    <p:extLst>
      <p:ext uri="{BB962C8B-B14F-4D97-AF65-F5344CB8AC3E}">
        <p14:creationId xmlns:p14="http://schemas.microsoft.com/office/powerpoint/2010/main" val="10699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p:tgtEl>
                                          <p:spTgt spid="50"/>
                                        </p:tgtEl>
                                        <p:attrNameLst>
                                          <p:attrName>ppt_x</p:attrName>
                                        </p:attrNameLst>
                                      </p:cBhvr>
                                      <p:tavLst>
                                        <p:tav tm="0">
                                          <p:val>
                                            <p:strVal val="#ppt_x-#ppt_w*1.125000"/>
                                          </p:val>
                                        </p:tav>
                                        <p:tav tm="100000">
                                          <p:val>
                                            <p:strVal val="#ppt_x"/>
                                          </p:val>
                                        </p:tav>
                                      </p:tavLst>
                                    </p:anim>
                                    <p:animEffect transition="in" filter="wipe(right)">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2"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p:tgtEl>
                                          <p:spTgt spid="49"/>
                                        </p:tgtEl>
                                        <p:attrNameLst>
                                          <p:attrName>ppt_x</p:attrName>
                                        </p:attrNameLst>
                                      </p:cBhvr>
                                      <p:tavLst>
                                        <p:tav tm="0">
                                          <p:val>
                                            <p:strVal val="#ppt_x+#ppt_w*1.125000"/>
                                          </p:val>
                                        </p:tav>
                                        <p:tav tm="100000">
                                          <p:val>
                                            <p:strVal val="#ppt_x"/>
                                          </p:val>
                                        </p:tav>
                                      </p:tavLst>
                                    </p:anim>
                                    <p:animEffect transition="in" filter="wipe(left)">
                                      <p:cBhvr>
                                        <p:cTn id="2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5A307-17C9-41DC-8ADA-512FC2DB7F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70" t="-15216" r="-10172" b="10552"/>
          <a:stretch/>
        </p:blipFill>
        <p:spPr>
          <a:xfrm>
            <a:off x="6338886" y="2753740"/>
            <a:ext cx="2106937" cy="2106936"/>
          </a:xfrm>
          <a:prstGeom prst="ellipse">
            <a:avLst/>
          </a:prstGeom>
          <a:solidFill>
            <a:srgbClr val="AFDEF9"/>
          </a:solidFill>
          <a:ln w="28575">
            <a:solidFill>
              <a:srgbClr val="21A6F9"/>
            </a:solidFill>
          </a:ln>
        </p:spPr>
      </p:pic>
      <p:sp>
        <p:nvSpPr>
          <p:cNvPr id="2" name="Title 1">
            <a:extLst>
              <a:ext uri="{FF2B5EF4-FFF2-40B4-BE49-F238E27FC236}">
                <a16:creationId xmlns:a16="http://schemas.microsoft.com/office/drawing/2014/main" id="{25E72E94-DBF6-4406-A5D4-ADB8891A70A2}"/>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Values</a:t>
            </a:r>
          </a:p>
        </p:txBody>
      </p:sp>
      <p:grpSp>
        <p:nvGrpSpPr>
          <p:cNvPr id="8" name="Group 7">
            <a:extLst>
              <a:ext uri="{FF2B5EF4-FFF2-40B4-BE49-F238E27FC236}">
                <a16:creationId xmlns:a16="http://schemas.microsoft.com/office/drawing/2014/main" id="{9C2686AC-7C19-4CF4-BB94-B08E6AA0CABD}"/>
              </a:ext>
            </a:extLst>
          </p:cNvPr>
          <p:cNvGrpSpPr/>
          <p:nvPr/>
        </p:nvGrpSpPr>
        <p:grpSpPr>
          <a:xfrm>
            <a:off x="719138" y="1438275"/>
            <a:ext cx="7705725" cy="540000"/>
            <a:chOff x="719138" y="1514475"/>
            <a:chExt cx="7705725" cy="540000"/>
          </a:xfrm>
        </p:grpSpPr>
        <p:sp>
          <p:nvSpPr>
            <p:cNvPr id="3" name="Rectangle: Rounded Corners 2">
              <a:extLst>
                <a:ext uri="{FF2B5EF4-FFF2-40B4-BE49-F238E27FC236}">
                  <a16:creationId xmlns:a16="http://schemas.microsoft.com/office/drawing/2014/main" id="{81C9663D-FECA-4042-9694-4432E657874A}"/>
                </a:ext>
              </a:extLst>
            </p:cNvPr>
            <p:cNvSpPr/>
            <p:nvPr/>
          </p:nvSpPr>
          <p:spPr>
            <a:xfrm>
              <a:off x="719138" y="1514475"/>
              <a:ext cx="7705725" cy="540000"/>
            </a:xfrm>
            <a:prstGeom prst="round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207E166-F3BB-40D3-840E-07367FCDDCB7}"/>
                </a:ext>
              </a:extLst>
            </p:cNvPr>
            <p:cNvSpPr txBox="1"/>
            <p:nvPr/>
          </p:nvSpPr>
          <p:spPr>
            <a:xfrm>
              <a:off x="866774" y="1581835"/>
              <a:ext cx="7419975" cy="369332"/>
            </a:xfrm>
            <a:prstGeom prst="rect">
              <a:avLst/>
            </a:prstGeom>
            <a:noFill/>
          </p:spPr>
          <p:txBody>
            <a:bodyPr wrap="square">
              <a:spAutoFit/>
            </a:bodyPr>
            <a:lstStyle/>
            <a:p>
              <a:pPr algn="ctr"/>
              <a:r>
                <a:rPr lang="en-GB" dirty="0">
                  <a:solidFill>
                    <a:schemeClr val="bg1"/>
                  </a:solidFill>
                </a:rPr>
                <a:t>Values are types of behaviours that we think are important to show.</a:t>
              </a:r>
            </a:p>
          </p:txBody>
        </p:sp>
      </p:grpSp>
      <p:sp>
        <p:nvSpPr>
          <p:cNvPr id="10" name="TextBox 9">
            <a:extLst>
              <a:ext uri="{FF2B5EF4-FFF2-40B4-BE49-F238E27FC236}">
                <a16:creationId xmlns:a16="http://schemas.microsoft.com/office/drawing/2014/main" id="{88A495EE-512B-4120-B9B9-CA8F97656D94}"/>
              </a:ext>
            </a:extLst>
          </p:cNvPr>
          <p:cNvSpPr txBox="1"/>
          <p:nvPr/>
        </p:nvSpPr>
        <p:spPr>
          <a:xfrm>
            <a:off x="1700868" y="2113190"/>
            <a:ext cx="5742264" cy="369332"/>
          </a:xfrm>
          <a:prstGeom prst="rect">
            <a:avLst/>
          </a:prstGeom>
          <a:noFill/>
        </p:spPr>
        <p:txBody>
          <a:bodyPr wrap="square">
            <a:spAutoFit/>
          </a:bodyPr>
          <a:lstStyle/>
          <a:p>
            <a:pPr algn="ctr"/>
            <a:r>
              <a:rPr lang="en-GB" dirty="0"/>
              <a:t>Can you match these pictures with these values?</a:t>
            </a:r>
          </a:p>
        </p:txBody>
      </p:sp>
      <p:pic>
        <p:nvPicPr>
          <p:cNvPr id="9" name="Picture 8" descr="Icon&#10;&#10;Description automatically generated with low confidence">
            <a:extLst>
              <a:ext uri="{FF2B5EF4-FFF2-40B4-BE49-F238E27FC236}">
                <a16:creationId xmlns:a16="http://schemas.microsoft.com/office/drawing/2014/main" id="{1CB363E5-BF34-4B58-8004-DF273BE5BA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45" t="-8685" r="-21168" b="29933"/>
          <a:stretch/>
        </p:blipFill>
        <p:spPr>
          <a:xfrm>
            <a:off x="4435474" y="2694956"/>
            <a:ext cx="2106936" cy="2106936"/>
          </a:xfrm>
          <a:prstGeom prst="ellipse">
            <a:avLst/>
          </a:prstGeom>
          <a:solidFill>
            <a:srgbClr val="AFDEF9"/>
          </a:solidFill>
          <a:ln w="28575">
            <a:solidFill>
              <a:srgbClr val="21A6F9"/>
            </a:solidFill>
          </a:ln>
        </p:spPr>
      </p:pic>
      <p:pic>
        <p:nvPicPr>
          <p:cNvPr id="11" name="Picture 10" descr="A picture containing toy, doll, vector graphics&#10;&#10;Description automatically generated">
            <a:extLst>
              <a:ext uri="{FF2B5EF4-FFF2-40B4-BE49-F238E27FC236}">
                <a16:creationId xmlns:a16="http://schemas.microsoft.com/office/drawing/2014/main" id="{97044E05-D047-4E33-8DEC-93B431F40C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7" t="-17824" r="5686" b="34793"/>
          <a:stretch/>
        </p:blipFill>
        <p:spPr>
          <a:xfrm>
            <a:off x="628648" y="2694956"/>
            <a:ext cx="2106935" cy="2106936"/>
          </a:xfrm>
          <a:prstGeom prst="ellipse">
            <a:avLst/>
          </a:prstGeom>
          <a:solidFill>
            <a:srgbClr val="AFDEF9"/>
          </a:solidFill>
          <a:ln w="28575">
            <a:solidFill>
              <a:srgbClr val="21A6F9"/>
            </a:solidFill>
          </a:ln>
        </p:spPr>
      </p:pic>
      <p:pic>
        <p:nvPicPr>
          <p:cNvPr id="12" name="Picture 11" descr="A picture containing text, toy, doll&#10;&#10;Description automatically generated">
            <a:extLst>
              <a:ext uri="{FF2B5EF4-FFF2-40B4-BE49-F238E27FC236}">
                <a16:creationId xmlns:a16="http://schemas.microsoft.com/office/drawing/2014/main" id="{355EE138-146B-4466-AB93-D81E5CDCD4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49" t="-11442" r="8854" b="18125"/>
          <a:stretch/>
        </p:blipFill>
        <p:spPr>
          <a:xfrm>
            <a:off x="2532060" y="2694956"/>
            <a:ext cx="2106937" cy="2106936"/>
          </a:xfrm>
          <a:prstGeom prst="ellipse">
            <a:avLst/>
          </a:prstGeom>
          <a:solidFill>
            <a:srgbClr val="AFDEF9"/>
          </a:solidFill>
          <a:ln w="28575">
            <a:solidFill>
              <a:srgbClr val="21A6F9"/>
            </a:solidFill>
          </a:ln>
        </p:spPr>
      </p:pic>
      <p:grpSp>
        <p:nvGrpSpPr>
          <p:cNvPr id="19" name="Group 18">
            <a:extLst>
              <a:ext uri="{FF2B5EF4-FFF2-40B4-BE49-F238E27FC236}">
                <a16:creationId xmlns:a16="http://schemas.microsoft.com/office/drawing/2014/main" id="{AD3828B2-AA2A-43E8-8696-B0DD9A83F3CE}"/>
              </a:ext>
            </a:extLst>
          </p:cNvPr>
          <p:cNvGrpSpPr/>
          <p:nvPr/>
        </p:nvGrpSpPr>
        <p:grpSpPr>
          <a:xfrm>
            <a:off x="2764158" y="5737648"/>
            <a:ext cx="1686582" cy="495300"/>
            <a:chOff x="2748893" y="5476875"/>
            <a:chExt cx="1686582" cy="495300"/>
          </a:xfrm>
        </p:grpSpPr>
        <p:sp>
          <p:nvSpPr>
            <p:cNvPr id="18" name="Rectangle: Rounded Corners 17">
              <a:extLst>
                <a:ext uri="{FF2B5EF4-FFF2-40B4-BE49-F238E27FC236}">
                  <a16:creationId xmlns:a16="http://schemas.microsoft.com/office/drawing/2014/main" id="{CDBB9FA8-AB92-4B83-856B-BB1A9C1FCE4F}"/>
                </a:ext>
              </a:extLst>
            </p:cNvPr>
            <p:cNvSpPr/>
            <p:nvPr/>
          </p:nvSpPr>
          <p:spPr>
            <a:xfrm>
              <a:off x="2748893" y="5476875"/>
              <a:ext cx="1686582" cy="495300"/>
            </a:xfrm>
            <a:prstGeom prst="roundRect">
              <a:avLst>
                <a:gd name="adj" fmla="val 30129"/>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BC3BE817-7A37-4552-ADF8-50D77535DB40}"/>
                </a:ext>
              </a:extLst>
            </p:cNvPr>
            <p:cNvSpPr txBox="1"/>
            <p:nvPr/>
          </p:nvSpPr>
          <p:spPr>
            <a:xfrm>
              <a:off x="2879419" y="5539859"/>
              <a:ext cx="1412217" cy="369332"/>
            </a:xfrm>
            <a:prstGeom prst="rect">
              <a:avLst/>
            </a:prstGeom>
            <a:noFill/>
          </p:spPr>
          <p:txBody>
            <a:bodyPr wrap="square">
              <a:spAutoFit/>
            </a:bodyPr>
            <a:lstStyle/>
            <a:p>
              <a:pPr algn="ctr"/>
              <a:r>
                <a:rPr lang="en-GB" b="1" dirty="0">
                  <a:solidFill>
                    <a:schemeClr val="bg1"/>
                  </a:solidFill>
                </a:rPr>
                <a:t>Friendship</a:t>
              </a:r>
            </a:p>
          </p:txBody>
        </p:sp>
      </p:grpSp>
      <p:grpSp>
        <p:nvGrpSpPr>
          <p:cNvPr id="20" name="Group 19">
            <a:extLst>
              <a:ext uri="{FF2B5EF4-FFF2-40B4-BE49-F238E27FC236}">
                <a16:creationId xmlns:a16="http://schemas.microsoft.com/office/drawing/2014/main" id="{FE3F9076-9B58-4478-AE19-968FACB29B8C}"/>
              </a:ext>
            </a:extLst>
          </p:cNvPr>
          <p:cNvGrpSpPr/>
          <p:nvPr/>
        </p:nvGrpSpPr>
        <p:grpSpPr>
          <a:xfrm>
            <a:off x="810162" y="5737648"/>
            <a:ext cx="1686582" cy="495300"/>
            <a:chOff x="2748893" y="5476875"/>
            <a:chExt cx="1686582" cy="495300"/>
          </a:xfrm>
        </p:grpSpPr>
        <p:sp>
          <p:nvSpPr>
            <p:cNvPr id="21" name="Rectangle: Rounded Corners 20">
              <a:extLst>
                <a:ext uri="{FF2B5EF4-FFF2-40B4-BE49-F238E27FC236}">
                  <a16:creationId xmlns:a16="http://schemas.microsoft.com/office/drawing/2014/main" id="{66EF67C0-73C7-41DF-893C-45FEE879A428}"/>
                </a:ext>
              </a:extLst>
            </p:cNvPr>
            <p:cNvSpPr/>
            <p:nvPr/>
          </p:nvSpPr>
          <p:spPr>
            <a:xfrm>
              <a:off x="2748893" y="5476875"/>
              <a:ext cx="1686582" cy="495300"/>
            </a:xfrm>
            <a:prstGeom prst="roundRect">
              <a:avLst>
                <a:gd name="adj" fmla="val 30129"/>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C284772E-418F-467E-8E5A-8C0F7986E04C}"/>
                </a:ext>
              </a:extLst>
            </p:cNvPr>
            <p:cNvSpPr txBox="1"/>
            <p:nvPr/>
          </p:nvSpPr>
          <p:spPr>
            <a:xfrm>
              <a:off x="2879419" y="5539859"/>
              <a:ext cx="1412217" cy="369332"/>
            </a:xfrm>
            <a:prstGeom prst="rect">
              <a:avLst/>
            </a:prstGeom>
            <a:noFill/>
          </p:spPr>
          <p:txBody>
            <a:bodyPr wrap="square">
              <a:spAutoFit/>
            </a:bodyPr>
            <a:lstStyle/>
            <a:p>
              <a:pPr algn="ctr"/>
              <a:r>
                <a:rPr lang="en-GB" b="1" dirty="0">
                  <a:solidFill>
                    <a:schemeClr val="bg1"/>
                  </a:solidFill>
                </a:rPr>
                <a:t>Excellence</a:t>
              </a:r>
            </a:p>
          </p:txBody>
        </p:sp>
      </p:grpSp>
      <p:grpSp>
        <p:nvGrpSpPr>
          <p:cNvPr id="23" name="Group 22">
            <a:extLst>
              <a:ext uri="{FF2B5EF4-FFF2-40B4-BE49-F238E27FC236}">
                <a16:creationId xmlns:a16="http://schemas.microsoft.com/office/drawing/2014/main" id="{30144786-4A41-48C5-8F35-12B878B7D276}"/>
              </a:ext>
            </a:extLst>
          </p:cNvPr>
          <p:cNvGrpSpPr/>
          <p:nvPr/>
        </p:nvGrpSpPr>
        <p:grpSpPr>
          <a:xfrm>
            <a:off x="6677877" y="5737648"/>
            <a:ext cx="1699896" cy="495300"/>
            <a:chOff x="2735580" y="5476875"/>
            <a:chExt cx="1699896" cy="495300"/>
          </a:xfrm>
        </p:grpSpPr>
        <p:sp>
          <p:nvSpPr>
            <p:cNvPr id="24" name="Rectangle: Rounded Corners 23">
              <a:extLst>
                <a:ext uri="{FF2B5EF4-FFF2-40B4-BE49-F238E27FC236}">
                  <a16:creationId xmlns:a16="http://schemas.microsoft.com/office/drawing/2014/main" id="{BAE314F8-BD6B-43A0-996C-D99514AFBF99}"/>
                </a:ext>
              </a:extLst>
            </p:cNvPr>
            <p:cNvSpPr/>
            <p:nvPr/>
          </p:nvSpPr>
          <p:spPr>
            <a:xfrm>
              <a:off x="2748893" y="5476875"/>
              <a:ext cx="1686582" cy="495300"/>
            </a:xfrm>
            <a:prstGeom prst="roundRect">
              <a:avLst>
                <a:gd name="adj" fmla="val 30129"/>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CD34AAB-60F7-430E-977E-DF34214A1ACD}"/>
                </a:ext>
              </a:extLst>
            </p:cNvPr>
            <p:cNvSpPr txBox="1"/>
            <p:nvPr/>
          </p:nvSpPr>
          <p:spPr>
            <a:xfrm>
              <a:off x="2735580" y="5539859"/>
              <a:ext cx="1699896" cy="369332"/>
            </a:xfrm>
            <a:prstGeom prst="rect">
              <a:avLst/>
            </a:prstGeom>
            <a:noFill/>
          </p:spPr>
          <p:txBody>
            <a:bodyPr wrap="square">
              <a:spAutoFit/>
            </a:bodyPr>
            <a:lstStyle/>
            <a:p>
              <a:pPr algn="ctr"/>
              <a:r>
                <a:rPr lang="en-GB" b="1" dirty="0">
                  <a:solidFill>
                    <a:schemeClr val="bg1"/>
                  </a:solidFill>
                </a:rPr>
                <a:t>Determination</a:t>
              </a:r>
            </a:p>
          </p:txBody>
        </p:sp>
      </p:grpSp>
      <p:grpSp>
        <p:nvGrpSpPr>
          <p:cNvPr id="26" name="Group 25">
            <a:extLst>
              <a:ext uri="{FF2B5EF4-FFF2-40B4-BE49-F238E27FC236}">
                <a16:creationId xmlns:a16="http://schemas.microsoft.com/office/drawing/2014/main" id="{17AFF649-6223-433C-9DD0-3914602BCD41}"/>
              </a:ext>
            </a:extLst>
          </p:cNvPr>
          <p:cNvGrpSpPr/>
          <p:nvPr/>
        </p:nvGrpSpPr>
        <p:grpSpPr>
          <a:xfrm>
            <a:off x="4718154" y="5737648"/>
            <a:ext cx="1692308" cy="495300"/>
            <a:chOff x="2743167" y="5476875"/>
            <a:chExt cx="1692308" cy="495300"/>
          </a:xfrm>
        </p:grpSpPr>
        <p:sp>
          <p:nvSpPr>
            <p:cNvPr id="27" name="Rectangle: Rounded Corners 26">
              <a:extLst>
                <a:ext uri="{FF2B5EF4-FFF2-40B4-BE49-F238E27FC236}">
                  <a16:creationId xmlns:a16="http://schemas.microsoft.com/office/drawing/2014/main" id="{788A379A-5131-43F4-8064-7F98073F5B75}"/>
                </a:ext>
              </a:extLst>
            </p:cNvPr>
            <p:cNvSpPr/>
            <p:nvPr/>
          </p:nvSpPr>
          <p:spPr>
            <a:xfrm>
              <a:off x="2748893" y="5476875"/>
              <a:ext cx="1686582" cy="495300"/>
            </a:xfrm>
            <a:prstGeom prst="roundRect">
              <a:avLst>
                <a:gd name="adj" fmla="val 30129"/>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91DEA571-E757-461B-9577-ABF4A1D2CD90}"/>
                </a:ext>
              </a:extLst>
            </p:cNvPr>
            <p:cNvSpPr txBox="1"/>
            <p:nvPr/>
          </p:nvSpPr>
          <p:spPr>
            <a:xfrm>
              <a:off x="2743167" y="5539859"/>
              <a:ext cx="1684722" cy="369332"/>
            </a:xfrm>
            <a:prstGeom prst="rect">
              <a:avLst/>
            </a:prstGeom>
            <a:noFill/>
          </p:spPr>
          <p:txBody>
            <a:bodyPr wrap="square">
              <a:spAutoFit/>
            </a:bodyPr>
            <a:lstStyle/>
            <a:p>
              <a:pPr algn="ctr"/>
              <a:r>
                <a:rPr lang="en-GB" b="1" dirty="0">
                  <a:solidFill>
                    <a:schemeClr val="bg1"/>
                  </a:solidFill>
                </a:rPr>
                <a:t>Hardworking</a:t>
              </a:r>
            </a:p>
          </p:txBody>
        </p:sp>
      </p:grpSp>
      <p:grpSp>
        <p:nvGrpSpPr>
          <p:cNvPr id="29" name="Group 28">
            <a:extLst>
              <a:ext uri="{FF2B5EF4-FFF2-40B4-BE49-F238E27FC236}">
                <a16:creationId xmlns:a16="http://schemas.microsoft.com/office/drawing/2014/main" id="{56910A45-07F0-41F9-9BEB-E0519DABFBAF}"/>
              </a:ext>
            </a:extLst>
          </p:cNvPr>
          <p:cNvGrpSpPr/>
          <p:nvPr/>
        </p:nvGrpSpPr>
        <p:grpSpPr>
          <a:xfrm>
            <a:off x="719138" y="5723777"/>
            <a:ext cx="7705725" cy="540000"/>
            <a:chOff x="719138" y="1514475"/>
            <a:chExt cx="7705725" cy="540000"/>
          </a:xfrm>
        </p:grpSpPr>
        <p:sp>
          <p:nvSpPr>
            <p:cNvPr id="30" name="Rectangle: Rounded Corners 29">
              <a:extLst>
                <a:ext uri="{FF2B5EF4-FFF2-40B4-BE49-F238E27FC236}">
                  <a16:creationId xmlns:a16="http://schemas.microsoft.com/office/drawing/2014/main" id="{3993F45E-8DD4-484C-8835-3A8EE6BB811B}"/>
                </a:ext>
              </a:extLst>
            </p:cNvPr>
            <p:cNvSpPr/>
            <p:nvPr/>
          </p:nvSpPr>
          <p:spPr>
            <a:xfrm>
              <a:off x="719138" y="1514475"/>
              <a:ext cx="7705725" cy="540000"/>
            </a:xfrm>
            <a:prstGeom prst="round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802224AF-0FC5-44C2-BC6C-730D370664AB}"/>
                </a:ext>
              </a:extLst>
            </p:cNvPr>
            <p:cNvSpPr txBox="1"/>
            <p:nvPr/>
          </p:nvSpPr>
          <p:spPr>
            <a:xfrm>
              <a:off x="866774" y="1581835"/>
              <a:ext cx="7419975" cy="369332"/>
            </a:xfrm>
            <a:prstGeom prst="rect">
              <a:avLst/>
            </a:prstGeom>
            <a:noFill/>
          </p:spPr>
          <p:txBody>
            <a:bodyPr wrap="square">
              <a:spAutoFit/>
            </a:bodyPr>
            <a:lstStyle/>
            <a:p>
              <a:pPr algn="ctr"/>
              <a:r>
                <a:rPr lang="en-GB" dirty="0">
                  <a:solidFill>
                    <a:schemeClr val="bg1"/>
                  </a:solidFill>
                </a:rPr>
                <a:t>Can you describe what these values mean?</a:t>
              </a:r>
            </a:p>
          </p:txBody>
        </p:sp>
      </p:grpSp>
    </p:spTree>
    <p:extLst>
      <p:ext uri="{BB962C8B-B14F-4D97-AF65-F5344CB8AC3E}">
        <p14:creationId xmlns:p14="http://schemas.microsoft.com/office/powerpoint/2010/main" val="348644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81481E-6 L 0.2099 -0.17825 " pathEditMode="relative" rAng="0" ptsTypes="AA">
                                      <p:cBhvr>
                                        <p:cTn id="6" dur="2000" fill="hold"/>
                                        <p:tgtEl>
                                          <p:spTgt spid="20"/>
                                        </p:tgtEl>
                                        <p:attrNameLst>
                                          <p:attrName>ppt_x</p:attrName>
                                          <p:attrName>ppt_y</p:attrName>
                                        </p:attrNameLst>
                                      </p:cBhvr>
                                      <p:rCtr x="10486" y="-8912"/>
                                    </p:animMotion>
                                  </p:childTnLst>
                                </p:cTn>
                              </p:par>
                              <p:par>
                                <p:cTn id="7" presetID="64" presetClass="path" presetSubtype="0" accel="50000" decel="50000" fill="hold" nodeType="withEffect">
                                  <p:stCondLst>
                                    <p:cond delay="0"/>
                                  </p:stCondLst>
                                  <p:childTnLst>
                                    <p:animMotion origin="layout" path="M -4.44444E-6 4.81481E-6 L -0.21232 -0.17732 " pathEditMode="relative" rAng="0" ptsTypes="AA">
                                      <p:cBhvr>
                                        <p:cTn id="8" dur="2000" fill="hold"/>
                                        <p:tgtEl>
                                          <p:spTgt spid="19"/>
                                        </p:tgtEl>
                                        <p:attrNameLst>
                                          <p:attrName>ppt_x</p:attrName>
                                          <p:attrName>ppt_y</p:attrName>
                                        </p:attrNameLst>
                                      </p:cBhvr>
                                      <p:rCtr x="-10625" y="-8866"/>
                                    </p:animMotion>
                                  </p:childTnLst>
                                </p:cTn>
                              </p:par>
                              <p:par>
                                <p:cTn id="9" presetID="64" presetClass="path" presetSubtype="0" accel="50000" decel="50000" fill="hold" nodeType="withEffect">
                                  <p:stCondLst>
                                    <p:cond delay="0"/>
                                  </p:stCondLst>
                                  <p:childTnLst>
                                    <p:animMotion origin="layout" path="M 3.05556E-6 4.81481E-6 L 0.2 -0.17801 " pathEditMode="relative" rAng="0" ptsTypes="AA">
                                      <p:cBhvr>
                                        <p:cTn id="10" dur="2000" fill="hold"/>
                                        <p:tgtEl>
                                          <p:spTgt spid="26"/>
                                        </p:tgtEl>
                                        <p:attrNameLst>
                                          <p:attrName>ppt_x</p:attrName>
                                          <p:attrName>ppt_y</p:attrName>
                                        </p:attrNameLst>
                                      </p:cBhvr>
                                      <p:rCtr x="10000" y="-8912"/>
                                    </p:animMotion>
                                  </p:childTnLst>
                                </p:cTn>
                              </p:par>
                              <p:par>
                                <p:cTn id="11" presetID="64" presetClass="path" presetSubtype="0" accel="50000" decel="50000" fill="hold" nodeType="withEffect">
                                  <p:stCondLst>
                                    <p:cond delay="0"/>
                                  </p:stCondLst>
                                  <p:childTnLst>
                                    <p:animMotion origin="layout" path="M -3.88889E-6 4.81481E-6 L -0.22378 -0.17755 " pathEditMode="relative" rAng="0" ptsTypes="AA">
                                      <p:cBhvr>
                                        <p:cTn id="12" dur="2000" fill="hold"/>
                                        <p:tgtEl>
                                          <p:spTgt spid="23"/>
                                        </p:tgtEl>
                                        <p:attrNameLst>
                                          <p:attrName>ppt_x</p:attrName>
                                          <p:attrName>ppt_y</p:attrName>
                                        </p:attrNameLst>
                                      </p:cBhvr>
                                      <p:rCtr x="-11198" y="-8889"/>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background pattern&#10;&#10;Description automatically generated">
            <a:extLst>
              <a:ext uri="{FF2B5EF4-FFF2-40B4-BE49-F238E27FC236}">
                <a16:creationId xmlns:a16="http://schemas.microsoft.com/office/drawing/2014/main" id="{F0873E65-4990-49CC-ACF3-99B06FFD8C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83"/>
          <a:stretch/>
        </p:blipFill>
        <p:spPr>
          <a:xfrm>
            <a:off x="503238" y="1744980"/>
            <a:ext cx="8133614" cy="4604247"/>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7CE07676-5484-4241-B47D-A38E9AA786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407"/>
          <a:stretch/>
        </p:blipFill>
        <p:spPr>
          <a:xfrm>
            <a:off x="1153357" y="3061625"/>
            <a:ext cx="3749484" cy="3282730"/>
          </a:xfrm>
          <a:prstGeom prst="rect">
            <a:avLst/>
          </a:prstGeom>
        </p:spPr>
      </p:pic>
      <p:grpSp>
        <p:nvGrpSpPr>
          <p:cNvPr id="62" name="Group 61">
            <a:extLst>
              <a:ext uri="{FF2B5EF4-FFF2-40B4-BE49-F238E27FC236}">
                <a16:creationId xmlns:a16="http://schemas.microsoft.com/office/drawing/2014/main" id="{0D697A49-43A2-484C-8DB9-7B517C2F3C70}"/>
              </a:ext>
            </a:extLst>
          </p:cNvPr>
          <p:cNvGrpSpPr/>
          <p:nvPr/>
        </p:nvGrpSpPr>
        <p:grpSpPr>
          <a:xfrm>
            <a:off x="503237" y="1174459"/>
            <a:ext cx="4486448" cy="5170781"/>
            <a:chOff x="503237" y="1174459"/>
            <a:chExt cx="4486448" cy="5170781"/>
          </a:xfrm>
        </p:grpSpPr>
        <p:grpSp>
          <p:nvGrpSpPr>
            <p:cNvPr id="24" name="Group 23">
              <a:extLst>
                <a:ext uri="{FF2B5EF4-FFF2-40B4-BE49-F238E27FC236}">
                  <a16:creationId xmlns:a16="http://schemas.microsoft.com/office/drawing/2014/main" id="{2D5FA869-1AD7-4767-BCE6-1B018783AB8B}"/>
                </a:ext>
              </a:extLst>
            </p:cNvPr>
            <p:cNvGrpSpPr/>
            <p:nvPr/>
          </p:nvGrpSpPr>
          <p:grpSpPr>
            <a:xfrm>
              <a:off x="503237" y="1174459"/>
              <a:ext cx="4486448" cy="5170781"/>
              <a:chOff x="503237" y="1174459"/>
              <a:chExt cx="4486448" cy="5170781"/>
            </a:xfrm>
          </p:grpSpPr>
          <p:pic>
            <p:nvPicPr>
              <p:cNvPr id="17" name="Picture 16" descr="A picture containing text, handwear, clothing&#10;&#10;Description automatically generated">
                <a:extLst>
                  <a:ext uri="{FF2B5EF4-FFF2-40B4-BE49-F238E27FC236}">
                    <a16:creationId xmlns:a16="http://schemas.microsoft.com/office/drawing/2014/main" id="{806B1216-AA01-442E-89C0-96934BF0A3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2" t="43394" b="41977"/>
              <a:stretch/>
            </p:blipFill>
            <p:spPr>
              <a:xfrm rot="5400000" flipH="1">
                <a:off x="-437582" y="4741588"/>
                <a:ext cx="2544472" cy="662832"/>
              </a:xfrm>
              <a:prstGeom prst="rect">
                <a:avLst/>
              </a:prstGeom>
            </p:spPr>
          </p:pic>
          <p:sp>
            <p:nvSpPr>
              <p:cNvPr id="21" name="Freeform: Shape 20">
                <a:extLst>
                  <a:ext uri="{FF2B5EF4-FFF2-40B4-BE49-F238E27FC236}">
                    <a16:creationId xmlns:a16="http://schemas.microsoft.com/office/drawing/2014/main" id="{733B9EBF-DE4E-4775-AFC0-B9BC5D72E63D}"/>
                  </a:ext>
                </a:extLst>
              </p:cNvPr>
              <p:cNvSpPr/>
              <p:nvPr/>
            </p:nvSpPr>
            <p:spPr>
              <a:xfrm>
                <a:off x="875943" y="5069156"/>
                <a:ext cx="171807" cy="1275199"/>
              </a:xfrm>
              <a:custGeom>
                <a:avLst/>
                <a:gdLst>
                  <a:gd name="connsiteX0" fmla="*/ 146407 w 171807"/>
                  <a:gd name="connsiteY0" fmla="*/ 1274494 h 1275199"/>
                  <a:gd name="connsiteX1" fmla="*/ 32107 w 171807"/>
                  <a:gd name="connsiteY1" fmla="*/ 1268144 h 1275199"/>
                  <a:gd name="connsiteX2" fmla="*/ 13057 w 171807"/>
                  <a:gd name="connsiteY2" fmla="*/ 1223694 h 1275199"/>
                  <a:gd name="connsiteX3" fmla="*/ 357 w 171807"/>
                  <a:gd name="connsiteY3" fmla="*/ 950644 h 1275199"/>
                  <a:gd name="connsiteX4" fmla="*/ 6707 w 171807"/>
                  <a:gd name="connsiteY4" fmla="*/ 563294 h 1275199"/>
                  <a:gd name="connsiteX5" fmla="*/ 38457 w 171807"/>
                  <a:gd name="connsiteY5" fmla="*/ 74344 h 1275199"/>
                  <a:gd name="connsiteX6" fmla="*/ 70207 w 171807"/>
                  <a:gd name="connsiteY6" fmla="*/ 4494 h 1275199"/>
                  <a:gd name="connsiteX7" fmla="*/ 127357 w 171807"/>
                  <a:gd name="connsiteY7" fmla="*/ 87044 h 1275199"/>
                  <a:gd name="connsiteX8" fmla="*/ 171807 w 171807"/>
                  <a:gd name="connsiteY8" fmla="*/ 722044 h 127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07" h="1275199">
                    <a:moveTo>
                      <a:pt x="146407" y="1274494"/>
                    </a:moveTo>
                    <a:cubicBezTo>
                      <a:pt x="100369" y="1275552"/>
                      <a:pt x="54332" y="1276611"/>
                      <a:pt x="32107" y="1268144"/>
                    </a:cubicBezTo>
                    <a:cubicBezTo>
                      <a:pt x="9882" y="1259677"/>
                      <a:pt x="18349" y="1276611"/>
                      <a:pt x="13057" y="1223694"/>
                    </a:cubicBezTo>
                    <a:cubicBezTo>
                      <a:pt x="7765" y="1170777"/>
                      <a:pt x="1415" y="1060711"/>
                      <a:pt x="357" y="950644"/>
                    </a:cubicBezTo>
                    <a:cubicBezTo>
                      <a:pt x="-701" y="840577"/>
                      <a:pt x="357" y="709344"/>
                      <a:pt x="6707" y="563294"/>
                    </a:cubicBezTo>
                    <a:cubicBezTo>
                      <a:pt x="13057" y="417244"/>
                      <a:pt x="27874" y="167477"/>
                      <a:pt x="38457" y="74344"/>
                    </a:cubicBezTo>
                    <a:cubicBezTo>
                      <a:pt x="49040" y="-18789"/>
                      <a:pt x="55390" y="2377"/>
                      <a:pt x="70207" y="4494"/>
                    </a:cubicBezTo>
                    <a:cubicBezTo>
                      <a:pt x="85024" y="6611"/>
                      <a:pt x="110424" y="-32548"/>
                      <a:pt x="127357" y="87044"/>
                    </a:cubicBezTo>
                    <a:cubicBezTo>
                      <a:pt x="144290" y="206636"/>
                      <a:pt x="158048" y="464340"/>
                      <a:pt x="171807" y="722044"/>
                    </a:cubicBezTo>
                  </a:path>
                </a:pathLst>
              </a:cu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CBD5F11-7381-46A5-A65A-256CDF8B2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32" b="14832"/>
              <a:stretch/>
            </p:blipFill>
            <p:spPr>
              <a:xfrm>
                <a:off x="931126" y="1174459"/>
                <a:ext cx="4058559" cy="5170781"/>
              </a:xfrm>
              <a:prstGeom prst="rect">
                <a:avLst/>
              </a:prstGeom>
            </p:spPr>
          </p:pic>
          <p:sp>
            <p:nvSpPr>
              <p:cNvPr id="20" name="Freeform: Shape 19">
                <a:extLst>
                  <a:ext uri="{FF2B5EF4-FFF2-40B4-BE49-F238E27FC236}">
                    <a16:creationId xmlns:a16="http://schemas.microsoft.com/office/drawing/2014/main" id="{BA78B514-F5FD-44A8-8997-F7B724646B13}"/>
                  </a:ext>
                </a:extLst>
              </p:cNvPr>
              <p:cNvSpPr/>
              <p:nvPr/>
            </p:nvSpPr>
            <p:spPr>
              <a:xfrm>
                <a:off x="928125" y="3962400"/>
                <a:ext cx="373503" cy="809637"/>
              </a:xfrm>
              <a:custGeom>
                <a:avLst/>
                <a:gdLst>
                  <a:gd name="connsiteX0" fmla="*/ 338700 w 373503"/>
                  <a:gd name="connsiteY0" fmla="*/ 0 h 809637"/>
                  <a:gd name="connsiteX1" fmla="*/ 372038 w 373503"/>
                  <a:gd name="connsiteY1" fmla="*/ 204788 h 809637"/>
                  <a:gd name="connsiteX2" fmla="*/ 295838 w 373503"/>
                  <a:gd name="connsiteY2" fmla="*/ 438150 h 809637"/>
                  <a:gd name="connsiteX3" fmla="*/ 157725 w 373503"/>
                  <a:gd name="connsiteY3" fmla="*/ 700088 h 809637"/>
                  <a:gd name="connsiteX4" fmla="*/ 62475 w 373503"/>
                  <a:gd name="connsiteY4" fmla="*/ 809625 h 809637"/>
                  <a:gd name="connsiteX5" fmla="*/ 563 w 373503"/>
                  <a:gd name="connsiteY5" fmla="*/ 704850 h 809637"/>
                  <a:gd name="connsiteX6" fmla="*/ 38663 w 373503"/>
                  <a:gd name="connsiteY6" fmla="*/ 395288 h 809637"/>
                  <a:gd name="connsiteX7" fmla="*/ 148200 w 373503"/>
                  <a:gd name="connsiteY7" fmla="*/ 195263 h 8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503" h="809637">
                    <a:moveTo>
                      <a:pt x="338700" y="0"/>
                    </a:moveTo>
                    <a:cubicBezTo>
                      <a:pt x="358941" y="65881"/>
                      <a:pt x="379182" y="131763"/>
                      <a:pt x="372038" y="204788"/>
                    </a:cubicBezTo>
                    <a:cubicBezTo>
                      <a:pt x="364894" y="277813"/>
                      <a:pt x="331557" y="355600"/>
                      <a:pt x="295838" y="438150"/>
                    </a:cubicBezTo>
                    <a:cubicBezTo>
                      <a:pt x="260119" y="520700"/>
                      <a:pt x="196619" y="638176"/>
                      <a:pt x="157725" y="700088"/>
                    </a:cubicBezTo>
                    <a:cubicBezTo>
                      <a:pt x="118831" y="762001"/>
                      <a:pt x="88669" y="808831"/>
                      <a:pt x="62475" y="809625"/>
                    </a:cubicBezTo>
                    <a:cubicBezTo>
                      <a:pt x="36281" y="810419"/>
                      <a:pt x="4532" y="773906"/>
                      <a:pt x="563" y="704850"/>
                    </a:cubicBezTo>
                    <a:cubicBezTo>
                      <a:pt x="-3406" y="635794"/>
                      <a:pt x="14057" y="480219"/>
                      <a:pt x="38663" y="395288"/>
                    </a:cubicBezTo>
                    <a:cubicBezTo>
                      <a:pt x="63269" y="310357"/>
                      <a:pt x="105734" y="252810"/>
                      <a:pt x="148200" y="195263"/>
                    </a:cubicBezTo>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text, handwear, clothing&#10;&#10;Description automatically generated">
                <a:extLst>
                  <a:ext uri="{FF2B5EF4-FFF2-40B4-BE49-F238E27FC236}">
                    <a16:creationId xmlns:a16="http://schemas.microsoft.com/office/drawing/2014/main" id="{C293BCD3-1881-4C6B-971E-2393E569B9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709" t="39135" b="41977"/>
              <a:stretch/>
            </p:blipFill>
            <p:spPr>
              <a:xfrm rot="5400000" flipH="1">
                <a:off x="365147" y="3938858"/>
                <a:ext cx="1131959" cy="855779"/>
              </a:xfrm>
              <a:prstGeom prst="rect">
                <a:avLst/>
              </a:prstGeom>
            </p:spPr>
          </p:pic>
        </p:grpSp>
        <p:sp>
          <p:nvSpPr>
            <p:cNvPr id="34" name="TextBox 33">
              <a:extLst>
                <a:ext uri="{FF2B5EF4-FFF2-40B4-BE49-F238E27FC236}">
                  <a16:creationId xmlns:a16="http://schemas.microsoft.com/office/drawing/2014/main" id="{0B1DF94D-7C3E-4DD6-B07B-A81CDA16B022}"/>
                </a:ext>
              </a:extLst>
            </p:cNvPr>
            <p:cNvSpPr txBox="1"/>
            <p:nvPr/>
          </p:nvSpPr>
          <p:spPr>
            <a:xfrm>
              <a:off x="1602555" y="2514152"/>
              <a:ext cx="2753544" cy="366029"/>
            </a:xfrm>
            <a:prstGeom prst="rect">
              <a:avLst/>
            </a:prstGeom>
            <a:noFill/>
          </p:spPr>
          <p:txBody>
            <a:bodyPr wrap="square">
              <a:spAutoFit/>
            </a:bodyPr>
            <a:lstStyle/>
            <a:p>
              <a:pPr algn="ctr"/>
              <a:r>
                <a:rPr lang="en-GB" dirty="0"/>
                <a:t>The Olympic Values are:</a:t>
              </a:r>
            </a:p>
          </p:txBody>
        </p:sp>
      </p:grpSp>
      <p:grpSp>
        <p:nvGrpSpPr>
          <p:cNvPr id="6" name="Group 5">
            <a:extLst>
              <a:ext uri="{FF2B5EF4-FFF2-40B4-BE49-F238E27FC236}">
                <a16:creationId xmlns:a16="http://schemas.microsoft.com/office/drawing/2014/main" id="{A99DA5E5-E00E-43AA-BD85-630BC2695697}"/>
              </a:ext>
            </a:extLst>
          </p:cNvPr>
          <p:cNvGrpSpPr/>
          <p:nvPr/>
        </p:nvGrpSpPr>
        <p:grpSpPr>
          <a:xfrm>
            <a:off x="503237" y="1336993"/>
            <a:ext cx="8133614" cy="713691"/>
            <a:chOff x="719138" y="1514474"/>
            <a:chExt cx="7705725" cy="713691"/>
          </a:xfrm>
        </p:grpSpPr>
        <p:sp>
          <p:nvSpPr>
            <p:cNvPr id="7" name="Rectangle: Rounded Corners 6">
              <a:extLst>
                <a:ext uri="{FF2B5EF4-FFF2-40B4-BE49-F238E27FC236}">
                  <a16:creationId xmlns:a16="http://schemas.microsoft.com/office/drawing/2014/main" id="{87718794-103D-43F3-8FAE-C6B364541F9D}"/>
                </a:ext>
              </a:extLst>
            </p:cNvPr>
            <p:cNvSpPr/>
            <p:nvPr/>
          </p:nvSpPr>
          <p:spPr>
            <a:xfrm>
              <a:off x="719138" y="1514474"/>
              <a:ext cx="7705725" cy="713691"/>
            </a:xfrm>
            <a:prstGeom prst="round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F527B02-87D3-431E-A2B7-7D8D5B6FF407}"/>
                </a:ext>
              </a:extLst>
            </p:cNvPr>
            <p:cNvSpPr txBox="1"/>
            <p:nvPr/>
          </p:nvSpPr>
          <p:spPr>
            <a:xfrm>
              <a:off x="866774" y="1686653"/>
              <a:ext cx="7419975" cy="369332"/>
            </a:xfrm>
            <a:prstGeom prst="rect">
              <a:avLst/>
            </a:prstGeom>
            <a:noFill/>
          </p:spPr>
          <p:txBody>
            <a:bodyPr wrap="square">
              <a:spAutoFit/>
            </a:bodyPr>
            <a:lstStyle/>
            <a:p>
              <a:pPr algn="ctr"/>
              <a:r>
                <a:rPr lang="en-GB" dirty="0">
                  <a:solidFill>
                    <a:schemeClr val="bg1"/>
                  </a:solidFill>
                </a:rPr>
                <a:t>What are the Olympic Values?</a:t>
              </a:r>
            </a:p>
          </p:txBody>
        </p:sp>
      </p:grpSp>
      <p:sp>
        <p:nvSpPr>
          <p:cNvPr id="25" name="Rectangle 24">
            <a:extLst>
              <a:ext uri="{FF2B5EF4-FFF2-40B4-BE49-F238E27FC236}">
                <a16:creationId xmlns:a16="http://schemas.microsoft.com/office/drawing/2014/main" id="{EC74DF4C-D9B7-413B-9F2B-CA7BEE9187C6}"/>
              </a:ext>
            </a:extLst>
          </p:cNvPr>
          <p:cNvSpPr/>
          <p:nvPr/>
        </p:nvSpPr>
        <p:spPr>
          <a:xfrm>
            <a:off x="2013358" y="864066"/>
            <a:ext cx="1275126" cy="463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C75543F-53BF-466E-A010-F3188901234B}"/>
              </a:ext>
            </a:extLst>
          </p:cNvPr>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Olympic Values</a:t>
            </a:r>
          </a:p>
        </p:txBody>
      </p:sp>
      <p:pic>
        <p:nvPicPr>
          <p:cNvPr id="13" name="Picture 12" descr="Text&#10;&#10;Description automatically generated with medium confidence">
            <a:extLst>
              <a:ext uri="{FF2B5EF4-FFF2-40B4-BE49-F238E27FC236}">
                <a16:creationId xmlns:a16="http://schemas.microsoft.com/office/drawing/2014/main" id="{14E41340-28C9-474E-A7F7-91E379B5B2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2514"/>
          <a:stretch/>
        </p:blipFill>
        <p:spPr>
          <a:xfrm>
            <a:off x="378" y="6344355"/>
            <a:ext cx="9143244" cy="513361"/>
          </a:xfrm>
          <a:prstGeom prst="rect">
            <a:avLst/>
          </a:prstGeom>
        </p:spPr>
      </p:pic>
      <p:sp>
        <p:nvSpPr>
          <p:cNvPr id="26" name="TextBox 25">
            <a:extLst>
              <a:ext uri="{FF2B5EF4-FFF2-40B4-BE49-F238E27FC236}">
                <a16:creationId xmlns:a16="http://schemas.microsoft.com/office/drawing/2014/main" id="{003588A6-3AF7-4827-BF31-CD075D187F6C}"/>
              </a:ext>
            </a:extLst>
          </p:cNvPr>
          <p:cNvSpPr txBox="1"/>
          <p:nvPr/>
        </p:nvSpPr>
        <p:spPr>
          <a:xfrm>
            <a:off x="2146677" y="2917471"/>
            <a:ext cx="1614881" cy="430887"/>
          </a:xfrm>
          <a:prstGeom prst="rect">
            <a:avLst/>
          </a:prstGeom>
          <a:noFill/>
        </p:spPr>
        <p:txBody>
          <a:bodyPr wrap="square">
            <a:spAutoFit/>
          </a:bodyPr>
          <a:lstStyle/>
          <a:p>
            <a:pPr algn="ctr"/>
            <a:r>
              <a:rPr lang="en-GB" sz="2200" b="1" dirty="0">
                <a:solidFill>
                  <a:srgbClr val="21A6F9"/>
                </a:solidFill>
              </a:rPr>
              <a:t>Excellence</a:t>
            </a:r>
          </a:p>
        </p:txBody>
      </p:sp>
      <p:sp>
        <p:nvSpPr>
          <p:cNvPr id="27" name="TextBox 26">
            <a:extLst>
              <a:ext uri="{FF2B5EF4-FFF2-40B4-BE49-F238E27FC236}">
                <a16:creationId xmlns:a16="http://schemas.microsoft.com/office/drawing/2014/main" id="{828EA1E5-605E-411F-B4A7-80E6F7692426}"/>
              </a:ext>
            </a:extLst>
          </p:cNvPr>
          <p:cNvSpPr txBox="1"/>
          <p:nvPr/>
        </p:nvSpPr>
        <p:spPr>
          <a:xfrm>
            <a:off x="2146677" y="3403532"/>
            <a:ext cx="1614881" cy="430887"/>
          </a:xfrm>
          <a:prstGeom prst="rect">
            <a:avLst/>
          </a:prstGeom>
          <a:noFill/>
        </p:spPr>
        <p:txBody>
          <a:bodyPr wrap="square">
            <a:spAutoFit/>
          </a:bodyPr>
          <a:lstStyle/>
          <a:p>
            <a:pPr algn="ctr"/>
            <a:r>
              <a:rPr lang="en-GB" sz="2200" b="1" dirty="0">
                <a:solidFill>
                  <a:srgbClr val="21A6F9"/>
                </a:solidFill>
              </a:rPr>
              <a:t>Respect</a:t>
            </a:r>
          </a:p>
        </p:txBody>
      </p:sp>
      <p:sp>
        <p:nvSpPr>
          <p:cNvPr id="28" name="TextBox 27">
            <a:extLst>
              <a:ext uri="{FF2B5EF4-FFF2-40B4-BE49-F238E27FC236}">
                <a16:creationId xmlns:a16="http://schemas.microsoft.com/office/drawing/2014/main" id="{67E2F50C-D818-4D29-A3F0-4F6BB4D2D520}"/>
              </a:ext>
            </a:extLst>
          </p:cNvPr>
          <p:cNvSpPr txBox="1"/>
          <p:nvPr/>
        </p:nvSpPr>
        <p:spPr>
          <a:xfrm>
            <a:off x="2146677" y="3889593"/>
            <a:ext cx="1614881" cy="430887"/>
          </a:xfrm>
          <a:prstGeom prst="rect">
            <a:avLst/>
          </a:prstGeom>
          <a:noFill/>
        </p:spPr>
        <p:txBody>
          <a:bodyPr wrap="square">
            <a:spAutoFit/>
          </a:bodyPr>
          <a:lstStyle/>
          <a:p>
            <a:pPr algn="ctr"/>
            <a:r>
              <a:rPr lang="en-GB" sz="2200" b="1" dirty="0">
                <a:solidFill>
                  <a:srgbClr val="21A6F9"/>
                </a:solidFill>
              </a:rPr>
              <a:t>Friendship</a:t>
            </a:r>
          </a:p>
        </p:txBody>
      </p:sp>
      <p:sp>
        <p:nvSpPr>
          <p:cNvPr id="29" name="TextBox 28">
            <a:extLst>
              <a:ext uri="{FF2B5EF4-FFF2-40B4-BE49-F238E27FC236}">
                <a16:creationId xmlns:a16="http://schemas.microsoft.com/office/drawing/2014/main" id="{CBF27FC6-40F2-4BC5-A06A-D4FFC5564230}"/>
              </a:ext>
            </a:extLst>
          </p:cNvPr>
          <p:cNvSpPr txBox="1"/>
          <p:nvPr/>
        </p:nvSpPr>
        <p:spPr>
          <a:xfrm>
            <a:off x="2146677" y="4375654"/>
            <a:ext cx="1614881" cy="430887"/>
          </a:xfrm>
          <a:prstGeom prst="rect">
            <a:avLst/>
          </a:prstGeom>
          <a:noFill/>
        </p:spPr>
        <p:txBody>
          <a:bodyPr wrap="square">
            <a:spAutoFit/>
          </a:bodyPr>
          <a:lstStyle/>
          <a:p>
            <a:pPr algn="ctr"/>
            <a:r>
              <a:rPr lang="en-GB" sz="2200" b="1" dirty="0">
                <a:solidFill>
                  <a:srgbClr val="21A6F9"/>
                </a:solidFill>
              </a:rPr>
              <a:t>Courage</a:t>
            </a:r>
          </a:p>
        </p:txBody>
      </p:sp>
      <p:sp>
        <p:nvSpPr>
          <p:cNvPr id="30" name="TextBox 29">
            <a:extLst>
              <a:ext uri="{FF2B5EF4-FFF2-40B4-BE49-F238E27FC236}">
                <a16:creationId xmlns:a16="http://schemas.microsoft.com/office/drawing/2014/main" id="{DA8E8643-2A5A-4F8C-882A-12C9F7C7CA9C}"/>
              </a:ext>
            </a:extLst>
          </p:cNvPr>
          <p:cNvSpPr txBox="1"/>
          <p:nvPr/>
        </p:nvSpPr>
        <p:spPr>
          <a:xfrm>
            <a:off x="1853063" y="4861715"/>
            <a:ext cx="2202109" cy="430887"/>
          </a:xfrm>
          <a:prstGeom prst="rect">
            <a:avLst/>
          </a:prstGeom>
          <a:noFill/>
        </p:spPr>
        <p:txBody>
          <a:bodyPr wrap="square">
            <a:spAutoFit/>
          </a:bodyPr>
          <a:lstStyle/>
          <a:p>
            <a:pPr algn="ctr"/>
            <a:r>
              <a:rPr lang="en-GB" sz="2200" b="1" dirty="0">
                <a:solidFill>
                  <a:srgbClr val="21A6F9"/>
                </a:solidFill>
              </a:rPr>
              <a:t>Determination</a:t>
            </a:r>
          </a:p>
        </p:txBody>
      </p:sp>
      <p:sp>
        <p:nvSpPr>
          <p:cNvPr id="31" name="TextBox 30">
            <a:extLst>
              <a:ext uri="{FF2B5EF4-FFF2-40B4-BE49-F238E27FC236}">
                <a16:creationId xmlns:a16="http://schemas.microsoft.com/office/drawing/2014/main" id="{3D2303F9-BF57-46DB-9FBD-2B5507429E4C}"/>
              </a:ext>
            </a:extLst>
          </p:cNvPr>
          <p:cNvSpPr txBox="1"/>
          <p:nvPr/>
        </p:nvSpPr>
        <p:spPr>
          <a:xfrm>
            <a:off x="1853063" y="5347776"/>
            <a:ext cx="2202109" cy="430887"/>
          </a:xfrm>
          <a:prstGeom prst="rect">
            <a:avLst/>
          </a:prstGeom>
          <a:noFill/>
        </p:spPr>
        <p:txBody>
          <a:bodyPr wrap="square">
            <a:spAutoFit/>
          </a:bodyPr>
          <a:lstStyle/>
          <a:p>
            <a:pPr algn="ctr"/>
            <a:r>
              <a:rPr lang="en-GB" sz="2200" b="1" dirty="0">
                <a:solidFill>
                  <a:srgbClr val="21A6F9"/>
                </a:solidFill>
              </a:rPr>
              <a:t>Equality</a:t>
            </a:r>
          </a:p>
        </p:txBody>
      </p:sp>
      <p:sp>
        <p:nvSpPr>
          <p:cNvPr id="32" name="TextBox 31">
            <a:extLst>
              <a:ext uri="{FF2B5EF4-FFF2-40B4-BE49-F238E27FC236}">
                <a16:creationId xmlns:a16="http://schemas.microsoft.com/office/drawing/2014/main" id="{1B33644A-7E2F-49AD-BCEF-916A88B0C180}"/>
              </a:ext>
            </a:extLst>
          </p:cNvPr>
          <p:cNvSpPr txBox="1"/>
          <p:nvPr/>
        </p:nvSpPr>
        <p:spPr>
          <a:xfrm>
            <a:off x="1853063" y="5833840"/>
            <a:ext cx="2202109" cy="430887"/>
          </a:xfrm>
          <a:prstGeom prst="rect">
            <a:avLst/>
          </a:prstGeom>
          <a:noFill/>
        </p:spPr>
        <p:txBody>
          <a:bodyPr wrap="square">
            <a:spAutoFit/>
          </a:bodyPr>
          <a:lstStyle/>
          <a:p>
            <a:pPr algn="ctr"/>
            <a:r>
              <a:rPr lang="en-GB" sz="2200" b="1" dirty="0">
                <a:solidFill>
                  <a:srgbClr val="21A6F9"/>
                </a:solidFill>
              </a:rPr>
              <a:t>Inspiration</a:t>
            </a:r>
          </a:p>
        </p:txBody>
      </p:sp>
      <p:pic>
        <p:nvPicPr>
          <p:cNvPr id="37" name="Picture 36" descr="A picture containing text, toy, doll&#10;&#10;Description automatically generated">
            <a:extLst>
              <a:ext uri="{FF2B5EF4-FFF2-40B4-BE49-F238E27FC236}">
                <a16:creationId xmlns:a16="http://schemas.microsoft.com/office/drawing/2014/main" id="{6D535D38-0643-4F26-9B31-A27DD413480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49" t="-11442" r="8854" b="18125"/>
          <a:stretch/>
        </p:blipFill>
        <p:spPr>
          <a:xfrm>
            <a:off x="5690502" y="2442198"/>
            <a:ext cx="2106937" cy="2106936"/>
          </a:xfrm>
          <a:prstGeom prst="ellipse">
            <a:avLst/>
          </a:prstGeom>
          <a:solidFill>
            <a:srgbClr val="AFDEF9"/>
          </a:solidFill>
          <a:ln w="28575">
            <a:solidFill>
              <a:srgbClr val="21A6F9"/>
            </a:solidFill>
          </a:ln>
        </p:spPr>
      </p:pic>
      <p:pic>
        <p:nvPicPr>
          <p:cNvPr id="39" name="Picture 38" descr="A yellow and black logo&#10;&#10;Description automatically generated with low confidence">
            <a:extLst>
              <a:ext uri="{FF2B5EF4-FFF2-40B4-BE49-F238E27FC236}">
                <a16:creationId xmlns:a16="http://schemas.microsoft.com/office/drawing/2014/main" id="{66F0F373-F22B-4775-9464-9A570D45D4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663" t="-12375" r="19465" b="-23406"/>
          <a:stretch/>
        </p:blipFill>
        <p:spPr>
          <a:xfrm>
            <a:off x="5690502" y="2442198"/>
            <a:ext cx="2106937" cy="2106935"/>
          </a:xfrm>
          <a:prstGeom prst="ellipse">
            <a:avLst/>
          </a:prstGeom>
          <a:solidFill>
            <a:srgbClr val="AFDEF9"/>
          </a:solidFill>
          <a:ln w="28575">
            <a:solidFill>
              <a:srgbClr val="21A6F9"/>
            </a:solidFill>
          </a:ln>
        </p:spPr>
      </p:pic>
      <p:pic>
        <p:nvPicPr>
          <p:cNvPr id="49" name="Picture 48" descr="A picture containing toy, doll, vector graphics&#10;&#10;Description automatically generated">
            <a:extLst>
              <a:ext uri="{FF2B5EF4-FFF2-40B4-BE49-F238E27FC236}">
                <a16:creationId xmlns:a16="http://schemas.microsoft.com/office/drawing/2014/main" id="{E68CDD4D-421B-4F0A-985E-AB39FE6A22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37" t="-17824" r="5686" b="34793"/>
          <a:stretch/>
        </p:blipFill>
        <p:spPr>
          <a:xfrm>
            <a:off x="5690502" y="2442198"/>
            <a:ext cx="2106935" cy="2106936"/>
          </a:xfrm>
          <a:prstGeom prst="ellipse">
            <a:avLst/>
          </a:prstGeom>
          <a:solidFill>
            <a:srgbClr val="AFDEF9"/>
          </a:solidFill>
          <a:ln w="28575">
            <a:solidFill>
              <a:srgbClr val="21A6F9"/>
            </a:solidFill>
          </a:ln>
        </p:spPr>
      </p:pic>
      <p:pic>
        <p:nvPicPr>
          <p:cNvPr id="51" name="Picture 50" descr="A picture containing toy, doll&#10;&#10;Description automatically generated">
            <a:extLst>
              <a:ext uri="{FF2B5EF4-FFF2-40B4-BE49-F238E27FC236}">
                <a16:creationId xmlns:a16="http://schemas.microsoft.com/office/drawing/2014/main" id="{71D8DC59-FEC3-4DB3-BF03-D43934CD88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63" t="-16149" r="-4763" b="33521"/>
          <a:stretch/>
        </p:blipFill>
        <p:spPr>
          <a:xfrm>
            <a:off x="5690502" y="2442198"/>
            <a:ext cx="2106935" cy="2106936"/>
          </a:xfrm>
          <a:prstGeom prst="ellipse">
            <a:avLst/>
          </a:prstGeom>
          <a:solidFill>
            <a:srgbClr val="AFDEF9"/>
          </a:solidFill>
          <a:ln w="28575">
            <a:solidFill>
              <a:srgbClr val="21A6F9"/>
            </a:solidFill>
          </a:ln>
        </p:spPr>
      </p:pic>
      <p:pic>
        <p:nvPicPr>
          <p:cNvPr id="45" name="Picture 44" descr="Icon&#10;&#10;Description automatically generated with low confidence">
            <a:extLst>
              <a:ext uri="{FF2B5EF4-FFF2-40B4-BE49-F238E27FC236}">
                <a16:creationId xmlns:a16="http://schemas.microsoft.com/office/drawing/2014/main" id="{F1304EC3-0E75-4228-84AF-9FF87F33F02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245" t="-8685" r="-21168" b="29933"/>
          <a:stretch/>
        </p:blipFill>
        <p:spPr>
          <a:xfrm>
            <a:off x="5690502" y="2442198"/>
            <a:ext cx="2106936" cy="2106936"/>
          </a:xfrm>
          <a:prstGeom prst="ellipse">
            <a:avLst/>
          </a:prstGeom>
          <a:solidFill>
            <a:srgbClr val="AFDEF9"/>
          </a:solidFill>
          <a:ln w="28575">
            <a:solidFill>
              <a:srgbClr val="21A6F9"/>
            </a:solidFill>
          </a:ln>
        </p:spPr>
      </p:pic>
      <p:pic>
        <p:nvPicPr>
          <p:cNvPr id="55" name="Picture 54" descr="A group of people posing for a photo&#10;&#10;Description automatically generated with low confidence">
            <a:extLst>
              <a:ext uri="{FF2B5EF4-FFF2-40B4-BE49-F238E27FC236}">
                <a16:creationId xmlns:a16="http://schemas.microsoft.com/office/drawing/2014/main" id="{5BCAE588-880F-46BA-8A2F-B7D04AC9A1E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6139" t="-14344" r="40819" b="-8873"/>
          <a:stretch/>
        </p:blipFill>
        <p:spPr>
          <a:xfrm>
            <a:off x="5690502" y="2442198"/>
            <a:ext cx="2106936" cy="2128077"/>
          </a:xfrm>
          <a:prstGeom prst="ellipse">
            <a:avLst/>
          </a:prstGeom>
          <a:solidFill>
            <a:srgbClr val="AFDEF9"/>
          </a:solidFill>
          <a:ln w="28575">
            <a:solidFill>
              <a:srgbClr val="21A6F9"/>
            </a:solidFill>
          </a:ln>
        </p:spPr>
      </p:pic>
      <p:pic>
        <p:nvPicPr>
          <p:cNvPr id="53" name="Picture 52" descr="A picture containing calendar&#10;&#10;Description automatically generated">
            <a:extLst>
              <a:ext uri="{FF2B5EF4-FFF2-40B4-BE49-F238E27FC236}">
                <a16:creationId xmlns:a16="http://schemas.microsoft.com/office/drawing/2014/main" id="{18EA6161-37F2-403B-AE4E-2458330AF95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8225" t="12624" r="27059" b="22020"/>
          <a:stretch/>
        </p:blipFill>
        <p:spPr>
          <a:xfrm>
            <a:off x="5690502" y="2442198"/>
            <a:ext cx="2097118" cy="2095736"/>
          </a:xfrm>
          <a:prstGeom prst="ellipse">
            <a:avLst/>
          </a:prstGeom>
          <a:solidFill>
            <a:srgbClr val="AFDEF9"/>
          </a:solidFill>
          <a:ln w="28575">
            <a:solidFill>
              <a:srgbClr val="21A6F9"/>
            </a:solidFill>
          </a:ln>
        </p:spPr>
      </p:pic>
      <p:grpSp>
        <p:nvGrpSpPr>
          <p:cNvPr id="61" name="Group 60">
            <a:extLst>
              <a:ext uri="{FF2B5EF4-FFF2-40B4-BE49-F238E27FC236}">
                <a16:creationId xmlns:a16="http://schemas.microsoft.com/office/drawing/2014/main" id="{6FA373B1-DCBC-439A-B38E-1ADA8E2DE996}"/>
              </a:ext>
            </a:extLst>
          </p:cNvPr>
          <p:cNvGrpSpPr/>
          <p:nvPr/>
        </p:nvGrpSpPr>
        <p:grpSpPr>
          <a:xfrm>
            <a:off x="5388718" y="4360811"/>
            <a:ext cx="2710502" cy="800424"/>
            <a:chOff x="5388718" y="4613569"/>
            <a:chExt cx="2710502" cy="800424"/>
          </a:xfrm>
        </p:grpSpPr>
        <p:sp>
          <p:nvSpPr>
            <p:cNvPr id="60" name="Rectangle: Rounded Corners 59">
              <a:extLst>
                <a:ext uri="{FF2B5EF4-FFF2-40B4-BE49-F238E27FC236}">
                  <a16:creationId xmlns:a16="http://schemas.microsoft.com/office/drawing/2014/main" id="{8C464216-7F5B-4399-9137-97E57DA070E3}"/>
                </a:ext>
              </a:extLst>
            </p:cNvPr>
            <p:cNvSpPr/>
            <p:nvPr/>
          </p:nvSpPr>
          <p:spPr>
            <a:xfrm>
              <a:off x="5388718" y="4613569"/>
              <a:ext cx="2710502" cy="800424"/>
            </a:xfrm>
            <a:prstGeom prst="roundRect">
              <a:avLst/>
            </a:prstGeom>
            <a:solidFill>
              <a:schemeClr val="bg1"/>
            </a:solidFill>
            <a:ln w="28575">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9ED26022-0E3B-4CB3-8971-BB686F7DD2FE}"/>
                </a:ext>
              </a:extLst>
            </p:cNvPr>
            <p:cNvSpPr txBox="1"/>
            <p:nvPr/>
          </p:nvSpPr>
          <p:spPr>
            <a:xfrm>
              <a:off x="5596504" y="4678253"/>
              <a:ext cx="2394139" cy="646331"/>
            </a:xfrm>
            <a:prstGeom prst="rect">
              <a:avLst/>
            </a:prstGeom>
            <a:noFill/>
          </p:spPr>
          <p:txBody>
            <a:bodyPr wrap="square">
              <a:spAutoFit/>
            </a:bodyPr>
            <a:lstStyle/>
            <a:p>
              <a:pPr algn="ctr"/>
              <a:r>
                <a:rPr lang="en-GB" dirty="0"/>
                <a:t>You try to be the best that you can be.</a:t>
              </a:r>
            </a:p>
          </p:txBody>
        </p:sp>
      </p:grpSp>
      <p:grpSp>
        <p:nvGrpSpPr>
          <p:cNvPr id="63" name="Group 62">
            <a:extLst>
              <a:ext uri="{FF2B5EF4-FFF2-40B4-BE49-F238E27FC236}">
                <a16:creationId xmlns:a16="http://schemas.microsoft.com/office/drawing/2014/main" id="{55D864EE-276E-4D81-9F3B-7B202E5ED5F1}"/>
              </a:ext>
            </a:extLst>
          </p:cNvPr>
          <p:cNvGrpSpPr/>
          <p:nvPr/>
        </p:nvGrpSpPr>
        <p:grpSpPr>
          <a:xfrm>
            <a:off x="5388718" y="4360810"/>
            <a:ext cx="2710502" cy="1281792"/>
            <a:chOff x="5388718" y="4613568"/>
            <a:chExt cx="2710502" cy="1281792"/>
          </a:xfrm>
        </p:grpSpPr>
        <p:sp>
          <p:nvSpPr>
            <p:cNvPr id="64" name="Rectangle: Rounded Corners 63">
              <a:extLst>
                <a:ext uri="{FF2B5EF4-FFF2-40B4-BE49-F238E27FC236}">
                  <a16:creationId xmlns:a16="http://schemas.microsoft.com/office/drawing/2014/main" id="{FFC824C4-312F-4EA5-8254-6089550A7957}"/>
                </a:ext>
              </a:extLst>
            </p:cNvPr>
            <p:cNvSpPr/>
            <p:nvPr/>
          </p:nvSpPr>
          <p:spPr>
            <a:xfrm>
              <a:off x="5388718" y="4613568"/>
              <a:ext cx="2710502" cy="1281792"/>
            </a:xfrm>
            <a:prstGeom prst="roundRect">
              <a:avLst/>
            </a:prstGeom>
            <a:solidFill>
              <a:schemeClr val="bg1"/>
            </a:solidFill>
            <a:ln w="28575">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D7655757-925D-438A-A1F7-4614D0ADD0AF}"/>
                </a:ext>
              </a:extLst>
            </p:cNvPr>
            <p:cNvSpPr txBox="1"/>
            <p:nvPr/>
          </p:nvSpPr>
          <p:spPr>
            <a:xfrm>
              <a:off x="5499174" y="4678253"/>
              <a:ext cx="2405702" cy="1200329"/>
            </a:xfrm>
            <a:prstGeom prst="rect">
              <a:avLst/>
            </a:prstGeom>
            <a:noFill/>
          </p:spPr>
          <p:txBody>
            <a:bodyPr wrap="square">
              <a:spAutoFit/>
            </a:bodyPr>
            <a:lstStyle/>
            <a:p>
              <a:pPr algn="ctr"/>
              <a:r>
                <a:rPr lang="en-GB" dirty="0"/>
                <a:t>This means that </a:t>
              </a:r>
              <a:br>
                <a:rPr lang="en-GB" dirty="0"/>
              </a:br>
              <a:r>
                <a:rPr lang="en-GB" dirty="0"/>
                <a:t>you treat others how you would like to </a:t>
              </a:r>
              <a:br>
                <a:rPr lang="en-GB" dirty="0"/>
              </a:br>
              <a:r>
                <a:rPr lang="en-GB" dirty="0"/>
                <a:t>be treated.</a:t>
              </a:r>
            </a:p>
          </p:txBody>
        </p:sp>
      </p:grpSp>
      <p:grpSp>
        <p:nvGrpSpPr>
          <p:cNvPr id="66" name="Group 65">
            <a:extLst>
              <a:ext uri="{FF2B5EF4-FFF2-40B4-BE49-F238E27FC236}">
                <a16:creationId xmlns:a16="http://schemas.microsoft.com/office/drawing/2014/main" id="{EBF94C0A-C7D4-4D3F-A1E7-A947FE38AC80}"/>
              </a:ext>
            </a:extLst>
          </p:cNvPr>
          <p:cNvGrpSpPr/>
          <p:nvPr/>
        </p:nvGrpSpPr>
        <p:grpSpPr>
          <a:xfrm>
            <a:off x="5388718" y="4360810"/>
            <a:ext cx="2710502" cy="1558607"/>
            <a:chOff x="5388718" y="4613568"/>
            <a:chExt cx="2710502" cy="1558607"/>
          </a:xfrm>
        </p:grpSpPr>
        <p:sp>
          <p:nvSpPr>
            <p:cNvPr id="67" name="Rectangle: Rounded Corners 66">
              <a:extLst>
                <a:ext uri="{FF2B5EF4-FFF2-40B4-BE49-F238E27FC236}">
                  <a16:creationId xmlns:a16="http://schemas.microsoft.com/office/drawing/2014/main" id="{64C04976-2456-40F8-91D9-AFE0684C4D9F}"/>
                </a:ext>
              </a:extLst>
            </p:cNvPr>
            <p:cNvSpPr/>
            <p:nvPr/>
          </p:nvSpPr>
          <p:spPr>
            <a:xfrm>
              <a:off x="5388718" y="4613568"/>
              <a:ext cx="2710502" cy="1558607"/>
            </a:xfrm>
            <a:prstGeom prst="roundRect">
              <a:avLst/>
            </a:prstGeom>
            <a:solidFill>
              <a:schemeClr val="bg1"/>
            </a:solidFill>
            <a:ln w="28575">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A820F4F-F963-4F55-B03A-8351161CD8D0}"/>
                </a:ext>
              </a:extLst>
            </p:cNvPr>
            <p:cNvSpPr txBox="1"/>
            <p:nvPr/>
          </p:nvSpPr>
          <p:spPr>
            <a:xfrm>
              <a:off x="5457227" y="4661475"/>
              <a:ext cx="2571675" cy="1477328"/>
            </a:xfrm>
            <a:prstGeom prst="rect">
              <a:avLst/>
            </a:prstGeom>
            <a:noFill/>
          </p:spPr>
          <p:txBody>
            <a:bodyPr wrap="square">
              <a:spAutoFit/>
            </a:bodyPr>
            <a:lstStyle/>
            <a:p>
              <a:pPr algn="ctr"/>
              <a:r>
                <a:rPr lang="en-GB" dirty="0"/>
                <a:t>This can be lots of things but includes having fun, helping each other and showing that you care.</a:t>
              </a:r>
            </a:p>
          </p:txBody>
        </p:sp>
      </p:grpSp>
      <p:grpSp>
        <p:nvGrpSpPr>
          <p:cNvPr id="69" name="Group 68">
            <a:extLst>
              <a:ext uri="{FF2B5EF4-FFF2-40B4-BE49-F238E27FC236}">
                <a16:creationId xmlns:a16="http://schemas.microsoft.com/office/drawing/2014/main" id="{53EEA14E-7520-43E6-AD15-7F246DDF5BAA}"/>
              </a:ext>
            </a:extLst>
          </p:cNvPr>
          <p:cNvGrpSpPr/>
          <p:nvPr/>
        </p:nvGrpSpPr>
        <p:grpSpPr>
          <a:xfrm>
            <a:off x="5388718" y="4360810"/>
            <a:ext cx="2710502" cy="1290181"/>
            <a:chOff x="5388718" y="4613568"/>
            <a:chExt cx="2710502" cy="1290181"/>
          </a:xfrm>
        </p:grpSpPr>
        <p:sp>
          <p:nvSpPr>
            <p:cNvPr id="70" name="Rectangle: Rounded Corners 69">
              <a:extLst>
                <a:ext uri="{FF2B5EF4-FFF2-40B4-BE49-F238E27FC236}">
                  <a16:creationId xmlns:a16="http://schemas.microsoft.com/office/drawing/2014/main" id="{9CE2CF46-43E8-4381-AB20-58AD657F33C0}"/>
                </a:ext>
              </a:extLst>
            </p:cNvPr>
            <p:cNvSpPr/>
            <p:nvPr/>
          </p:nvSpPr>
          <p:spPr>
            <a:xfrm>
              <a:off x="5388718" y="4613568"/>
              <a:ext cx="2710502" cy="1290181"/>
            </a:xfrm>
            <a:prstGeom prst="roundRect">
              <a:avLst/>
            </a:prstGeom>
            <a:solidFill>
              <a:schemeClr val="bg1"/>
            </a:solidFill>
            <a:ln w="28575">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0096C7B1-9304-430B-BA4E-9E1380A8C700}"/>
                </a:ext>
              </a:extLst>
            </p:cNvPr>
            <p:cNvSpPr txBox="1"/>
            <p:nvPr/>
          </p:nvSpPr>
          <p:spPr>
            <a:xfrm>
              <a:off x="5583062" y="4661475"/>
              <a:ext cx="2348696" cy="1200329"/>
            </a:xfrm>
            <a:prstGeom prst="rect">
              <a:avLst/>
            </a:prstGeom>
            <a:noFill/>
          </p:spPr>
          <p:txBody>
            <a:bodyPr wrap="square">
              <a:spAutoFit/>
            </a:bodyPr>
            <a:lstStyle/>
            <a:p>
              <a:pPr algn="ctr"/>
              <a:r>
                <a:rPr lang="en-GB" dirty="0"/>
                <a:t>Being brave is when you do something even when it might worry or scare you.</a:t>
              </a:r>
            </a:p>
          </p:txBody>
        </p:sp>
      </p:grpSp>
      <p:grpSp>
        <p:nvGrpSpPr>
          <p:cNvPr id="72" name="Group 71">
            <a:extLst>
              <a:ext uri="{FF2B5EF4-FFF2-40B4-BE49-F238E27FC236}">
                <a16:creationId xmlns:a16="http://schemas.microsoft.com/office/drawing/2014/main" id="{2940B750-371C-455C-B92B-7A48FA5733D4}"/>
              </a:ext>
            </a:extLst>
          </p:cNvPr>
          <p:cNvGrpSpPr/>
          <p:nvPr/>
        </p:nvGrpSpPr>
        <p:grpSpPr>
          <a:xfrm>
            <a:off x="5388718" y="4360810"/>
            <a:ext cx="2710502" cy="1352093"/>
            <a:chOff x="5388718" y="4613568"/>
            <a:chExt cx="2710502" cy="1352093"/>
          </a:xfrm>
        </p:grpSpPr>
        <p:sp>
          <p:nvSpPr>
            <p:cNvPr id="73" name="Rectangle: Rounded Corners 72">
              <a:extLst>
                <a:ext uri="{FF2B5EF4-FFF2-40B4-BE49-F238E27FC236}">
                  <a16:creationId xmlns:a16="http://schemas.microsoft.com/office/drawing/2014/main" id="{D259C774-FF6B-48BC-B9EE-0ED5D2CDA251}"/>
                </a:ext>
              </a:extLst>
            </p:cNvPr>
            <p:cNvSpPr/>
            <p:nvPr/>
          </p:nvSpPr>
          <p:spPr>
            <a:xfrm>
              <a:off x="5388718" y="4613568"/>
              <a:ext cx="2710502" cy="1352093"/>
            </a:xfrm>
            <a:prstGeom prst="roundRect">
              <a:avLst/>
            </a:prstGeom>
            <a:solidFill>
              <a:schemeClr val="bg1"/>
            </a:solidFill>
            <a:ln w="28575">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2CC60ABF-FAA1-4067-8A54-D304BEF26E5F}"/>
                </a:ext>
              </a:extLst>
            </p:cNvPr>
            <p:cNvSpPr txBox="1"/>
            <p:nvPr/>
          </p:nvSpPr>
          <p:spPr>
            <a:xfrm>
              <a:off x="5415600" y="4703420"/>
              <a:ext cx="2683620" cy="1200329"/>
            </a:xfrm>
            <a:prstGeom prst="rect">
              <a:avLst/>
            </a:prstGeom>
            <a:noFill/>
          </p:spPr>
          <p:txBody>
            <a:bodyPr wrap="square">
              <a:spAutoFit/>
            </a:bodyPr>
            <a:lstStyle/>
            <a:p>
              <a:pPr algn="ctr"/>
              <a:r>
                <a:rPr lang="en-GB" dirty="0"/>
                <a:t>You show this when </a:t>
              </a:r>
              <a:br>
                <a:rPr lang="en-GB" dirty="0"/>
              </a:br>
              <a:r>
                <a:rPr lang="en-GB" dirty="0"/>
                <a:t>you work hard towards a goal and don't stop, even if it is hard.</a:t>
              </a:r>
            </a:p>
          </p:txBody>
        </p:sp>
      </p:grpSp>
      <p:grpSp>
        <p:nvGrpSpPr>
          <p:cNvPr id="75" name="Group 74">
            <a:extLst>
              <a:ext uri="{FF2B5EF4-FFF2-40B4-BE49-F238E27FC236}">
                <a16:creationId xmlns:a16="http://schemas.microsoft.com/office/drawing/2014/main" id="{4D4E5BE0-A52B-41DA-930A-71686BC100F7}"/>
              </a:ext>
            </a:extLst>
          </p:cNvPr>
          <p:cNvGrpSpPr/>
          <p:nvPr/>
        </p:nvGrpSpPr>
        <p:grpSpPr>
          <a:xfrm>
            <a:off x="5388718" y="4360810"/>
            <a:ext cx="2710502" cy="1165095"/>
            <a:chOff x="5388718" y="4613568"/>
            <a:chExt cx="2710502" cy="1165095"/>
          </a:xfrm>
        </p:grpSpPr>
        <p:sp>
          <p:nvSpPr>
            <p:cNvPr id="76" name="Rectangle: Rounded Corners 75">
              <a:extLst>
                <a:ext uri="{FF2B5EF4-FFF2-40B4-BE49-F238E27FC236}">
                  <a16:creationId xmlns:a16="http://schemas.microsoft.com/office/drawing/2014/main" id="{8F60548F-B7ED-4C80-903C-906F725E11EB}"/>
                </a:ext>
              </a:extLst>
            </p:cNvPr>
            <p:cNvSpPr/>
            <p:nvPr/>
          </p:nvSpPr>
          <p:spPr>
            <a:xfrm>
              <a:off x="5388718" y="4613568"/>
              <a:ext cx="2710502" cy="1165095"/>
            </a:xfrm>
            <a:prstGeom prst="roundRect">
              <a:avLst/>
            </a:prstGeom>
            <a:solidFill>
              <a:schemeClr val="bg1"/>
            </a:solidFill>
            <a:ln w="28575">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2D3A902E-D622-4F3F-86E9-F998D84E431A}"/>
                </a:ext>
              </a:extLst>
            </p:cNvPr>
            <p:cNvSpPr txBox="1"/>
            <p:nvPr/>
          </p:nvSpPr>
          <p:spPr>
            <a:xfrm>
              <a:off x="5415600" y="4728314"/>
              <a:ext cx="2683620" cy="923330"/>
            </a:xfrm>
            <a:prstGeom prst="rect">
              <a:avLst/>
            </a:prstGeom>
            <a:noFill/>
          </p:spPr>
          <p:txBody>
            <a:bodyPr wrap="square">
              <a:spAutoFit/>
            </a:bodyPr>
            <a:lstStyle/>
            <a:p>
              <a:pPr algn="ctr"/>
              <a:r>
                <a:rPr lang="en-GB" dirty="0"/>
                <a:t>This means to </a:t>
              </a:r>
              <a:br>
                <a:rPr lang="en-GB" dirty="0"/>
              </a:br>
              <a:r>
                <a:rPr lang="en-GB" dirty="0"/>
                <a:t>treat everyone equally and fairly.</a:t>
              </a:r>
            </a:p>
          </p:txBody>
        </p:sp>
      </p:grpSp>
      <p:grpSp>
        <p:nvGrpSpPr>
          <p:cNvPr id="78" name="Group 77">
            <a:extLst>
              <a:ext uri="{FF2B5EF4-FFF2-40B4-BE49-F238E27FC236}">
                <a16:creationId xmlns:a16="http://schemas.microsoft.com/office/drawing/2014/main" id="{76106E2A-0BEF-40C1-8DD1-1C96560B5AB0}"/>
              </a:ext>
            </a:extLst>
          </p:cNvPr>
          <p:cNvGrpSpPr/>
          <p:nvPr/>
        </p:nvGrpSpPr>
        <p:grpSpPr>
          <a:xfrm>
            <a:off x="5388718" y="4360810"/>
            <a:ext cx="2710502" cy="1558607"/>
            <a:chOff x="5388718" y="4613568"/>
            <a:chExt cx="2710502" cy="1558607"/>
          </a:xfrm>
        </p:grpSpPr>
        <p:sp>
          <p:nvSpPr>
            <p:cNvPr id="79" name="Rectangle: Rounded Corners 78">
              <a:extLst>
                <a:ext uri="{FF2B5EF4-FFF2-40B4-BE49-F238E27FC236}">
                  <a16:creationId xmlns:a16="http://schemas.microsoft.com/office/drawing/2014/main" id="{9018E005-CEC0-4555-A532-1AE058A9BF65}"/>
                </a:ext>
              </a:extLst>
            </p:cNvPr>
            <p:cNvSpPr/>
            <p:nvPr/>
          </p:nvSpPr>
          <p:spPr>
            <a:xfrm>
              <a:off x="5388718" y="4613568"/>
              <a:ext cx="2710502" cy="1558607"/>
            </a:xfrm>
            <a:prstGeom prst="roundRect">
              <a:avLst/>
            </a:prstGeom>
            <a:solidFill>
              <a:schemeClr val="bg1"/>
            </a:solidFill>
            <a:ln w="28575">
              <a:solidFill>
                <a:srgbClr val="21A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A417A6A5-92AD-427F-8E58-3F736BB6F443}"/>
                </a:ext>
              </a:extLst>
            </p:cNvPr>
            <p:cNvSpPr txBox="1"/>
            <p:nvPr/>
          </p:nvSpPr>
          <p:spPr>
            <a:xfrm>
              <a:off x="5415600" y="4626778"/>
              <a:ext cx="2683620" cy="1477328"/>
            </a:xfrm>
            <a:prstGeom prst="rect">
              <a:avLst/>
            </a:prstGeom>
            <a:noFill/>
          </p:spPr>
          <p:txBody>
            <a:bodyPr wrap="square">
              <a:spAutoFit/>
            </a:bodyPr>
            <a:lstStyle/>
            <a:p>
              <a:pPr algn="ctr"/>
              <a:r>
                <a:rPr lang="en-GB" dirty="0"/>
                <a:t>You feel this when </a:t>
              </a:r>
              <a:br>
                <a:rPr lang="en-GB" dirty="0"/>
              </a:br>
              <a:r>
                <a:rPr lang="en-GB" dirty="0"/>
                <a:t>you have an excited feeling or idea after hearing, seeing or experiencing something. </a:t>
              </a:r>
            </a:p>
          </p:txBody>
        </p:sp>
      </p:grpSp>
      <p:grpSp>
        <p:nvGrpSpPr>
          <p:cNvPr id="3" name="Group 2">
            <a:extLst>
              <a:ext uri="{FF2B5EF4-FFF2-40B4-BE49-F238E27FC236}">
                <a16:creationId xmlns:a16="http://schemas.microsoft.com/office/drawing/2014/main" id="{68F8CA8E-FCF3-40F1-94B3-A01B202FAAB6}"/>
              </a:ext>
            </a:extLst>
          </p:cNvPr>
          <p:cNvGrpSpPr/>
          <p:nvPr/>
        </p:nvGrpSpPr>
        <p:grpSpPr>
          <a:xfrm>
            <a:off x="503237" y="1328050"/>
            <a:ext cx="8133614" cy="713691"/>
            <a:chOff x="719138" y="1514474"/>
            <a:chExt cx="7705725" cy="713691"/>
          </a:xfrm>
        </p:grpSpPr>
        <p:sp>
          <p:nvSpPr>
            <p:cNvPr id="4" name="Rectangle: Rounded Corners 3">
              <a:extLst>
                <a:ext uri="{FF2B5EF4-FFF2-40B4-BE49-F238E27FC236}">
                  <a16:creationId xmlns:a16="http://schemas.microsoft.com/office/drawing/2014/main" id="{0C64BB93-4A3F-48A7-95E3-1E23CE315818}"/>
                </a:ext>
              </a:extLst>
            </p:cNvPr>
            <p:cNvSpPr/>
            <p:nvPr/>
          </p:nvSpPr>
          <p:spPr>
            <a:xfrm>
              <a:off x="719138" y="1514474"/>
              <a:ext cx="7705725" cy="713691"/>
            </a:xfrm>
            <a:prstGeom prst="round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76D1B64-87E3-4D39-9E8A-2A806BF3BA79}"/>
                </a:ext>
              </a:extLst>
            </p:cNvPr>
            <p:cNvSpPr txBox="1"/>
            <p:nvPr/>
          </p:nvSpPr>
          <p:spPr>
            <a:xfrm>
              <a:off x="866774" y="1539890"/>
              <a:ext cx="7419975" cy="646331"/>
            </a:xfrm>
            <a:prstGeom prst="rect">
              <a:avLst/>
            </a:prstGeom>
            <a:noFill/>
          </p:spPr>
          <p:txBody>
            <a:bodyPr wrap="square">
              <a:spAutoFit/>
            </a:bodyPr>
            <a:lstStyle/>
            <a:p>
              <a:pPr algn="ctr"/>
              <a:r>
                <a:rPr lang="en-GB" dirty="0">
                  <a:solidFill>
                    <a:schemeClr val="bg1"/>
                  </a:solidFill>
                </a:rPr>
                <a:t>The Olympic Values are a list of behaviours for athletes </a:t>
              </a:r>
              <a:br>
                <a:rPr lang="en-GB" dirty="0">
                  <a:solidFill>
                    <a:schemeClr val="bg1"/>
                  </a:solidFill>
                </a:rPr>
              </a:br>
              <a:r>
                <a:rPr lang="en-GB" dirty="0">
                  <a:solidFill>
                    <a:schemeClr val="bg1"/>
                  </a:solidFill>
                </a:rPr>
                <a:t>to show at the Olympic Games.</a:t>
              </a:r>
            </a:p>
          </p:txBody>
        </p:sp>
      </p:grpSp>
    </p:spTree>
    <p:extLst>
      <p:ext uri="{BB962C8B-B14F-4D97-AF65-F5344CB8AC3E}">
        <p14:creationId xmlns:p14="http://schemas.microsoft.com/office/powerpoint/2010/main" val="7033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750" fill="hold"/>
                                        <p:tgtEl>
                                          <p:spTgt spid="62"/>
                                        </p:tgtEl>
                                        <p:attrNameLst>
                                          <p:attrName>ppt_x</p:attrName>
                                        </p:attrNameLst>
                                      </p:cBhvr>
                                      <p:tavLst>
                                        <p:tav tm="0">
                                          <p:val>
                                            <p:strVal val="#ppt_x"/>
                                          </p:val>
                                        </p:tav>
                                        <p:tav tm="100000">
                                          <p:val>
                                            <p:strVal val="#ppt_x"/>
                                          </p:val>
                                        </p:tav>
                                      </p:tavLst>
                                    </p:anim>
                                    <p:anim calcmode="lin" valueType="num">
                                      <p:cBhvr additive="base">
                                        <p:cTn id="13" dur="75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par>
                                <p:cTn id="64" presetID="10" presetClass="entr" presetSubtype="0" fill="hold"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49"/>
                                        </p:tgtEl>
                                      </p:cBhvr>
                                    </p:animEffect>
                                    <p:set>
                                      <p:cBhvr>
                                        <p:cTn id="71" dur="1" fill="hold">
                                          <p:stCondLst>
                                            <p:cond delay="499"/>
                                          </p:stCondLst>
                                        </p:cTn>
                                        <p:tgtEl>
                                          <p:spTgt spid="4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6"/>
                                        </p:tgtEl>
                                      </p:cBhvr>
                                    </p:animEffect>
                                    <p:set>
                                      <p:cBhvr>
                                        <p:cTn id="74" dur="1" fill="hold">
                                          <p:stCondLst>
                                            <p:cond delay="499"/>
                                          </p:stCondLst>
                                        </p:cTn>
                                        <p:tgtEl>
                                          <p:spTgt spid="66"/>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nodeType="withEffect">
                                  <p:stCondLst>
                                    <p:cond delay="0"/>
                                  </p:stCondLst>
                                  <p:childTnLst>
                                    <p:set>
                                      <p:cBhvr>
                                        <p:cTn id="85" dur="1" fill="hold">
                                          <p:stCondLst>
                                            <p:cond delay="0"/>
                                          </p:stCondLst>
                                        </p:cTn>
                                        <p:tgtEl>
                                          <p:spTgt spid="69"/>
                                        </p:tgtEl>
                                        <p:attrNameLst>
                                          <p:attrName>style.visibility</p:attrName>
                                        </p:attrNameLst>
                                      </p:cBhvr>
                                      <p:to>
                                        <p:strVal val="visible"/>
                                      </p:to>
                                    </p:set>
                                    <p:animEffect transition="in" filter="fade">
                                      <p:cBhvr>
                                        <p:cTn id="86" dur="500"/>
                                        <p:tgtEl>
                                          <p:spTgt spid="6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9"/>
                                        </p:tgtEl>
                                      </p:cBhvr>
                                    </p:animEffect>
                                    <p:set>
                                      <p:cBhvr>
                                        <p:cTn id="94" dur="1" fill="hold">
                                          <p:stCondLst>
                                            <p:cond delay="499"/>
                                          </p:stCondLst>
                                        </p:cTn>
                                        <p:tgtEl>
                                          <p:spTgt spid="69"/>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par>
                                <p:cTn id="104" presetID="10" presetClass="entr" presetSubtype="0" fill="hold"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500"/>
                                        <p:tgtEl>
                                          <p:spTgt spid="7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72"/>
                                        </p:tgtEl>
                                      </p:cBhvr>
                                    </p:animEffect>
                                    <p:set>
                                      <p:cBhvr>
                                        <p:cTn id="111" dur="1" fill="hold">
                                          <p:stCondLst>
                                            <p:cond delay="499"/>
                                          </p:stCondLst>
                                        </p:cTn>
                                        <p:tgtEl>
                                          <p:spTgt spid="72"/>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500"/>
                                        <p:tgtEl>
                                          <p:spTgt spid="3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fade">
                                      <p:cBhvr>
                                        <p:cTn id="123" dur="500"/>
                                        <p:tgtEl>
                                          <p:spTgt spid="55"/>
                                        </p:tgtEl>
                                      </p:cBhvr>
                                    </p:animEffect>
                                  </p:childTnLst>
                                </p:cTn>
                              </p:par>
                              <p:par>
                                <p:cTn id="124" presetID="10" presetClass="entr" presetSubtype="0" fill="hold" nodeType="withEffect">
                                  <p:stCondLst>
                                    <p:cond delay="0"/>
                                  </p:stCondLst>
                                  <p:childTnLst>
                                    <p:set>
                                      <p:cBhvr>
                                        <p:cTn id="125" dur="1" fill="hold">
                                          <p:stCondLst>
                                            <p:cond delay="0"/>
                                          </p:stCondLst>
                                        </p:cTn>
                                        <p:tgtEl>
                                          <p:spTgt spid="75"/>
                                        </p:tgtEl>
                                        <p:attrNameLst>
                                          <p:attrName>style.visibility</p:attrName>
                                        </p:attrNameLst>
                                      </p:cBhvr>
                                      <p:to>
                                        <p:strVal val="visible"/>
                                      </p:to>
                                    </p:set>
                                    <p:animEffect transition="in" filter="fade">
                                      <p:cBhvr>
                                        <p:cTn id="126" dur="500"/>
                                        <p:tgtEl>
                                          <p:spTgt spid="75"/>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500"/>
                                        <p:tgtEl>
                                          <p:spTgt spid="75"/>
                                        </p:tgtEl>
                                      </p:cBhvr>
                                    </p:animEffect>
                                    <p:set>
                                      <p:cBhvr>
                                        <p:cTn id="131" dur="1" fill="hold">
                                          <p:stCondLst>
                                            <p:cond delay="499"/>
                                          </p:stCondLst>
                                        </p:cTn>
                                        <p:tgtEl>
                                          <p:spTgt spid="75"/>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55"/>
                                        </p:tgtEl>
                                      </p:cBhvr>
                                    </p:animEffect>
                                    <p:set>
                                      <p:cBhvr>
                                        <p:cTn id="134" dur="1" fill="hold">
                                          <p:stCondLst>
                                            <p:cond delay="499"/>
                                          </p:stCondLst>
                                        </p:cTn>
                                        <p:tgtEl>
                                          <p:spTgt spid="55"/>
                                        </p:tgtEl>
                                        <p:attrNameLst>
                                          <p:attrName>style.visibility</p:attrName>
                                        </p:attrNameLst>
                                      </p:cBhvr>
                                      <p:to>
                                        <p:strVal val="hidden"/>
                                      </p:to>
                                    </p:set>
                                  </p:childTnLst>
                                </p:cTn>
                              </p:par>
                            </p:childTnLst>
                          </p:cTn>
                        </p:par>
                        <p:par>
                          <p:cTn id="135" fill="hold">
                            <p:stCondLst>
                              <p:cond delay="500"/>
                            </p:stCondLst>
                            <p:childTnLst>
                              <p:par>
                                <p:cTn id="136" presetID="10" presetClass="entr" presetSubtype="0" fill="hold" grpId="0" nodeType="after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fade">
                                      <p:cBhvr>
                                        <p:cTn id="138" dur="500"/>
                                        <p:tgtEl>
                                          <p:spTgt spid="3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fade">
                                      <p:cBhvr>
                                        <p:cTn id="143" dur="500"/>
                                        <p:tgtEl>
                                          <p:spTgt spid="53"/>
                                        </p:tgtEl>
                                      </p:cBhvr>
                                    </p:animEffect>
                                  </p:childTnLst>
                                </p:cTn>
                              </p:par>
                              <p:par>
                                <p:cTn id="144" presetID="10" presetClass="entr" presetSubtype="0" fill="hold" nodeType="with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59EED-D018-488F-BA0D-8882F2EF0539}"/>
              </a:ext>
            </a:extLst>
          </p:cNvPr>
          <p:cNvSpPr txBox="1"/>
          <p:nvPr/>
        </p:nvSpPr>
        <p:spPr>
          <a:xfrm>
            <a:off x="2464904" y="530087"/>
            <a:ext cx="3262432" cy="1107996"/>
          </a:xfrm>
          <a:prstGeom prst="rect">
            <a:avLst/>
          </a:prstGeom>
          <a:noFill/>
        </p:spPr>
        <p:txBody>
          <a:bodyPr wrap="none" rtlCol="0">
            <a:spAutoFit/>
          </a:bodyPr>
          <a:lstStyle/>
          <a:p>
            <a:r>
              <a:rPr lang="en-GB" sz="6600" dirty="0"/>
              <a:t>Tuesday</a:t>
            </a:r>
          </a:p>
        </p:txBody>
      </p:sp>
      <p:sp>
        <p:nvSpPr>
          <p:cNvPr id="3" name="TextBox 2">
            <a:extLst>
              <a:ext uri="{FF2B5EF4-FFF2-40B4-BE49-F238E27FC236}">
                <a16:creationId xmlns:a16="http://schemas.microsoft.com/office/drawing/2014/main" id="{894A64D9-30F4-4CC4-9A44-9999BCA3A012}"/>
              </a:ext>
            </a:extLst>
          </p:cNvPr>
          <p:cNvSpPr txBox="1"/>
          <p:nvPr/>
        </p:nvSpPr>
        <p:spPr>
          <a:xfrm>
            <a:off x="543340" y="1881809"/>
            <a:ext cx="7182678" cy="3970318"/>
          </a:xfrm>
          <a:prstGeom prst="rect">
            <a:avLst/>
          </a:prstGeom>
          <a:noFill/>
        </p:spPr>
        <p:txBody>
          <a:bodyPr wrap="square" rtlCol="0">
            <a:spAutoFit/>
          </a:bodyPr>
          <a:lstStyle/>
          <a:p>
            <a:r>
              <a:rPr lang="en-GB" dirty="0"/>
              <a:t>Today we are going to talk about:</a:t>
            </a:r>
          </a:p>
          <a:p>
            <a:endParaRPr lang="en-GB" dirty="0"/>
          </a:p>
          <a:p>
            <a:r>
              <a:rPr lang="en-GB" dirty="0"/>
              <a:t>Respect</a:t>
            </a:r>
          </a:p>
          <a:p>
            <a:r>
              <a:rPr lang="en-GB" dirty="0"/>
              <a:t>Friendship</a:t>
            </a:r>
          </a:p>
          <a:p>
            <a:r>
              <a:rPr lang="en-GB" dirty="0"/>
              <a:t>Equality</a:t>
            </a:r>
          </a:p>
          <a:p>
            <a:endParaRPr lang="en-GB" dirty="0"/>
          </a:p>
          <a:p>
            <a:r>
              <a:rPr lang="en-GB" dirty="0"/>
              <a:t>Watch the video.</a:t>
            </a:r>
          </a:p>
          <a:p>
            <a:endParaRPr lang="en-GB" dirty="0"/>
          </a:p>
          <a:p>
            <a:endParaRPr lang="en-GB" dirty="0"/>
          </a:p>
          <a:p>
            <a:r>
              <a:rPr lang="en-GB" dirty="0"/>
              <a:t>Can you see examples of people treating others with respect?</a:t>
            </a:r>
          </a:p>
          <a:p>
            <a:r>
              <a:rPr lang="en-GB" dirty="0"/>
              <a:t>Can you see any examples of friendship?</a:t>
            </a:r>
          </a:p>
          <a:p>
            <a:r>
              <a:rPr lang="en-GB" dirty="0"/>
              <a:t>Can you see any examples of people being treated the same and included?</a:t>
            </a:r>
          </a:p>
          <a:p>
            <a:endParaRPr lang="en-GB" dirty="0"/>
          </a:p>
        </p:txBody>
      </p:sp>
      <p:sp>
        <p:nvSpPr>
          <p:cNvPr id="4" name="Rectangle 3">
            <a:extLst>
              <a:ext uri="{FF2B5EF4-FFF2-40B4-BE49-F238E27FC236}">
                <a16:creationId xmlns:a16="http://schemas.microsoft.com/office/drawing/2014/main" id="{A0D247C5-6CEE-4D45-B679-4840F8F7115C}"/>
              </a:ext>
            </a:extLst>
          </p:cNvPr>
          <p:cNvSpPr/>
          <p:nvPr/>
        </p:nvSpPr>
        <p:spPr>
          <a:xfrm>
            <a:off x="1075823" y="3827430"/>
            <a:ext cx="7182677" cy="369332"/>
          </a:xfrm>
          <a:prstGeom prst="rect">
            <a:avLst/>
          </a:prstGeom>
        </p:spPr>
        <p:txBody>
          <a:bodyPr wrap="square">
            <a:spAutoFit/>
          </a:bodyPr>
          <a:lstStyle/>
          <a:p>
            <a:r>
              <a:rPr lang="en-GB" dirty="0">
                <a:hlinkClick r:id="rId2"/>
              </a:rPr>
              <a:t>https://www.getset.co.uk/resources/olympic-paralympic-values</a:t>
            </a:r>
            <a:endParaRPr lang="en-GB" dirty="0"/>
          </a:p>
        </p:txBody>
      </p:sp>
    </p:spTree>
    <p:extLst>
      <p:ext uri="{BB962C8B-B14F-4D97-AF65-F5344CB8AC3E}">
        <p14:creationId xmlns:p14="http://schemas.microsoft.com/office/powerpoint/2010/main" val="3886339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59EED-D018-488F-BA0D-8882F2EF0539}"/>
              </a:ext>
            </a:extLst>
          </p:cNvPr>
          <p:cNvSpPr txBox="1"/>
          <p:nvPr/>
        </p:nvSpPr>
        <p:spPr>
          <a:xfrm>
            <a:off x="1895060" y="530087"/>
            <a:ext cx="4421403" cy="1107996"/>
          </a:xfrm>
          <a:prstGeom prst="rect">
            <a:avLst/>
          </a:prstGeom>
          <a:noFill/>
        </p:spPr>
        <p:txBody>
          <a:bodyPr wrap="none" rtlCol="0">
            <a:spAutoFit/>
          </a:bodyPr>
          <a:lstStyle/>
          <a:p>
            <a:r>
              <a:rPr lang="en-GB" sz="6600" dirty="0"/>
              <a:t>Wednesday</a:t>
            </a:r>
          </a:p>
        </p:txBody>
      </p:sp>
      <p:sp>
        <p:nvSpPr>
          <p:cNvPr id="3" name="TextBox 2">
            <a:extLst>
              <a:ext uri="{FF2B5EF4-FFF2-40B4-BE49-F238E27FC236}">
                <a16:creationId xmlns:a16="http://schemas.microsoft.com/office/drawing/2014/main" id="{E6799010-8F7B-44BA-BE93-F6AEA795581B}"/>
              </a:ext>
            </a:extLst>
          </p:cNvPr>
          <p:cNvSpPr txBox="1"/>
          <p:nvPr/>
        </p:nvSpPr>
        <p:spPr>
          <a:xfrm>
            <a:off x="1116149" y="1767681"/>
            <a:ext cx="3837592" cy="3970318"/>
          </a:xfrm>
          <a:prstGeom prst="rect">
            <a:avLst/>
          </a:prstGeom>
          <a:noFill/>
        </p:spPr>
        <p:txBody>
          <a:bodyPr wrap="square" rtlCol="0">
            <a:spAutoFit/>
          </a:bodyPr>
          <a:lstStyle/>
          <a:p>
            <a:r>
              <a:rPr lang="en-GB" dirty="0"/>
              <a:t>Today we are going to talk about:</a:t>
            </a:r>
          </a:p>
          <a:p>
            <a:endParaRPr lang="en-GB" dirty="0"/>
          </a:p>
          <a:p>
            <a:r>
              <a:rPr lang="en-GB" dirty="0"/>
              <a:t>Excellence</a:t>
            </a:r>
          </a:p>
          <a:p>
            <a:r>
              <a:rPr lang="en-GB" dirty="0"/>
              <a:t>Determination</a:t>
            </a:r>
          </a:p>
          <a:p>
            <a:endParaRPr lang="en-GB" dirty="0"/>
          </a:p>
          <a:p>
            <a:endParaRPr lang="en-GB" dirty="0"/>
          </a:p>
          <a:p>
            <a:r>
              <a:rPr lang="en-GB" dirty="0"/>
              <a:t>Michael Phelps:- Swimmer</a:t>
            </a:r>
          </a:p>
          <a:p>
            <a:endParaRPr lang="en-GB" dirty="0"/>
          </a:p>
          <a:p>
            <a:r>
              <a:rPr lang="en-GB" dirty="0">
                <a:hlinkClick r:id="rId2"/>
              </a:rPr>
              <a:t>https://www.eurosport.co.uk/olympics/essential-stories/2021/the-essential-olympic-stories-michael-phelps-bullet-with-butterfly-wings_vid1476841/video.shtml</a:t>
            </a:r>
            <a:endParaRPr lang="en-GB" dirty="0"/>
          </a:p>
          <a:p>
            <a:endParaRPr lang="en-GB" dirty="0"/>
          </a:p>
        </p:txBody>
      </p:sp>
    </p:spTree>
    <p:extLst>
      <p:ext uri="{BB962C8B-B14F-4D97-AF65-F5344CB8AC3E}">
        <p14:creationId xmlns:p14="http://schemas.microsoft.com/office/powerpoint/2010/main" val="327028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59EED-D018-488F-BA0D-8882F2EF0539}"/>
              </a:ext>
            </a:extLst>
          </p:cNvPr>
          <p:cNvSpPr txBox="1"/>
          <p:nvPr/>
        </p:nvSpPr>
        <p:spPr>
          <a:xfrm>
            <a:off x="2531165" y="503583"/>
            <a:ext cx="3708066" cy="1107996"/>
          </a:xfrm>
          <a:prstGeom prst="rect">
            <a:avLst/>
          </a:prstGeom>
          <a:noFill/>
        </p:spPr>
        <p:txBody>
          <a:bodyPr wrap="none" rtlCol="0">
            <a:spAutoFit/>
          </a:bodyPr>
          <a:lstStyle/>
          <a:p>
            <a:r>
              <a:rPr lang="en-GB" sz="6600" dirty="0"/>
              <a:t>Thursday</a:t>
            </a:r>
          </a:p>
        </p:txBody>
      </p:sp>
      <p:sp>
        <p:nvSpPr>
          <p:cNvPr id="3" name="TextBox 2">
            <a:extLst>
              <a:ext uri="{FF2B5EF4-FFF2-40B4-BE49-F238E27FC236}">
                <a16:creationId xmlns:a16="http://schemas.microsoft.com/office/drawing/2014/main" id="{E631DAF0-229D-493D-A7E0-1AB627A54AAD}"/>
              </a:ext>
            </a:extLst>
          </p:cNvPr>
          <p:cNvSpPr txBox="1"/>
          <p:nvPr/>
        </p:nvSpPr>
        <p:spPr>
          <a:xfrm>
            <a:off x="583095" y="1484244"/>
            <a:ext cx="7255512" cy="3693319"/>
          </a:xfrm>
          <a:prstGeom prst="rect">
            <a:avLst/>
          </a:prstGeom>
          <a:noFill/>
        </p:spPr>
        <p:txBody>
          <a:bodyPr wrap="none" rtlCol="0">
            <a:spAutoFit/>
          </a:bodyPr>
          <a:lstStyle/>
          <a:p>
            <a:r>
              <a:rPr lang="en-GB" dirty="0"/>
              <a:t>Today we are going to talk about:</a:t>
            </a:r>
          </a:p>
          <a:p>
            <a:endParaRPr lang="en-GB" dirty="0"/>
          </a:p>
          <a:p>
            <a:r>
              <a:rPr lang="en-GB" dirty="0"/>
              <a:t>Courage</a:t>
            </a:r>
          </a:p>
          <a:p>
            <a:r>
              <a:rPr lang="en-GB" dirty="0"/>
              <a:t>Inspiration</a:t>
            </a:r>
          </a:p>
          <a:p>
            <a:r>
              <a:rPr lang="en-GB" dirty="0"/>
              <a:t>(and determination again)</a:t>
            </a:r>
          </a:p>
          <a:p>
            <a:endParaRPr lang="en-GB" dirty="0"/>
          </a:p>
          <a:p>
            <a:r>
              <a:rPr lang="en-GB" dirty="0"/>
              <a:t>Some stories of athlete’s bravery, can inspire others to have a go too!</a:t>
            </a:r>
          </a:p>
          <a:p>
            <a:endParaRPr lang="en-GB" dirty="0"/>
          </a:p>
          <a:p>
            <a:endParaRPr lang="en-GB" dirty="0"/>
          </a:p>
          <a:p>
            <a:r>
              <a:rPr lang="en-GB" dirty="0"/>
              <a:t>Derek Redmond</a:t>
            </a:r>
          </a:p>
          <a:p>
            <a:endParaRPr lang="en-GB" dirty="0"/>
          </a:p>
          <a:p>
            <a:r>
              <a:rPr lang="en-GB" dirty="0">
                <a:hlinkClick r:id="rId2"/>
              </a:rPr>
              <a:t>https://www.youtube.com/watch?v=-_JUKNfYNpc</a:t>
            </a:r>
            <a:endParaRPr lang="en-GB" dirty="0"/>
          </a:p>
          <a:p>
            <a:endParaRPr lang="en-GB" dirty="0"/>
          </a:p>
        </p:txBody>
      </p:sp>
    </p:spTree>
    <p:extLst>
      <p:ext uri="{BB962C8B-B14F-4D97-AF65-F5344CB8AC3E}">
        <p14:creationId xmlns:p14="http://schemas.microsoft.com/office/powerpoint/2010/main" val="2698170980"/>
      </p:ext>
    </p:extLst>
  </p:cSld>
  <p:clrMapOvr>
    <a:masterClrMapping/>
  </p:clrMapOvr>
</p:sld>
</file>

<file path=ppt/theme/theme1.xml><?xml version="1.0" encoding="utf-8"?>
<a:theme xmlns:a="http://schemas.openxmlformats.org/drawingml/2006/main" name="2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3">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ve PowerPoint Template NEW.pptx" id="{730440D7-5BFF-4904-9D53-BEB3235C902B}" vid="{3380ED0D-7A1B-4FE9-9394-4348E91906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297</TotalTime>
  <Words>809</Words>
  <Application>Microsoft Office PowerPoint</Application>
  <PresentationFormat>On-screen Show (4:3)</PresentationFormat>
  <Paragraphs>103</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Roboto</vt:lpstr>
      <vt:lpstr>Twinkl</vt:lpstr>
      <vt:lpstr>Comic Sans MS</vt:lpstr>
      <vt:lpstr>Times New Roman</vt:lpstr>
      <vt:lpstr>Calibri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Tinkler</dc:creator>
  <cp:lastModifiedBy>Katherine Barton</cp:lastModifiedBy>
  <cp:revision>26</cp:revision>
  <dcterms:created xsi:type="dcterms:W3CDTF">2021-06-21T13:35:04Z</dcterms:created>
  <dcterms:modified xsi:type="dcterms:W3CDTF">2021-07-06T08:59:05Z</dcterms:modified>
</cp:coreProperties>
</file>