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31"/>
  </p:notesMasterIdLst>
  <p:sldIdLst>
    <p:sldId id="256" r:id="rId11"/>
    <p:sldId id="296" r:id="rId12"/>
    <p:sldId id="297" r:id="rId13"/>
    <p:sldId id="319" r:id="rId14"/>
    <p:sldId id="298" r:id="rId15"/>
    <p:sldId id="299" r:id="rId16"/>
    <p:sldId id="300" r:id="rId17"/>
    <p:sldId id="304" r:id="rId18"/>
    <p:sldId id="306" r:id="rId19"/>
    <p:sldId id="307" r:id="rId20"/>
    <p:sldId id="308" r:id="rId21"/>
    <p:sldId id="301" r:id="rId22"/>
    <p:sldId id="310" r:id="rId23"/>
    <p:sldId id="311" r:id="rId24"/>
    <p:sldId id="312" r:id="rId25"/>
    <p:sldId id="313" r:id="rId26"/>
    <p:sldId id="315" r:id="rId27"/>
    <p:sldId id="316" r:id="rId28"/>
    <p:sldId id="317" r:id="rId29"/>
    <p:sldId id="318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6" autoAdjust="0"/>
    <p:restoredTop sz="96327"/>
  </p:normalViewPr>
  <p:slideViewPr>
    <p:cSldViewPr snapToGrid="0" snapToObjects="1">
      <p:cViewPr varScale="1">
        <p:scale>
          <a:sx n="68" d="100"/>
          <a:sy n="68" d="100"/>
        </p:scale>
        <p:origin x="14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34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slide" Target="slides/slide19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36" Type="http://schemas.openxmlformats.org/officeDocument/2006/relationships/tableStyles" Target="tableStyle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slide" Target="slides/slide20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03/02/2022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03/02/2022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1.png"/><Relationship Id="rId7" Type="http://schemas.openxmlformats.org/officeDocument/2006/relationships/image" Target="../media/image150.png"/><Relationship Id="rId12" Type="http://schemas.openxmlformats.org/officeDocument/2006/relationships/image" Target="../media/image1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6" Type="http://schemas.openxmlformats.org/officeDocument/2006/relationships/image" Target="../media/image140.png"/><Relationship Id="rId11" Type="http://schemas.openxmlformats.org/officeDocument/2006/relationships/image" Target="../media/image18.png"/><Relationship Id="rId5" Type="http://schemas.openxmlformats.org/officeDocument/2006/relationships/image" Target="../media/image130.png"/><Relationship Id="rId10" Type="http://schemas.openxmlformats.org/officeDocument/2006/relationships/image" Target="../media/image17.png"/><Relationship Id="rId9" Type="http://schemas.openxmlformats.org/officeDocument/2006/relationships/image" Target="../media/image16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7" Type="http://schemas.openxmlformats.org/officeDocument/2006/relationships/image" Target="../media/image22.png"/><Relationship Id="rId12" Type="http://schemas.openxmlformats.org/officeDocument/2006/relationships/image" Target="../media/image26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6" Type="http://schemas.openxmlformats.org/officeDocument/2006/relationships/image" Target="../media/image21.png"/><Relationship Id="rId11" Type="http://schemas.openxmlformats.org/officeDocument/2006/relationships/image" Target="../media/image25.png"/><Relationship Id="rId5" Type="http://schemas.openxmlformats.org/officeDocument/2006/relationships/image" Target="../media/image20.png"/><Relationship Id="rId10" Type="http://schemas.openxmlformats.org/officeDocument/2006/relationships/image" Target="../media/image24.png"/><Relationship Id="rId9" Type="http://schemas.openxmlformats.org/officeDocument/2006/relationships/image" Target="../media/image23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7" Type="http://schemas.openxmlformats.org/officeDocument/2006/relationships/image" Target="../media/image2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10" Type="http://schemas.openxmlformats.org/officeDocument/2006/relationships/image" Target="../media/image32.png"/><Relationship Id="rId9" Type="http://schemas.openxmlformats.org/officeDocument/2006/relationships/image" Target="../media/image31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7" Type="http://schemas.openxmlformats.org/officeDocument/2006/relationships/image" Target="../media/image35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13" Type="http://schemas.openxmlformats.org/officeDocument/2006/relationships/image" Target="../media/image44.png"/><Relationship Id="rId7" Type="http://schemas.openxmlformats.org/officeDocument/2006/relationships/image" Target="../media/image38.png"/><Relationship Id="rId12" Type="http://schemas.openxmlformats.org/officeDocument/2006/relationships/image" Target="../media/image43.png"/><Relationship Id="rId17" Type="http://schemas.openxmlformats.org/officeDocument/2006/relationships/image" Target="../media/image47.png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46.png"/><Relationship Id="rId1" Type="http://schemas.openxmlformats.org/officeDocument/2006/relationships/tags" Target="../tags/tag9.xml"/><Relationship Id="rId6" Type="http://schemas.openxmlformats.org/officeDocument/2006/relationships/image" Target="../media/image37.png"/><Relationship Id="rId11" Type="http://schemas.openxmlformats.org/officeDocument/2006/relationships/image" Target="../media/image42.png"/><Relationship Id="rId5" Type="http://schemas.openxmlformats.org/officeDocument/2006/relationships/image" Target="../media/image36.png"/><Relationship Id="rId15" Type="http://schemas.openxmlformats.org/officeDocument/2006/relationships/image" Target="../media/image16.png"/><Relationship Id="rId10" Type="http://schemas.openxmlformats.org/officeDocument/2006/relationships/image" Target="../media/image41.png"/><Relationship Id="rId9" Type="http://schemas.openxmlformats.org/officeDocument/2006/relationships/image" Target="../media/image40.png"/><Relationship Id="rId14" Type="http://schemas.openxmlformats.org/officeDocument/2006/relationships/image" Target="../media/image45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7" Type="http://schemas.openxmlformats.org/officeDocument/2006/relationships/image" Target="../media/image5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0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1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7" Type="http://schemas.openxmlformats.org/officeDocument/2006/relationships/image" Target="../media/image55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2.xml"/><Relationship Id="rId6" Type="http://schemas.openxmlformats.org/officeDocument/2006/relationships/image" Target="../media/image54.png"/><Relationship Id="rId5" Type="http://schemas.openxmlformats.org/officeDocument/2006/relationships/image" Target="../media/image53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3.xml"/><Relationship Id="rId6" Type="http://schemas.openxmlformats.org/officeDocument/2006/relationships/image" Target="../media/image16.png"/><Relationship Id="rId5" Type="http://schemas.openxmlformats.org/officeDocument/2006/relationships/image" Target="../media/image5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6" Type="http://schemas.openxmlformats.org/officeDocument/2006/relationships/image" Target="../media/image111.png"/><Relationship Id="rId5" Type="http://schemas.openxmlformats.org/officeDocument/2006/relationships/image" Target="../media/image10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5" Type="http://schemas.openxmlformats.org/officeDocument/2006/relationships/image" Target="../media/image12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6" Type="http://schemas.openxmlformats.org/officeDocument/2006/relationships/image" Target="../media/image1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5" Type="http://schemas.openxmlformats.org/officeDocument/2006/relationships/image" Target="../media/image1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9DFC9C0-FEB7-4444-A1CE-7957E9F697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951" y="1277492"/>
            <a:ext cx="8008025" cy="4412010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67D0239A-28EC-D747-9C6C-513181825690}"/>
              </a:ext>
            </a:extLst>
          </p:cNvPr>
          <p:cNvSpPr txBox="1">
            <a:spLocks/>
          </p:cNvSpPr>
          <p:nvPr/>
        </p:nvSpPr>
        <p:spPr>
          <a:xfrm>
            <a:off x="5578145" y="466821"/>
            <a:ext cx="3348724" cy="401262"/>
          </a:xfrm>
          <a:prstGeom prst="rect">
            <a:avLst/>
          </a:prstGeom>
        </p:spPr>
        <p:txBody>
          <a:bodyPr vert="horz" lIns="84406" tIns="42203" rIns="84406" bIns="42203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b="1" i="0" kern="1200" baseline="0" smtClean="0">
                <a:solidFill>
                  <a:schemeClr val="bg1"/>
                </a:solidFill>
                <a:effectLst/>
                <a:latin typeface="Bariol" panose="02000506040000020003" pitchFamily="2" charset="0"/>
                <a:ea typeface="+mj-ea"/>
                <a:cs typeface="+mj-cs"/>
              </a:defRPr>
            </a:lvl1pPr>
          </a:lstStyle>
          <a:p>
            <a:r>
              <a:rPr lang="en-GB" sz="2215" dirty="0">
                <a:latin typeface="+mn-lt"/>
              </a:rPr>
              <a:t>Year 5</a:t>
            </a:r>
            <a:r>
              <a:rPr lang="en-GB" sz="2215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sz="2215" dirty="0">
                <a:latin typeface="+mn-lt"/>
              </a:rPr>
              <a:t>Week 3</a:t>
            </a:r>
            <a:r>
              <a:rPr lang="en-GB" sz="2215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sz="2215" dirty="0">
                <a:latin typeface="+mn-lt"/>
              </a:rPr>
              <a:t>Day 1</a:t>
            </a:r>
          </a:p>
        </p:txBody>
      </p:sp>
      <p:pic>
        <p:nvPicPr>
          <p:cNvPr id="5" name="Picture 4" descr="A clock that is on a white surface&#10;&#10;Description automatically generated">
            <a:extLst>
              <a:ext uri="{FF2B5EF4-FFF2-40B4-BE49-F238E27FC236}">
                <a16:creationId xmlns:a16="http://schemas.microsoft.com/office/drawing/2014/main" id="{186AE61F-A7FB-DF4C-9C1E-4BD058E0A9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5635" y="1014855"/>
            <a:ext cx="1907224" cy="1907224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V="1">
            <a:off x="7929063" y="1504284"/>
            <a:ext cx="319721" cy="45249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7938765" y="1956780"/>
            <a:ext cx="207707" cy="39156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37E37577-3484-4597-A577-C2FD950B63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12515" y="1267798"/>
            <a:ext cx="1637622" cy="79348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D5F639B-456F-4608-8393-1486A234555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37638" y="2161485"/>
            <a:ext cx="1637622" cy="79348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8B070C1-E973-4BC0-AE88-2A8DC2D8574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99815" y="3075878"/>
            <a:ext cx="1637622" cy="79348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25772" y="5049815"/>
            <a:ext cx="1232437" cy="79348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7F66C12-221B-498A-B328-7C316F446DE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500" y="-13326"/>
            <a:ext cx="9140499" cy="899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14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854378" y="698378"/>
                <a:ext cx="1549294" cy="886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accent1"/>
                              </a:solidFill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accent1"/>
                              </a:solidFill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4378" y="698378"/>
                <a:ext cx="1549294" cy="8863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921143" y="698378"/>
                <a:ext cx="981747" cy="8822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accent1"/>
                              </a:solidFill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accent1"/>
                              </a:solidFill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1143" y="698378"/>
                <a:ext cx="981747" cy="88229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070656" y="698378"/>
                <a:ext cx="1549294" cy="8863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accent1"/>
                              </a:solidFill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accent1"/>
                              </a:solidFill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0656" y="698378"/>
                <a:ext cx="1549294" cy="88639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079205" y="2925157"/>
                <a:ext cx="502817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Numerator is 1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unit fraction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9205" y="2925157"/>
                <a:ext cx="5028178" cy="523220"/>
              </a:xfrm>
              <a:prstGeom prst="rect">
                <a:avLst/>
              </a:prstGeom>
              <a:blipFill>
                <a:blip r:embed="rId8"/>
                <a:stretch>
                  <a:fillRect l="-2424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 flipH="1" flipV="1">
            <a:off x="2133823" y="1164459"/>
            <a:ext cx="541778" cy="1723304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27903" y="4075652"/>
                <a:ext cx="1549294" cy="8886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tx1"/>
                              </a:solidFill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tx1"/>
                              </a:solidFill>
                            </a:rPr>
                            <m:t>700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903" y="4075652"/>
                <a:ext cx="1549294" cy="88864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427596" y="4075652"/>
                <a:ext cx="1549294" cy="8853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tx1"/>
                              </a:solidFill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tx1"/>
                              </a:solidFill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7596" y="4075652"/>
                <a:ext cx="1549294" cy="88530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826981" y="4075652"/>
                <a:ext cx="1549294" cy="8886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tx1"/>
                              </a:solidFill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tx1"/>
                              </a:solidFill>
                            </a:rPr>
                            <m:t>19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6981" y="4075652"/>
                <a:ext cx="1549294" cy="88864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127289" y="4075652"/>
                <a:ext cx="1549294" cy="8822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tx1"/>
                              </a:solidFill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tx1"/>
                              </a:solidFill>
                            </a:rPr>
                            <m:t>3400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7289" y="4075652"/>
                <a:ext cx="1549294" cy="88229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/>
          <p:nvPr/>
        </p:nvCxnSpPr>
        <p:spPr>
          <a:xfrm flipH="1" flipV="1">
            <a:off x="3861894" y="1164459"/>
            <a:ext cx="541778" cy="1723304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5632001" y="1164459"/>
            <a:ext cx="541778" cy="1723304"/>
          </a:xfrm>
          <a:prstGeom prst="straightConnector1">
            <a:avLst/>
          </a:prstGeom>
          <a:ln w="28575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147886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1" grpId="0"/>
      <p:bldP spid="22" grpId="0"/>
      <p:bldP spid="23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275291" y="698378"/>
                <a:ext cx="1549294" cy="8847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accent1"/>
                              </a:solidFill>
                            </a:rPr>
                            <m:t>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accent1"/>
                              </a:solidFill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291" y="698378"/>
                <a:ext cx="1549294" cy="88472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342056" y="698378"/>
                <a:ext cx="981747" cy="8861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accent1"/>
                              </a:solidFill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accent1"/>
                              </a:solidFill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2056" y="698378"/>
                <a:ext cx="981747" cy="88614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491569" y="698378"/>
                <a:ext cx="1549294" cy="888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accent1"/>
                              </a:solidFill>
                            </a:rPr>
                            <m:t>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accent1"/>
                              </a:solidFill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1569" y="698378"/>
                <a:ext cx="1549294" cy="88800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646786" y="2844880"/>
                <a:ext cx="764737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Numerator not 1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non-unit fraction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6786" y="2844880"/>
                <a:ext cx="7647371" cy="523220"/>
              </a:xfrm>
              <a:prstGeom prst="rect">
                <a:avLst/>
              </a:prstGeom>
              <a:blipFill>
                <a:blip r:embed="rId8"/>
                <a:stretch>
                  <a:fillRect l="-1594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69846" y="4075652"/>
                <a:ext cx="1549294" cy="8903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tx1"/>
                              </a:solidFill>
                            </a:rPr>
                            <m:t>143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tx1"/>
                              </a:solidFill>
                            </a:rPr>
                            <m:t>700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846" y="4075652"/>
                <a:ext cx="1549294" cy="89037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369539" y="4075652"/>
                <a:ext cx="1549294" cy="8870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tx1"/>
                              </a:solidFill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tx1"/>
                              </a:solidFill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9539" y="4075652"/>
                <a:ext cx="1549294" cy="88703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768924" y="4075652"/>
                <a:ext cx="1549294" cy="8903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tx1"/>
                              </a:solidFill>
                            </a:rPr>
                            <m:t>9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tx1"/>
                              </a:solidFill>
                            </a:rPr>
                            <m:t>19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8924" y="4075652"/>
                <a:ext cx="1549294" cy="89037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069232" y="4075652"/>
                <a:ext cx="1549294" cy="8861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tx1"/>
                              </a:solidFill>
                            </a:rPr>
                            <m:t>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tx1"/>
                              </a:solidFill>
                            </a:rPr>
                            <m:t>3400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9232" y="4075652"/>
                <a:ext cx="1549294" cy="88614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455569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1" grpId="0"/>
      <p:bldP spid="22" grpId="0"/>
      <p:bldP spid="23" grpId="0"/>
      <p:bldP spid="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questions 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1 - 4 on the worksheet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Stick it in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643067" y="1741467"/>
            <a:ext cx="7323046" cy="1029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7940991" y="1412740"/>
            <a:ext cx="7893" cy="6589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654628" y="1412740"/>
            <a:ext cx="7893" cy="6589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437067" y="2016535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/>
              <a:t>0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6483720" y="1411992"/>
            <a:ext cx="7893" cy="6589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569174" y="1412740"/>
            <a:ext cx="7893" cy="6589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111901" y="1388324"/>
            <a:ext cx="7893" cy="6589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026447" y="1388323"/>
            <a:ext cx="7893" cy="6589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176923" y="3875591"/>
                <a:ext cx="1549294" cy="8854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tx1"/>
                              </a:solidFill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tx1"/>
                              </a:solidFill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6923" y="3875591"/>
                <a:ext cx="1549294" cy="88543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/>
          <p:cNvSpPr/>
          <p:nvPr/>
        </p:nvSpPr>
        <p:spPr>
          <a:xfrm>
            <a:off x="7783664" y="2004783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/>
              <a:t>1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662521" y="840089"/>
            <a:ext cx="7278470" cy="0"/>
          </a:xfrm>
          <a:prstGeom prst="straightConnector1">
            <a:avLst/>
          </a:prstGeom>
          <a:ln w="3810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3994979" y="357768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/>
              <a:t>1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89476" y="1057576"/>
            <a:ext cx="1373382" cy="447041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332519" y="2104905"/>
                <a:ext cx="1549294" cy="8815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tx1"/>
                              </a:solidFill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tx1"/>
                              </a:solidFill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2519" y="2104905"/>
                <a:ext cx="1549294" cy="88158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813093" y="2095696"/>
                <a:ext cx="1549294" cy="8854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tx1"/>
                              </a:solidFill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tx1"/>
                              </a:solidFill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3093" y="2095696"/>
                <a:ext cx="1549294" cy="88543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269655" y="2119703"/>
                <a:ext cx="1549294" cy="8851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tx1"/>
                              </a:solidFill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tx1"/>
                              </a:solidFill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9655" y="2119703"/>
                <a:ext cx="1549294" cy="88511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726217" y="2133666"/>
                <a:ext cx="1549294" cy="8812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tx1"/>
                              </a:solidFill>
                            </a:rPr>
                            <m:t>4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tx1"/>
                              </a:solidFill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6217" y="2133666"/>
                <a:ext cx="1549294" cy="88120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7206791" y="2558780"/>
                <a:ext cx="1549294" cy="882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tx1"/>
                              </a:solidFill>
                            </a:rPr>
                            <m:t>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tx1"/>
                              </a:solidFill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6791" y="2558780"/>
                <a:ext cx="1549294" cy="8829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Arrow Connector 29"/>
          <p:cNvCxnSpPr>
            <a:cxnSpLocks/>
          </p:cNvCxnSpPr>
          <p:nvPr/>
        </p:nvCxnSpPr>
        <p:spPr>
          <a:xfrm flipH="1" flipV="1">
            <a:off x="3577067" y="1751762"/>
            <a:ext cx="1172185" cy="2061104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240821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4.44444E-6 L 0.63767 4.44444E-6 " pathEditMode="relative" rAng="0" ptsTypes="AA">
                                      <p:cBhvr>
                                        <p:cTn id="21" dur="7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87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 animBg="1"/>
      <p:bldP spid="23" grpId="1" animBg="1"/>
      <p:bldP spid="23" grpId="2" animBg="1"/>
      <p:bldP spid="24" grpId="0"/>
      <p:bldP spid="25" grpId="0"/>
      <p:bldP spid="26" grpId="0"/>
      <p:bldP spid="27" grpId="0"/>
      <p:bldP spid="2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725173" y="3515267"/>
            <a:ext cx="7323046" cy="1029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8023097" y="3186540"/>
            <a:ext cx="7893" cy="6589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732421" y="3186540"/>
            <a:ext cx="7893" cy="6589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557273" y="3739535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/>
              <a:t>0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6985654" y="3185792"/>
            <a:ext cx="7893" cy="6589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873325" y="3162121"/>
            <a:ext cx="7893" cy="6589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798439" y="3179771"/>
            <a:ext cx="7893" cy="6589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910768" y="3179770"/>
            <a:ext cx="7893" cy="6589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88545" y="2117571"/>
                <a:ext cx="1549294" cy="8881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tx1"/>
                              </a:solidFill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tx1"/>
                              </a:solidFill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545" y="2117571"/>
                <a:ext cx="1549294" cy="88812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7860326" y="3740483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/>
              <a:t>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78737" y="2455604"/>
            <a:ext cx="476412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/>
              <a:t>2)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736734" y="1362140"/>
            <a:ext cx="7323046" cy="1029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8034658" y="1033413"/>
            <a:ext cx="7893" cy="6589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48295" y="1033413"/>
            <a:ext cx="7893" cy="6589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568834" y="1586408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/>
              <a:t>0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6577387" y="1032665"/>
            <a:ext cx="7893" cy="6589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662841" y="1033413"/>
            <a:ext cx="7893" cy="6589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205568" y="1008997"/>
            <a:ext cx="7893" cy="6589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120114" y="1008996"/>
            <a:ext cx="7893" cy="6589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88545" y="129000"/>
                <a:ext cx="1549294" cy="8812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tx1"/>
                              </a:solidFill>
                            </a:rPr>
                            <m:t>4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tx1"/>
                              </a:solidFill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545" y="129000"/>
                <a:ext cx="1549294" cy="88120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Rectangle 31"/>
          <p:cNvSpPr/>
          <p:nvPr/>
        </p:nvSpPr>
        <p:spPr>
          <a:xfrm>
            <a:off x="7871887" y="1587356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/>
              <a:t>1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90298" y="302477"/>
            <a:ext cx="476412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/>
              <a:t>1)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2835882" y="3162122"/>
            <a:ext cx="7893" cy="6589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948211" y="3179772"/>
            <a:ext cx="7893" cy="6589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9505" y="5410780"/>
            <a:ext cx="7323046" cy="1029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8017429" y="5082053"/>
            <a:ext cx="7893" cy="6589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29928" y="5082053"/>
            <a:ext cx="7893" cy="6589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551605" y="5635048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/>
              <a:t>0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5835379" y="5081305"/>
            <a:ext cx="7893" cy="6589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7854658" y="5635996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/>
              <a:t>1</a:t>
            </a:r>
          </a:p>
        </p:txBody>
      </p:sp>
      <p:sp>
        <p:nvSpPr>
          <p:cNvPr id="45" name="Rectangle 44"/>
          <p:cNvSpPr/>
          <p:nvPr/>
        </p:nvSpPr>
        <p:spPr>
          <a:xfrm>
            <a:off x="473069" y="4351117"/>
            <a:ext cx="476412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/>
              <a:t>3)</a:t>
            </a:r>
          </a:p>
        </p:txBody>
      </p:sp>
      <p:cxnSp>
        <p:nvCxnSpPr>
          <p:cNvPr id="46" name="Straight Connector 45"/>
          <p:cNvCxnSpPr/>
          <p:nvPr/>
        </p:nvCxnSpPr>
        <p:spPr>
          <a:xfrm>
            <a:off x="3295354" y="5057635"/>
            <a:ext cx="7893" cy="6589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647528" y="4274644"/>
                <a:ext cx="1031329" cy="8822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tx1"/>
                              </a:solidFill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tx1"/>
                              </a:solidFill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528" y="4274644"/>
                <a:ext cx="1031329" cy="88229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Straight Arrow Connector 49"/>
          <p:cNvCxnSpPr/>
          <p:nvPr/>
        </p:nvCxnSpPr>
        <p:spPr>
          <a:xfrm>
            <a:off x="1293820" y="643363"/>
            <a:ext cx="5283567" cy="365633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cxnSpLocks/>
          </p:cNvCxnSpPr>
          <p:nvPr/>
        </p:nvCxnSpPr>
        <p:spPr>
          <a:xfrm>
            <a:off x="1371600" y="2572881"/>
            <a:ext cx="2501725" cy="55256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cxnSpLocks/>
          </p:cNvCxnSpPr>
          <p:nvPr/>
        </p:nvCxnSpPr>
        <p:spPr>
          <a:xfrm>
            <a:off x="1371600" y="4657514"/>
            <a:ext cx="1906525" cy="400121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Picture 4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325734" y="94647"/>
            <a:ext cx="747045" cy="747045"/>
          </a:xfrm>
          <a:prstGeom prst="rect">
            <a:avLst/>
          </a:prstGeom>
        </p:spPr>
      </p:pic>
      <p:sp>
        <p:nvSpPr>
          <p:cNvPr id="43" name="TextBox 42"/>
          <p:cNvSpPr txBox="1"/>
          <p:nvPr/>
        </p:nvSpPr>
        <p:spPr>
          <a:xfrm>
            <a:off x="5628578" y="237336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12289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643067" y="1741816"/>
            <a:ext cx="7323046" cy="1029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7940991" y="1413089"/>
            <a:ext cx="7893" cy="6589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654628" y="1413089"/>
            <a:ext cx="7893" cy="6589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437067" y="2016884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/>
              <a:t>0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5512204" y="1422636"/>
            <a:ext cx="7893" cy="6589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083416" y="1413089"/>
            <a:ext cx="7893" cy="6589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869022" y="1388673"/>
            <a:ext cx="7893" cy="6589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297810" y="1388672"/>
            <a:ext cx="7893" cy="6589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30420" y="108286"/>
                <a:ext cx="1549294" cy="8853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tx1"/>
                              </a:solidFill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tx1"/>
                              </a:solidFill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420" y="108286"/>
                <a:ext cx="1549294" cy="88530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/>
          <p:cNvSpPr/>
          <p:nvPr/>
        </p:nvSpPr>
        <p:spPr>
          <a:xfrm>
            <a:off x="7798178" y="2005132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/>
              <a:t>1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6726598" y="1393277"/>
            <a:ext cx="7893" cy="6589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102268" y="2161784"/>
                <a:ext cx="1549294" cy="8802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tx1"/>
                              </a:solidFill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tx1"/>
                              </a:solidFill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2268" y="2161784"/>
                <a:ext cx="1549294" cy="88024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308769" y="2161784"/>
                <a:ext cx="1549294" cy="8840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tx1"/>
                              </a:solidFill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tx1"/>
                              </a:solidFill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8769" y="2161784"/>
                <a:ext cx="1549294" cy="88408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529943" y="2194208"/>
                <a:ext cx="1549294" cy="8837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tx1"/>
                              </a:solidFill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tx1"/>
                              </a:solidFill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9943" y="2194208"/>
                <a:ext cx="1549294" cy="88376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757951" y="2194208"/>
                <a:ext cx="1549294" cy="8798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tx1"/>
                              </a:solidFill>
                            </a:rPr>
                            <m:t>4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tx1"/>
                              </a:solidFill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7951" y="2194208"/>
                <a:ext cx="1549294" cy="87985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979125" y="2194208"/>
                <a:ext cx="1549294" cy="881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tx1"/>
                              </a:solidFill>
                            </a:rPr>
                            <m:t>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tx1"/>
                              </a:solidFill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9125" y="2194208"/>
                <a:ext cx="1549294" cy="88165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/>
          <p:cNvSpPr txBox="1"/>
          <p:nvPr/>
        </p:nvSpPr>
        <p:spPr>
          <a:xfrm>
            <a:off x="1044440" y="3263586"/>
            <a:ext cx="29237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3 is half of 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088710" y="3971472"/>
                <a:ext cx="2914698" cy="7627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800" dirty="0"/>
                  <a:t>  is equal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2</m:t>
                        </m:r>
                      </m:den>
                    </m:f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8710" y="3971472"/>
                <a:ext cx="2914698" cy="762773"/>
              </a:xfrm>
              <a:prstGeom prst="rect">
                <a:avLst/>
              </a:prstGeom>
              <a:blipFill>
                <a:blip r:embed="rId11"/>
                <a:stretch>
                  <a:fillRect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2089314" y="5100662"/>
                <a:ext cx="652219" cy="7692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6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lang="en-GB" sz="3600" dirty="0">
                    <a:latin typeface="KG Primary Penmanship" panose="02000506000000020003" pitchFamily="2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9314" y="5100662"/>
                <a:ext cx="652219" cy="76925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714864" y="5100662"/>
                <a:ext cx="652219" cy="7665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18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37</m:t>
                        </m:r>
                      </m:den>
                    </m:f>
                  </m:oMath>
                </a14:m>
                <a:r>
                  <a:rPr lang="en-GB" sz="3600" dirty="0">
                    <a:latin typeface="KG Primary Penmanship" panose="02000506000000020003" pitchFamily="2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4864" y="5100662"/>
                <a:ext cx="652219" cy="76655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Connector 26"/>
          <p:cNvCxnSpPr/>
          <p:nvPr/>
        </p:nvCxnSpPr>
        <p:spPr>
          <a:xfrm>
            <a:off x="643067" y="1098621"/>
            <a:ext cx="7297924" cy="12312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940991" y="932052"/>
            <a:ext cx="7893" cy="36000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54628" y="932052"/>
            <a:ext cx="7893" cy="36000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292268" y="932052"/>
            <a:ext cx="7893" cy="36000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1483465" y="735606"/>
            <a:ext cx="2822238" cy="604414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7207133" y="2566470"/>
                <a:ext cx="1549294" cy="8840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tx1"/>
                              </a:solidFill>
                            </a:rPr>
                            <m:t>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tx1"/>
                              </a:solidFill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7133" y="2566470"/>
                <a:ext cx="1549294" cy="88408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6" name="Picture 45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100789" y="4050884"/>
            <a:ext cx="747045" cy="747045"/>
          </a:xfrm>
          <a:prstGeom prst="rect">
            <a:avLst/>
          </a:prstGeom>
        </p:spPr>
      </p:pic>
      <p:sp>
        <p:nvSpPr>
          <p:cNvPr id="47" name="TextBox 46"/>
          <p:cNvSpPr txBox="1"/>
          <p:nvPr/>
        </p:nvSpPr>
        <p:spPr>
          <a:xfrm>
            <a:off x="5403633" y="4193573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190365" y="5100662"/>
                <a:ext cx="652219" cy="7670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21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42</m:t>
                        </m:r>
                      </m:den>
                    </m:f>
                  </m:oMath>
                </a14:m>
                <a:r>
                  <a:rPr lang="en-GB" sz="3600" dirty="0">
                    <a:latin typeface="KG Primary Penmanship" panose="02000506000000020003" pitchFamily="2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0365" y="5100662"/>
                <a:ext cx="652219" cy="76706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315320" y="5100662"/>
                <a:ext cx="652219" cy="7693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49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100</m:t>
                        </m:r>
                      </m:den>
                    </m:f>
                  </m:oMath>
                </a14:m>
                <a:r>
                  <a:rPr lang="en-GB" sz="3600" dirty="0">
                    <a:latin typeface="KG Primary Penmanship" panose="02000506000000020003" pitchFamily="2" charset="0"/>
                  </a:rPr>
                  <a:t> </a:t>
                </a: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5320" y="5100662"/>
                <a:ext cx="652219" cy="769378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434750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5" dur="2000" fill="hold"/>
                                        <p:tgtEl>
                                          <p:spTgt spid="4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3" grpId="1"/>
      <p:bldP spid="34" grpId="0"/>
      <p:bldP spid="35" grpId="0"/>
      <p:bldP spid="36" grpId="0"/>
      <p:bldP spid="38" grpId="0"/>
      <p:bldP spid="41" grpId="0"/>
      <p:bldP spid="44" grpId="0"/>
      <p:bldP spid="45" grpId="0"/>
      <p:bldP spid="47" grpId="0"/>
      <p:bldP spid="49" grpId="0"/>
      <p:bldP spid="49" grpId="1"/>
      <p:bldP spid="5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790387" y="1224458"/>
            <a:ext cx="7323046" cy="1029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8088311" y="892540"/>
            <a:ext cx="7893" cy="6589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801948" y="884050"/>
            <a:ext cx="7893" cy="6589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625952" y="1430251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/>
              <a:t>0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6266718" y="901030"/>
            <a:ext cx="7893" cy="6589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534333" y="888295"/>
            <a:ext cx="7893" cy="6589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712743" y="875560"/>
            <a:ext cx="7893" cy="6589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445128" y="871314"/>
            <a:ext cx="7893" cy="6589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76328" y="69406"/>
                <a:ext cx="1549294" cy="8853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tx1"/>
                              </a:solidFill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tx1"/>
                              </a:solidFill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328" y="69406"/>
                <a:ext cx="1549294" cy="88530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/>
        </p:nvSpPr>
        <p:spPr>
          <a:xfrm>
            <a:off x="7918844" y="1488593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/>
              <a:t>1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597436" y="542196"/>
            <a:ext cx="2847692" cy="244529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654318" y="161233"/>
            <a:ext cx="476412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/>
              <a:t>1)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5355923" y="896785"/>
            <a:ext cx="7893" cy="6589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623538" y="879805"/>
            <a:ext cx="7893" cy="6589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7177513" y="905278"/>
            <a:ext cx="7893" cy="6589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757040" y="3251585"/>
            <a:ext cx="7323046" cy="1029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8054964" y="2919667"/>
            <a:ext cx="7893" cy="6589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68601" y="2911177"/>
            <a:ext cx="7893" cy="6589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592605" y="3457378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/>
              <a:t>0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6233371" y="2928157"/>
            <a:ext cx="7893" cy="6589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3500986" y="2915422"/>
            <a:ext cx="7893" cy="6589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679396" y="2902687"/>
            <a:ext cx="7893" cy="6589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411781" y="2898441"/>
            <a:ext cx="7893" cy="6589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76328" y="1909889"/>
                <a:ext cx="1549294" cy="8853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tx1"/>
                              </a:solidFill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tx1"/>
                              </a:solidFill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328" y="1909889"/>
                <a:ext cx="1549294" cy="88530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ectangle 34"/>
          <p:cNvSpPr/>
          <p:nvPr/>
        </p:nvSpPr>
        <p:spPr>
          <a:xfrm>
            <a:off x="7860666" y="3762011"/>
            <a:ext cx="848236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/>
              <a:t>2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1603841" y="2390015"/>
            <a:ext cx="992755" cy="48787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638200" y="2001716"/>
            <a:ext cx="476412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/>
              <a:t>2)</a:t>
            </a:r>
          </a:p>
        </p:txBody>
      </p:sp>
      <p:cxnSp>
        <p:nvCxnSpPr>
          <p:cNvPr id="38" name="Straight Connector 37"/>
          <p:cNvCxnSpPr/>
          <p:nvPr/>
        </p:nvCxnSpPr>
        <p:spPr>
          <a:xfrm>
            <a:off x="5322576" y="2923912"/>
            <a:ext cx="7893" cy="6589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590191" y="2906932"/>
            <a:ext cx="7893" cy="6589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7144166" y="2932405"/>
            <a:ext cx="7893" cy="6589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4235730" y="3473402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/>
              <a:t>1</a:t>
            </a:r>
          </a:p>
        </p:txBody>
      </p:sp>
      <p:cxnSp>
        <p:nvCxnSpPr>
          <p:cNvPr id="59" name="Straight Connector 58"/>
          <p:cNvCxnSpPr/>
          <p:nvPr/>
        </p:nvCxnSpPr>
        <p:spPr>
          <a:xfrm>
            <a:off x="791498" y="5249985"/>
            <a:ext cx="7323046" cy="1029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8089422" y="4918067"/>
            <a:ext cx="7893" cy="6589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803059" y="4909577"/>
            <a:ext cx="7893" cy="6589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627063" y="5455778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/>
              <a:t>0</a:t>
            </a:r>
          </a:p>
        </p:txBody>
      </p:sp>
      <p:cxnSp>
        <p:nvCxnSpPr>
          <p:cNvPr id="63" name="Straight Connector 62"/>
          <p:cNvCxnSpPr/>
          <p:nvPr/>
        </p:nvCxnSpPr>
        <p:spPr>
          <a:xfrm>
            <a:off x="6632151" y="4926557"/>
            <a:ext cx="7893" cy="6589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2260332" y="4901087"/>
            <a:ext cx="7893" cy="6589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3717605" y="4896841"/>
            <a:ext cx="7893" cy="6589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1056616" y="4019100"/>
                <a:ext cx="588718" cy="8777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tx1"/>
                              </a:solidFill>
                            </a:rPr>
                            <m:t>7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chemeClr val="tx1"/>
                              </a:solidFill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6616" y="4019100"/>
                <a:ext cx="588718" cy="87774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Rectangle 67"/>
          <p:cNvSpPr/>
          <p:nvPr/>
        </p:nvSpPr>
        <p:spPr>
          <a:xfrm>
            <a:off x="7894382" y="5689580"/>
            <a:ext cx="848236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/>
              <a:t>1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1597436" y="4389519"/>
            <a:ext cx="6392715" cy="413774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672658" y="4000116"/>
            <a:ext cx="476412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/>
              <a:t>3)</a:t>
            </a:r>
          </a:p>
        </p:txBody>
      </p:sp>
      <p:cxnSp>
        <p:nvCxnSpPr>
          <p:cNvPr id="71" name="Straight Connector 70"/>
          <p:cNvCxnSpPr/>
          <p:nvPr/>
        </p:nvCxnSpPr>
        <p:spPr>
          <a:xfrm>
            <a:off x="5174878" y="4922312"/>
            <a:ext cx="7893" cy="6589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8" name="Picture 4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431257" y="130715"/>
            <a:ext cx="747045" cy="747045"/>
          </a:xfrm>
          <a:prstGeom prst="rect">
            <a:avLst/>
          </a:prstGeom>
        </p:spPr>
      </p:pic>
      <p:sp>
        <p:nvSpPr>
          <p:cNvPr id="49" name="TextBox 48"/>
          <p:cNvSpPr txBox="1"/>
          <p:nvPr/>
        </p:nvSpPr>
        <p:spPr>
          <a:xfrm>
            <a:off x="5709643" y="243867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60783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781050" y="723900"/>
            <a:ext cx="895350" cy="857250"/>
          </a:xfrm>
          <a:prstGeom prst="ellipse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Oval 2"/>
          <p:cNvSpPr/>
          <p:nvPr/>
        </p:nvSpPr>
        <p:spPr>
          <a:xfrm>
            <a:off x="1933575" y="606862"/>
            <a:ext cx="895350" cy="857250"/>
          </a:xfrm>
          <a:prstGeom prst="ellipse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/>
          <p:cNvSpPr/>
          <p:nvPr/>
        </p:nvSpPr>
        <p:spPr>
          <a:xfrm>
            <a:off x="3015424" y="385487"/>
            <a:ext cx="895350" cy="857250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2084880" y="1582709"/>
            <a:ext cx="895350" cy="857250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 rot="21210325">
            <a:off x="3236733" y="1374908"/>
            <a:ext cx="895350" cy="857250"/>
          </a:xfrm>
          <a:prstGeom prst="ellipse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988696" y="2790257"/>
            <a:ext cx="44476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What fraction are green? ___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079640" y="3619733"/>
            <a:ext cx="41683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3 are green out of 5 in total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626240" y="2329808"/>
                <a:ext cx="791606" cy="8851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rgbClr val="0070C0"/>
                              </a:solidFill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rgbClr val="0070C0"/>
                              </a:solidFill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6240" y="2329808"/>
                <a:ext cx="791606" cy="88511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1988696" y="5008213"/>
            <a:ext cx="42520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What fraction are blue? ___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570820" y="4519145"/>
                <a:ext cx="572892" cy="8854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rgbClr val="0070C0"/>
                              </a:solidFill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rgbClr val="0070C0"/>
                              </a:solidFill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0820" y="4519145"/>
                <a:ext cx="572892" cy="88543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2049289" y="5605841"/>
            <a:ext cx="39727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2 are blue out of 5 in total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99722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587371" y="1178505"/>
            <a:ext cx="511915" cy="471281"/>
          </a:xfrm>
          <a:prstGeom prst="ellipse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1047124" y="1529599"/>
            <a:ext cx="511915" cy="471281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2052878" y="1648526"/>
            <a:ext cx="511915" cy="471281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640461" y="652360"/>
            <a:ext cx="43921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1) What fraction are yellow? </a:t>
            </a:r>
          </a:p>
        </p:txBody>
      </p:sp>
      <p:sp>
        <p:nvSpPr>
          <p:cNvPr id="8" name="Oval 7"/>
          <p:cNvSpPr/>
          <p:nvPr/>
        </p:nvSpPr>
        <p:spPr>
          <a:xfrm>
            <a:off x="2397343" y="3000502"/>
            <a:ext cx="551829" cy="493126"/>
          </a:xfrm>
          <a:prstGeom prst="ellipse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2397343" y="3598643"/>
            <a:ext cx="551829" cy="493126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3130859" y="3000502"/>
            <a:ext cx="551829" cy="493126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640461" y="2431066"/>
            <a:ext cx="45166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2) What fraction are not red? </a:t>
            </a:r>
          </a:p>
        </p:txBody>
      </p:sp>
      <p:sp>
        <p:nvSpPr>
          <p:cNvPr id="12" name="Oval 11"/>
          <p:cNvSpPr/>
          <p:nvPr/>
        </p:nvSpPr>
        <p:spPr>
          <a:xfrm>
            <a:off x="3130859" y="3598643"/>
            <a:ext cx="551829" cy="493126"/>
          </a:xfrm>
          <a:prstGeom prst="ellipse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2901101" y="5343694"/>
            <a:ext cx="551829" cy="49312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2477459" y="4835181"/>
            <a:ext cx="551829" cy="493126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3323392" y="4863693"/>
            <a:ext cx="551829" cy="493126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701215" y="4209771"/>
            <a:ext cx="42706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3) What fraction are white? </a:t>
            </a:r>
          </a:p>
        </p:txBody>
      </p:sp>
      <p:sp>
        <p:nvSpPr>
          <p:cNvPr id="17" name="Oval 16"/>
          <p:cNvSpPr/>
          <p:nvPr/>
        </p:nvSpPr>
        <p:spPr>
          <a:xfrm>
            <a:off x="3599306" y="5510980"/>
            <a:ext cx="551829" cy="49312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/>
          <p:cNvSpPr/>
          <p:nvPr/>
        </p:nvSpPr>
        <p:spPr>
          <a:xfrm>
            <a:off x="1729470" y="3321150"/>
            <a:ext cx="551829" cy="49312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/>
          <p:nvPr/>
        </p:nvSpPr>
        <p:spPr>
          <a:xfrm>
            <a:off x="3875221" y="3321150"/>
            <a:ext cx="551829" cy="493126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4151135" y="5081744"/>
            <a:ext cx="551829" cy="493126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1935401" y="5245364"/>
            <a:ext cx="551829" cy="493126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4868884" y="4952318"/>
            <a:ext cx="551829" cy="493126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4592969" y="5510980"/>
            <a:ext cx="551829" cy="49312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609966" y="458999"/>
                <a:ext cx="1549294" cy="8861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rgbClr val="0070C0"/>
                              </a:solidFill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rgbClr val="0070C0"/>
                              </a:solidFill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9966" y="458999"/>
                <a:ext cx="1549294" cy="88614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033013" y="2267074"/>
                <a:ext cx="1549294" cy="881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rgbClr val="0070C0"/>
                              </a:solidFill>
                            </a:rPr>
                            <m:t>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rgbClr val="0070C0"/>
                              </a:solidFill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3013" y="2267074"/>
                <a:ext cx="1549294" cy="88165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254793" y="4322003"/>
                <a:ext cx="1549294" cy="8903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rgbClr val="0070C0"/>
                              </a:solidFill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rgbClr val="0070C0"/>
                              </a:solidFill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4793" y="4322003"/>
                <a:ext cx="1549294" cy="89037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9" name="Picture 2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430046" y="428535"/>
            <a:ext cx="747045" cy="747045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5756519" y="571224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9823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 rot="5400000">
            <a:off x="3025277" y="2486017"/>
            <a:ext cx="1870263" cy="139850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 rot="5400000">
            <a:off x="4423782" y="2486017"/>
            <a:ext cx="1870263" cy="139850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50471" y="4926465"/>
                <a:ext cx="4897894" cy="11962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Is more or less than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4</m:t>
                        </m:r>
                      </m:den>
                    </m:f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GB" sz="2800" b="0" i="0" smtClean="0"/>
                      <m:t>shaded</m:t>
                    </m:r>
                    <m:r>
                      <m:rPr>
                        <m:nor/>
                      </m:rPr>
                      <a:rPr lang="en-GB" sz="2800" b="0" i="0" smtClean="0"/>
                      <m:t>?</m:t>
                    </m:r>
                  </m:oMath>
                </a14:m>
                <a:endParaRPr lang="en-GB" sz="2800" b="0" dirty="0"/>
              </a:p>
              <a:p>
                <a:r>
                  <a:rPr lang="en-GB" sz="2800" dirty="0"/>
                  <a:t>How do you know?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471" y="4926465"/>
                <a:ext cx="4897894" cy="1196225"/>
              </a:xfrm>
              <a:prstGeom prst="rect">
                <a:avLst/>
              </a:prstGeom>
              <a:blipFill>
                <a:blip r:embed="rId5"/>
                <a:stretch>
                  <a:fillRect l="-2615" b="-137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 rot="5400000">
            <a:off x="5822287" y="2486017"/>
            <a:ext cx="1870263" cy="139850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5730934" y="5322075"/>
            <a:ext cx="12918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More</a:t>
            </a:r>
          </a:p>
        </p:txBody>
      </p:sp>
      <p:sp>
        <p:nvSpPr>
          <p:cNvPr id="12" name="Left Brace 11"/>
          <p:cNvSpPr/>
          <p:nvPr/>
        </p:nvSpPr>
        <p:spPr>
          <a:xfrm rot="5400000">
            <a:off x="3822148" y="1187541"/>
            <a:ext cx="276522" cy="1398503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Left Brace 12"/>
          <p:cNvSpPr/>
          <p:nvPr/>
        </p:nvSpPr>
        <p:spPr>
          <a:xfrm rot="5400000">
            <a:off x="5212369" y="1187541"/>
            <a:ext cx="276522" cy="1398503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Left Brace 13"/>
          <p:cNvSpPr/>
          <p:nvPr/>
        </p:nvSpPr>
        <p:spPr>
          <a:xfrm rot="5400000">
            <a:off x="6602590" y="1187541"/>
            <a:ext cx="276522" cy="1398503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4093489" y="1071568"/>
            <a:ext cx="31701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All the same size</a:t>
            </a:r>
          </a:p>
        </p:txBody>
      </p:sp>
      <p:sp>
        <p:nvSpPr>
          <p:cNvPr id="16" name="Left Brace 15"/>
          <p:cNvSpPr/>
          <p:nvPr/>
        </p:nvSpPr>
        <p:spPr>
          <a:xfrm rot="5400000">
            <a:off x="1961996" y="725894"/>
            <a:ext cx="258472" cy="2339847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495809" y="681882"/>
            <a:ext cx="31701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Larger than the other 3 parts</a:t>
            </a:r>
          </a:p>
        </p:txBody>
      </p:sp>
      <p:sp>
        <p:nvSpPr>
          <p:cNvPr id="19" name="Left Brace 18"/>
          <p:cNvSpPr/>
          <p:nvPr/>
        </p:nvSpPr>
        <p:spPr>
          <a:xfrm rot="5400000" flipH="1">
            <a:off x="4058873" y="1057070"/>
            <a:ext cx="243665" cy="6518792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3570713" y="4526127"/>
            <a:ext cx="31701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4 parts</a:t>
            </a:r>
          </a:p>
        </p:txBody>
      </p:sp>
      <p:sp>
        <p:nvSpPr>
          <p:cNvPr id="4" name="Rectangle 3"/>
          <p:cNvSpPr/>
          <p:nvPr/>
        </p:nvSpPr>
        <p:spPr>
          <a:xfrm>
            <a:off x="921309" y="2250138"/>
            <a:ext cx="2339849" cy="1870263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 rot="5400000">
            <a:off x="3022856" y="2486017"/>
            <a:ext cx="1870263" cy="1398505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83913" y="411890"/>
            <a:ext cx="747045" cy="747045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5730934" y="533031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85474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85185E-6 L -0.1533 -0.00092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674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 animBg="1"/>
      <p:bldP spid="14" grpId="0" animBg="1"/>
      <p:bldP spid="15" grpId="0"/>
      <p:bldP spid="16" grpId="0" animBg="1"/>
      <p:bldP spid="18" grpId="0"/>
      <p:bldP spid="19" grpId="0" animBg="1"/>
      <p:bldP spid="21" grpId="0"/>
      <p:bldP spid="2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8653" y="2532810"/>
            <a:ext cx="6974428" cy="1792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questions 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5 - 8 on the worksheet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3200" dirty="0">
                <a:latin typeface="Calibri" panose="020F0502020204030204" pitchFamily="34" charset="0"/>
                <a:cs typeface="Calibri" panose="020F0502020204030204" pitchFamily="34" charset="0"/>
              </a:rPr>
              <a:t>Stick it in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058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34776"/>
            <a:ext cx="749747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1)		What fraction is shaded?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2)		Is more or less than a third shaded?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3)		What fraction of the circles are not red?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4)		What is half of 72?</a:t>
            </a:r>
          </a:p>
        </p:txBody>
      </p:sp>
      <p:sp>
        <p:nvSpPr>
          <p:cNvPr id="3" name="Rectangle 2"/>
          <p:cNvSpPr/>
          <p:nvPr/>
        </p:nvSpPr>
        <p:spPr>
          <a:xfrm>
            <a:off x="2671690" y="897009"/>
            <a:ext cx="803564" cy="3325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473042" y="897009"/>
            <a:ext cx="803564" cy="332509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4280026" y="897009"/>
            <a:ext cx="803564" cy="3325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5081378" y="897009"/>
            <a:ext cx="803564" cy="332509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1866918" y="897009"/>
            <a:ext cx="803564" cy="3325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866918" y="2201641"/>
            <a:ext cx="803564" cy="3325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2671817" y="2201641"/>
            <a:ext cx="365559" cy="332509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3037376" y="2201641"/>
            <a:ext cx="803564" cy="3325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1930500" y="3487522"/>
            <a:ext cx="432000" cy="432000"/>
          </a:xfrm>
          <a:prstGeom prst="ellipse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2667172" y="3553887"/>
            <a:ext cx="432000" cy="432000"/>
          </a:xfrm>
          <a:prstGeom prst="ellipse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/>
          <p:cNvSpPr/>
          <p:nvPr/>
        </p:nvSpPr>
        <p:spPr>
          <a:xfrm>
            <a:off x="3381450" y="3487622"/>
            <a:ext cx="432000" cy="432000"/>
          </a:xfrm>
          <a:prstGeom prst="ellipse">
            <a:avLst/>
          </a:prstGeom>
          <a:solidFill>
            <a:srgbClr val="0070C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/>
          <p:nvPr/>
        </p:nvSpPr>
        <p:spPr>
          <a:xfrm>
            <a:off x="4118122" y="3553987"/>
            <a:ext cx="432000" cy="4320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4751054" y="3528787"/>
            <a:ext cx="432000" cy="432000"/>
          </a:xfrm>
          <a:prstGeom prst="ellipse">
            <a:avLst/>
          </a:prstGeom>
          <a:solidFill>
            <a:srgbClr val="0070C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5487726" y="3595152"/>
            <a:ext cx="432000" cy="4320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481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34776"/>
            <a:ext cx="749747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1)		What fraction is shaded?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2)		Is more or less than a third shaded?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3)		What fraction of the circles are not red?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4)		What is half of 72?</a:t>
            </a:r>
          </a:p>
        </p:txBody>
      </p:sp>
      <p:sp>
        <p:nvSpPr>
          <p:cNvPr id="3" name="Rectangle 2"/>
          <p:cNvSpPr/>
          <p:nvPr/>
        </p:nvSpPr>
        <p:spPr>
          <a:xfrm>
            <a:off x="2671690" y="897009"/>
            <a:ext cx="803564" cy="3325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473042" y="897009"/>
            <a:ext cx="803564" cy="332509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4280026" y="897009"/>
            <a:ext cx="803564" cy="3325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5081378" y="897009"/>
            <a:ext cx="803564" cy="332509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1866918" y="897009"/>
            <a:ext cx="803564" cy="3325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866918" y="2201641"/>
            <a:ext cx="803564" cy="3325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2671817" y="2201641"/>
            <a:ext cx="365559" cy="332509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3037376" y="2201641"/>
            <a:ext cx="803564" cy="3325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4282468" y="2106285"/>
            <a:ext cx="857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Less</a:t>
            </a:r>
            <a:endParaRPr lang="en-GB" sz="2800" b="0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6189145" y="454996"/>
                <a:ext cx="449161" cy="8863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rgbClr val="0070C0"/>
                              </a:solidFill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rgbClr val="0070C0"/>
                              </a:solidFill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9145" y="454996"/>
                <a:ext cx="449161" cy="8863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4550122" y="4176440"/>
            <a:ext cx="857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36</a:t>
            </a:r>
            <a:endParaRPr lang="en-GB" sz="2800" b="0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6382633" y="3341533"/>
                <a:ext cx="449161" cy="8863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rgbClr val="0070C0"/>
                              </a:solidFill>
                            </a:rPr>
                            <m:t>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>
                              <a:solidFill>
                                <a:srgbClr val="0070C0"/>
                              </a:solidFill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2633" y="3341533"/>
                <a:ext cx="449161" cy="88633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Oval 24">
            <a:extLst>
              <a:ext uri="{FF2B5EF4-FFF2-40B4-BE49-F238E27FC236}">
                <a16:creationId xmlns:a16="http://schemas.microsoft.com/office/drawing/2014/main" id="{4F00C570-FE51-4AD0-8A5E-CE7FF046D29B}"/>
              </a:ext>
            </a:extLst>
          </p:cNvPr>
          <p:cNvSpPr/>
          <p:nvPr/>
        </p:nvSpPr>
        <p:spPr>
          <a:xfrm>
            <a:off x="1930500" y="3487522"/>
            <a:ext cx="432000" cy="432000"/>
          </a:xfrm>
          <a:prstGeom prst="ellipse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C8EC874-BC44-44F8-AD77-BD196FB576DF}"/>
              </a:ext>
            </a:extLst>
          </p:cNvPr>
          <p:cNvSpPr/>
          <p:nvPr/>
        </p:nvSpPr>
        <p:spPr>
          <a:xfrm>
            <a:off x="2667172" y="3553887"/>
            <a:ext cx="432000" cy="432000"/>
          </a:xfrm>
          <a:prstGeom prst="ellipse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DACFC98F-417C-438B-B03B-F52ABEA0DBF6}"/>
              </a:ext>
            </a:extLst>
          </p:cNvPr>
          <p:cNvSpPr/>
          <p:nvPr/>
        </p:nvSpPr>
        <p:spPr>
          <a:xfrm>
            <a:off x="3381450" y="3487622"/>
            <a:ext cx="432000" cy="432000"/>
          </a:xfrm>
          <a:prstGeom prst="ellipse">
            <a:avLst/>
          </a:prstGeom>
          <a:solidFill>
            <a:srgbClr val="0070C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F24E3051-BDE4-46C0-B95C-AF9A92FC39A7}"/>
              </a:ext>
            </a:extLst>
          </p:cNvPr>
          <p:cNvSpPr/>
          <p:nvPr/>
        </p:nvSpPr>
        <p:spPr>
          <a:xfrm>
            <a:off x="4118122" y="3553987"/>
            <a:ext cx="432000" cy="4320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1CE67D1-73B8-41B6-9C2D-1485777E8636}"/>
              </a:ext>
            </a:extLst>
          </p:cNvPr>
          <p:cNvSpPr/>
          <p:nvPr/>
        </p:nvSpPr>
        <p:spPr>
          <a:xfrm>
            <a:off x="4751054" y="3528787"/>
            <a:ext cx="432000" cy="432000"/>
          </a:xfrm>
          <a:prstGeom prst="ellipse">
            <a:avLst/>
          </a:prstGeom>
          <a:solidFill>
            <a:srgbClr val="0070C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7A2F28A9-D442-401C-A802-92C835043C4D}"/>
              </a:ext>
            </a:extLst>
          </p:cNvPr>
          <p:cNvSpPr/>
          <p:nvPr/>
        </p:nvSpPr>
        <p:spPr>
          <a:xfrm>
            <a:off x="5487726" y="3595152"/>
            <a:ext cx="432000" cy="4320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28357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067892" y="1821541"/>
                <a:ext cx="636713" cy="14536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4800" b="0" i="0" smtClean="0"/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4800" b="0" i="0" smtClean="0"/>
                            <m:t>4</m:t>
                          </m:r>
                        </m:den>
                      </m:f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7892" y="1821541"/>
                <a:ext cx="636713" cy="145360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/>
          <p:cNvCxnSpPr/>
          <p:nvPr/>
        </p:nvCxnSpPr>
        <p:spPr>
          <a:xfrm flipH="1">
            <a:off x="1600432" y="2971798"/>
            <a:ext cx="62865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229082" y="2687417"/>
            <a:ext cx="487672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/>
              <a:t>Denominator –</a:t>
            </a:r>
          </a:p>
          <a:p>
            <a:r>
              <a:rPr lang="en-GB" sz="2800" dirty="0"/>
              <a:t>How many equal parts there are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1600432" y="2055821"/>
            <a:ext cx="62865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2229082" y="1733340"/>
            <a:ext cx="551311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/>
              <a:t>Numerator –</a:t>
            </a:r>
          </a:p>
          <a:p>
            <a:r>
              <a:rPr lang="en-GB" sz="2800" dirty="0"/>
              <a:t>How many of the parts we are using 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3505461"/>
              </p:ext>
            </p:extLst>
          </p:nvPr>
        </p:nvGraphicFramePr>
        <p:xfrm>
          <a:off x="2476080" y="2192627"/>
          <a:ext cx="3833894" cy="9133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5685">
                  <a:extLst>
                    <a:ext uri="{9D8B030D-6E8A-4147-A177-3AD203B41FA5}">
                      <a16:colId xmlns:a16="http://schemas.microsoft.com/office/drawing/2014/main" val="816325942"/>
                    </a:ext>
                  </a:extLst>
                </a:gridCol>
                <a:gridCol w="1291262">
                  <a:extLst>
                    <a:ext uri="{9D8B030D-6E8A-4147-A177-3AD203B41FA5}">
                      <a16:colId xmlns:a16="http://schemas.microsoft.com/office/drawing/2014/main" val="4232841897"/>
                    </a:ext>
                  </a:extLst>
                </a:gridCol>
                <a:gridCol w="1157649">
                  <a:extLst>
                    <a:ext uri="{9D8B030D-6E8A-4147-A177-3AD203B41FA5}">
                      <a16:colId xmlns:a16="http://schemas.microsoft.com/office/drawing/2014/main" val="1407565889"/>
                    </a:ext>
                  </a:extLst>
                </a:gridCol>
                <a:gridCol w="759298">
                  <a:extLst>
                    <a:ext uri="{9D8B030D-6E8A-4147-A177-3AD203B41FA5}">
                      <a16:colId xmlns:a16="http://schemas.microsoft.com/office/drawing/2014/main" val="3988602040"/>
                    </a:ext>
                  </a:extLst>
                </a:gridCol>
              </a:tblGrid>
              <a:tr h="913379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0535130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4036170"/>
              </p:ext>
            </p:extLst>
          </p:nvPr>
        </p:nvGraphicFramePr>
        <p:xfrm>
          <a:off x="2476080" y="2192627"/>
          <a:ext cx="3833896" cy="9133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8474">
                  <a:extLst>
                    <a:ext uri="{9D8B030D-6E8A-4147-A177-3AD203B41FA5}">
                      <a16:colId xmlns:a16="http://schemas.microsoft.com/office/drawing/2014/main" val="816325942"/>
                    </a:ext>
                  </a:extLst>
                </a:gridCol>
                <a:gridCol w="958474">
                  <a:extLst>
                    <a:ext uri="{9D8B030D-6E8A-4147-A177-3AD203B41FA5}">
                      <a16:colId xmlns:a16="http://schemas.microsoft.com/office/drawing/2014/main" val="762331074"/>
                    </a:ext>
                  </a:extLst>
                </a:gridCol>
                <a:gridCol w="958474">
                  <a:extLst>
                    <a:ext uri="{9D8B030D-6E8A-4147-A177-3AD203B41FA5}">
                      <a16:colId xmlns:a16="http://schemas.microsoft.com/office/drawing/2014/main" val="522659007"/>
                    </a:ext>
                  </a:extLst>
                </a:gridCol>
                <a:gridCol w="958474">
                  <a:extLst>
                    <a:ext uri="{9D8B030D-6E8A-4147-A177-3AD203B41FA5}">
                      <a16:colId xmlns:a16="http://schemas.microsoft.com/office/drawing/2014/main" val="913312477"/>
                    </a:ext>
                  </a:extLst>
                </a:gridCol>
              </a:tblGrid>
              <a:tr h="913379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0535130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2911733"/>
              </p:ext>
            </p:extLst>
          </p:nvPr>
        </p:nvGraphicFramePr>
        <p:xfrm>
          <a:off x="2476080" y="2192627"/>
          <a:ext cx="3833896" cy="9133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8474">
                  <a:extLst>
                    <a:ext uri="{9D8B030D-6E8A-4147-A177-3AD203B41FA5}">
                      <a16:colId xmlns:a16="http://schemas.microsoft.com/office/drawing/2014/main" val="816325942"/>
                    </a:ext>
                  </a:extLst>
                </a:gridCol>
                <a:gridCol w="958474">
                  <a:extLst>
                    <a:ext uri="{9D8B030D-6E8A-4147-A177-3AD203B41FA5}">
                      <a16:colId xmlns:a16="http://schemas.microsoft.com/office/drawing/2014/main" val="762331074"/>
                    </a:ext>
                  </a:extLst>
                </a:gridCol>
                <a:gridCol w="958474">
                  <a:extLst>
                    <a:ext uri="{9D8B030D-6E8A-4147-A177-3AD203B41FA5}">
                      <a16:colId xmlns:a16="http://schemas.microsoft.com/office/drawing/2014/main" val="522659007"/>
                    </a:ext>
                  </a:extLst>
                </a:gridCol>
                <a:gridCol w="958474">
                  <a:extLst>
                    <a:ext uri="{9D8B030D-6E8A-4147-A177-3AD203B41FA5}">
                      <a16:colId xmlns:a16="http://schemas.microsoft.com/office/drawing/2014/main" val="913312477"/>
                    </a:ext>
                  </a:extLst>
                </a:gridCol>
              </a:tblGrid>
              <a:tr h="913379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0535130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294899"/>
              </p:ext>
            </p:extLst>
          </p:nvPr>
        </p:nvGraphicFramePr>
        <p:xfrm>
          <a:off x="2476080" y="2192627"/>
          <a:ext cx="3833896" cy="9133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8474">
                  <a:extLst>
                    <a:ext uri="{9D8B030D-6E8A-4147-A177-3AD203B41FA5}">
                      <a16:colId xmlns:a16="http://schemas.microsoft.com/office/drawing/2014/main" val="816325942"/>
                    </a:ext>
                  </a:extLst>
                </a:gridCol>
                <a:gridCol w="958474">
                  <a:extLst>
                    <a:ext uri="{9D8B030D-6E8A-4147-A177-3AD203B41FA5}">
                      <a16:colId xmlns:a16="http://schemas.microsoft.com/office/drawing/2014/main" val="762331074"/>
                    </a:ext>
                  </a:extLst>
                </a:gridCol>
                <a:gridCol w="958474">
                  <a:extLst>
                    <a:ext uri="{9D8B030D-6E8A-4147-A177-3AD203B41FA5}">
                      <a16:colId xmlns:a16="http://schemas.microsoft.com/office/drawing/2014/main" val="522659007"/>
                    </a:ext>
                  </a:extLst>
                </a:gridCol>
                <a:gridCol w="958474">
                  <a:extLst>
                    <a:ext uri="{9D8B030D-6E8A-4147-A177-3AD203B41FA5}">
                      <a16:colId xmlns:a16="http://schemas.microsoft.com/office/drawing/2014/main" val="913312477"/>
                    </a:ext>
                  </a:extLst>
                </a:gridCol>
              </a:tblGrid>
              <a:tr h="913379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053513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900508"/>
              </p:ext>
            </p:extLst>
          </p:nvPr>
        </p:nvGraphicFramePr>
        <p:xfrm>
          <a:off x="2476080" y="2192627"/>
          <a:ext cx="3833896" cy="9133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8474">
                  <a:extLst>
                    <a:ext uri="{9D8B030D-6E8A-4147-A177-3AD203B41FA5}">
                      <a16:colId xmlns:a16="http://schemas.microsoft.com/office/drawing/2014/main" val="816325942"/>
                    </a:ext>
                  </a:extLst>
                </a:gridCol>
                <a:gridCol w="958474">
                  <a:extLst>
                    <a:ext uri="{9D8B030D-6E8A-4147-A177-3AD203B41FA5}">
                      <a16:colId xmlns:a16="http://schemas.microsoft.com/office/drawing/2014/main" val="762331074"/>
                    </a:ext>
                  </a:extLst>
                </a:gridCol>
                <a:gridCol w="958474">
                  <a:extLst>
                    <a:ext uri="{9D8B030D-6E8A-4147-A177-3AD203B41FA5}">
                      <a16:colId xmlns:a16="http://schemas.microsoft.com/office/drawing/2014/main" val="522659007"/>
                    </a:ext>
                  </a:extLst>
                </a:gridCol>
                <a:gridCol w="958474">
                  <a:extLst>
                    <a:ext uri="{9D8B030D-6E8A-4147-A177-3AD203B41FA5}">
                      <a16:colId xmlns:a16="http://schemas.microsoft.com/office/drawing/2014/main" val="913312477"/>
                    </a:ext>
                  </a:extLst>
                </a:gridCol>
              </a:tblGrid>
              <a:tr h="913379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0535130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839554"/>
              </p:ext>
            </p:extLst>
          </p:nvPr>
        </p:nvGraphicFramePr>
        <p:xfrm>
          <a:off x="2476080" y="2192627"/>
          <a:ext cx="3833896" cy="9133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8474">
                  <a:extLst>
                    <a:ext uri="{9D8B030D-6E8A-4147-A177-3AD203B41FA5}">
                      <a16:colId xmlns:a16="http://schemas.microsoft.com/office/drawing/2014/main" val="816325942"/>
                    </a:ext>
                  </a:extLst>
                </a:gridCol>
                <a:gridCol w="958474">
                  <a:extLst>
                    <a:ext uri="{9D8B030D-6E8A-4147-A177-3AD203B41FA5}">
                      <a16:colId xmlns:a16="http://schemas.microsoft.com/office/drawing/2014/main" val="762331074"/>
                    </a:ext>
                  </a:extLst>
                </a:gridCol>
                <a:gridCol w="958474">
                  <a:extLst>
                    <a:ext uri="{9D8B030D-6E8A-4147-A177-3AD203B41FA5}">
                      <a16:colId xmlns:a16="http://schemas.microsoft.com/office/drawing/2014/main" val="522659007"/>
                    </a:ext>
                  </a:extLst>
                </a:gridCol>
                <a:gridCol w="958474">
                  <a:extLst>
                    <a:ext uri="{9D8B030D-6E8A-4147-A177-3AD203B41FA5}">
                      <a16:colId xmlns:a16="http://schemas.microsoft.com/office/drawing/2014/main" val="913312477"/>
                    </a:ext>
                  </a:extLst>
                </a:gridCol>
              </a:tblGrid>
              <a:tr h="913379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535130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0721610"/>
              </p:ext>
            </p:extLst>
          </p:nvPr>
        </p:nvGraphicFramePr>
        <p:xfrm>
          <a:off x="2476078" y="2192627"/>
          <a:ext cx="3833896" cy="9133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8474">
                  <a:extLst>
                    <a:ext uri="{9D8B030D-6E8A-4147-A177-3AD203B41FA5}">
                      <a16:colId xmlns:a16="http://schemas.microsoft.com/office/drawing/2014/main" val="816325942"/>
                    </a:ext>
                  </a:extLst>
                </a:gridCol>
                <a:gridCol w="958474">
                  <a:extLst>
                    <a:ext uri="{9D8B030D-6E8A-4147-A177-3AD203B41FA5}">
                      <a16:colId xmlns:a16="http://schemas.microsoft.com/office/drawing/2014/main" val="762331074"/>
                    </a:ext>
                  </a:extLst>
                </a:gridCol>
                <a:gridCol w="958474">
                  <a:extLst>
                    <a:ext uri="{9D8B030D-6E8A-4147-A177-3AD203B41FA5}">
                      <a16:colId xmlns:a16="http://schemas.microsoft.com/office/drawing/2014/main" val="522659007"/>
                    </a:ext>
                  </a:extLst>
                </a:gridCol>
                <a:gridCol w="958474">
                  <a:extLst>
                    <a:ext uri="{9D8B030D-6E8A-4147-A177-3AD203B41FA5}">
                      <a16:colId xmlns:a16="http://schemas.microsoft.com/office/drawing/2014/main" val="913312477"/>
                    </a:ext>
                  </a:extLst>
                </a:gridCol>
              </a:tblGrid>
              <a:tr h="913379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0535130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93962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8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734878" y="711914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48603" y="431259"/>
                <a:ext cx="4455824" cy="18117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Which shows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4</m:t>
                        </m:r>
                      </m:den>
                    </m:f>
                    <m:r>
                      <m:rPr>
                        <m:nor/>
                      </m:rPr>
                      <a:rPr lang="en-GB" sz="2800" dirty="0"/>
                      <m:t>?</m:t>
                    </m:r>
                  </m:oMath>
                </a14:m>
                <a:endParaRPr lang="en-GB" sz="2800" b="0" dirty="0"/>
              </a:p>
              <a:p>
                <a:r>
                  <a:rPr lang="en-GB" sz="2800" dirty="0"/>
                  <a:t>How do you know?</a:t>
                </a:r>
                <a:endParaRPr lang="en-GB" sz="2800" b="0" dirty="0"/>
              </a:p>
              <a:p>
                <a:endParaRPr lang="en-GB" sz="4000" dirty="0">
                  <a:latin typeface="KG Primary Penmanship" panose="02000506000000020003" pitchFamily="2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603" y="431259"/>
                <a:ext cx="4455824" cy="1811778"/>
              </a:xfrm>
              <a:prstGeom prst="rect">
                <a:avLst/>
              </a:prstGeom>
              <a:blipFill>
                <a:blip r:embed="rId6"/>
                <a:stretch>
                  <a:fillRect l="-27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1356725" y="1923148"/>
            <a:ext cx="791307" cy="7438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148032" y="1923148"/>
            <a:ext cx="791307" cy="7438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1356725" y="2666977"/>
            <a:ext cx="791307" cy="7438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2148032" y="2666977"/>
            <a:ext cx="791307" cy="74382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900465" y="1839768"/>
            <a:ext cx="15122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a)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00465" y="4337234"/>
            <a:ext cx="5865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b)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200156" y="4327277"/>
            <a:ext cx="791307" cy="7438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5991463" y="4327277"/>
            <a:ext cx="791307" cy="7438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5200155" y="5070424"/>
            <a:ext cx="791307" cy="7438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5614450" y="3580680"/>
            <a:ext cx="791307" cy="74382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5362970" y="1304317"/>
            <a:ext cx="492368" cy="6344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5855338" y="1938810"/>
            <a:ext cx="492368" cy="6344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6354881" y="2579165"/>
            <a:ext cx="492368" cy="6344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6847249" y="3213658"/>
            <a:ext cx="492368" cy="6344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5006707" y="2048569"/>
            <a:ext cx="5627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c)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621277" y="4120277"/>
            <a:ext cx="15122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d)</a:t>
            </a:r>
          </a:p>
        </p:txBody>
      </p:sp>
      <p:sp>
        <p:nvSpPr>
          <p:cNvPr id="25" name="5-Point Star 24"/>
          <p:cNvSpPr/>
          <p:nvPr/>
        </p:nvSpPr>
        <p:spPr>
          <a:xfrm>
            <a:off x="3750623" y="4554588"/>
            <a:ext cx="504000" cy="504000"/>
          </a:xfrm>
          <a:prstGeom prst="star5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5-Point Star 25"/>
          <p:cNvSpPr/>
          <p:nvPr/>
        </p:nvSpPr>
        <p:spPr>
          <a:xfrm>
            <a:off x="3014908" y="4269266"/>
            <a:ext cx="826477" cy="808097"/>
          </a:xfrm>
          <a:prstGeom prst="star5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5-Point Star 26"/>
          <p:cNvSpPr/>
          <p:nvPr/>
        </p:nvSpPr>
        <p:spPr>
          <a:xfrm>
            <a:off x="1639381" y="4269266"/>
            <a:ext cx="826477" cy="808097"/>
          </a:xfrm>
          <a:prstGeom prst="star5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5-Point Star 27"/>
          <p:cNvSpPr/>
          <p:nvPr/>
        </p:nvSpPr>
        <p:spPr>
          <a:xfrm>
            <a:off x="2443002" y="4554588"/>
            <a:ext cx="504000" cy="504000"/>
          </a:xfrm>
          <a:prstGeom prst="star5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5362245" y="1304317"/>
            <a:ext cx="492368" cy="31646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5854613" y="2256056"/>
            <a:ext cx="492368" cy="31646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3117339" y="2276433"/>
            <a:ext cx="857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Yes</a:t>
            </a:r>
            <a:endParaRPr lang="en-GB" sz="2800" b="0" dirty="0">
              <a:solidFill>
                <a:schemeClr val="accent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671991" y="5008929"/>
            <a:ext cx="151231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No</a:t>
            </a:r>
            <a:endParaRPr lang="en-GB" sz="2800" b="0" dirty="0">
              <a:solidFill>
                <a:schemeClr val="accent1"/>
              </a:solidFill>
            </a:endParaRPr>
          </a:p>
          <a:p>
            <a:endParaRPr lang="en-GB" sz="4000" dirty="0">
              <a:latin typeface="KG Primary Penmanship" panose="02000506000000020003" pitchFamily="2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991463" y="5070424"/>
            <a:ext cx="791307" cy="7438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6479175" y="1884357"/>
            <a:ext cx="151231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Yes</a:t>
            </a:r>
            <a:endParaRPr lang="en-GB" sz="2800" b="0" dirty="0">
              <a:solidFill>
                <a:schemeClr val="accent1"/>
              </a:solidFill>
            </a:endParaRPr>
          </a:p>
          <a:p>
            <a:endParaRPr lang="en-GB" sz="4000" dirty="0">
              <a:latin typeface="KG Primary Penmanship" panose="02000506000000020003" pitchFamily="2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887333" y="4779096"/>
            <a:ext cx="151231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No</a:t>
            </a:r>
            <a:endParaRPr lang="en-GB" sz="2800" b="0" dirty="0">
              <a:solidFill>
                <a:schemeClr val="accent1"/>
              </a:solidFill>
            </a:endParaRPr>
          </a:p>
          <a:p>
            <a:endParaRPr lang="en-GB" sz="4000" dirty="0">
              <a:latin typeface="KG Primary Penmanship" panose="02000506000000020003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552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85185E-6 L -0.0533 -0.09143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74" y="-45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/>
      <p:bldP spid="32" grpId="0"/>
      <p:bldP spid="34" grpId="0"/>
      <p:bldP spid="3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/>
        </p:nvSpPr>
        <p:spPr>
          <a:xfrm>
            <a:off x="1336116" y="765971"/>
            <a:ext cx="1562100" cy="17907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Isosceles Triangle 2"/>
          <p:cNvSpPr/>
          <p:nvPr/>
        </p:nvSpPr>
        <p:spPr>
          <a:xfrm>
            <a:off x="2898216" y="765971"/>
            <a:ext cx="1562100" cy="17907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Isosceles Triangle 3"/>
          <p:cNvSpPr/>
          <p:nvPr/>
        </p:nvSpPr>
        <p:spPr>
          <a:xfrm flipV="1">
            <a:off x="2117166" y="765971"/>
            <a:ext cx="1562100" cy="1790700"/>
          </a:xfrm>
          <a:prstGeom prst="triangl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Isosceles Triangle 4"/>
          <p:cNvSpPr/>
          <p:nvPr/>
        </p:nvSpPr>
        <p:spPr>
          <a:xfrm flipV="1">
            <a:off x="3679266" y="765971"/>
            <a:ext cx="1562100" cy="17907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Isosceles Triangle 5"/>
          <p:cNvSpPr/>
          <p:nvPr/>
        </p:nvSpPr>
        <p:spPr>
          <a:xfrm>
            <a:off x="4460316" y="765971"/>
            <a:ext cx="1562100" cy="1790700"/>
          </a:xfrm>
          <a:prstGeom prst="triangl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445986" y="3010184"/>
            <a:ext cx="44558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5 equal parts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45986" y="3902674"/>
            <a:ext cx="303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2 parts shaded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45986" y="4795165"/>
            <a:ext cx="48857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2 out of 5 parts shaded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507453" y="918837"/>
                <a:ext cx="1549294" cy="8903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800" b="0" i="0" smtClean="0"/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800" b="0" i="0" smtClean="0"/>
                            <m:t>5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7453" y="918837"/>
                <a:ext cx="1549294" cy="89037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776576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4|4.2|8.2|4.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|6.5|11.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6|9.1|1.6|5.3|2.9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8|9|3.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6|3.7|0.7|2.9|0.6|8.8|9.7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3|1.1|3.4|5.6|1|1.5|4.5|4.5|18.5|4.6|2.6|3.7|1.3|1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|2.7|3.8|3.2|2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3|1.7|1.6|4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9|1.2|4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2|4.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7|0.8|6.3|1.2|14.9|1.1|1|0.9|2.1|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2|5.2|1.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4|1.2|1.1|1|1|2.5|6.3|4.5|6.5|3.7|5.3|5.8|1.5|14.3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12" ma:contentTypeDescription="Create a new document." ma:contentTypeScope="" ma:versionID="a653c811c94cadf6c6d25bfc4b9fb185">
  <xsd:schema xmlns:xsd="http://www.w3.org/2001/XMLSchema" xmlns:xs="http://www.w3.org/2001/XMLSchema" xmlns:p="http://schemas.microsoft.com/office/2006/metadata/properties" xmlns:ns3="522d4c35-b548-4432-90ae-af4376e1c4b4" xmlns:ns4="cee99ee9-287b-4f9a-957c-ba5ae7375c9a" targetNamespace="http://schemas.microsoft.com/office/2006/metadata/properties" ma:root="true" ma:fieldsID="51905a861ff4a2a8272b9c9df47fbc94" ns3:_="" ns4:_="">
    <xsd:import namespace="522d4c35-b548-4432-90ae-af4376e1c4b4"/>
    <xsd:import namespace="cee99ee9-287b-4f9a-957c-ba5ae7375c9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e99ee9-287b-4f9a-957c-ba5ae7375c9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FEDC696-8D1D-49A0-A7F1-D333824B9E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cee99ee9-287b-4f9a-957c-ba5ae7375c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727757-3061-47D3-99FD-9493F136DC43}">
  <ds:schemaRefs>
    <ds:schemaRef ds:uri="http://purl.org/dc/elements/1.1/"/>
    <ds:schemaRef ds:uri="http://schemas.microsoft.com/office/2006/metadata/properties"/>
    <ds:schemaRef ds:uri="522d4c35-b548-4432-90ae-af4376e1c4b4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ee99ee9-287b-4f9a-957c-ba5ae7375c9a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9407</TotalTime>
  <Words>375</Words>
  <Application>Microsoft Office PowerPoint</Application>
  <PresentationFormat>On-screen Show (4:3)</PresentationFormat>
  <Paragraphs>135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20</vt:i4>
      </vt:variant>
    </vt:vector>
  </HeadingPairs>
  <TitlesOfParts>
    <vt:vector size="32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questions  1 - 4 on the worksheet Stick it in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questions  5 - 8 on the worksheet Stick it in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Kit Saddington</cp:lastModifiedBy>
  <cp:revision>227</cp:revision>
  <dcterms:created xsi:type="dcterms:W3CDTF">2019-07-05T11:02:13Z</dcterms:created>
  <dcterms:modified xsi:type="dcterms:W3CDTF">2022-02-03T21:23:57Z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