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70" r:id="rId4"/>
    <p:sldId id="262" r:id="rId5"/>
    <p:sldId id="264" r:id="rId6"/>
    <p:sldId id="265" r:id="rId7"/>
    <p:sldId id="266" r:id="rId8"/>
    <p:sldId id="267" r:id="rId9"/>
    <p:sldId id="268" r:id="rId10"/>
    <p:sldId id="269" r:id="rId11"/>
    <p:sldId id="259"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85" autoAdjust="0"/>
    <p:restoredTop sz="94660"/>
  </p:normalViewPr>
  <p:slideViewPr>
    <p:cSldViewPr snapToGrid="0">
      <p:cViewPr varScale="1">
        <p:scale>
          <a:sx n="85" d="100"/>
          <a:sy n="85" d="100"/>
        </p:scale>
        <p:origin x="19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4DE144E-5F19-43FF-B806-95274D766031}" type="datetimeFigureOut">
              <a:rPr lang="en-GB" smtClean="0"/>
              <a:t>08/02/2021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3CFDFFE-BCC2-49CA-8E48-C4B83C5BA91A}" type="slidenum">
              <a:rPr lang="en-GB" smtClean="0"/>
              <a:t>‹#›</a:t>
            </a:fld>
            <a:endParaRPr lang="en-GB" dirty="0"/>
          </a:p>
        </p:txBody>
      </p:sp>
    </p:spTree>
    <p:extLst>
      <p:ext uri="{BB962C8B-B14F-4D97-AF65-F5344CB8AC3E}">
        <p14:creationId xmlns:p14="http://schemas.microsoft.com/office/powerpoint/2010/main" val="2065128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4DE144E-5F19-43FF-B806-95274D766031}" type="datetimeFigureOut">
              <a:rPr lang="en-GB" smtClean="0"/>
              <a:t>08/02/2021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3CFDFFE-BCC2-49CA-8E48-C4B83C5BA91A}" type="slidenum">
              <a:rPr lang="en-GB" smtClean="0"/>
              <a:t>‹#›</a:t>
            </a:fld>
            <a:endParaRPr lang="en-GB" dirty="0"/>
          </a:p>
        </p:txBody>
      </p:sp>
    </p:spTree>
    <p:extLst>
      <p:ext uri="{BB962C8B-B14F-4D97-AF65-F5344CB8AC3E}">
        <p14:creationId xmlns:p14="http://schemas.microsoft.com/office/powerpoint/2010/main" val="2999301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4DE144E-5F19-43FF-B806-95274D766031}" type="datetimeFigureOut">
              <a:rPr lang="en-GB" smtClean="0"/>
              <a:t>08/02/2021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3CFDFFE-BCC2-49CA-8E48-C4B83C5BA91A}" type="slidenum">
              <a:rPr lang="en-GB" smtClean="0"/>
              <a:t>‹#›</a:t>
            </a:fld>
            <a:endParaRPr lang="en-GB" dirty="0"/>
          </a:p>
        </p:txBody>
      </p:sp>
    </p:spTree>
    <p:extLst>
      <p:ext uri="{BB962C8B-B14F-4D97-AF65-F5344CB8AC3E}">
        <p14:creationId xmlns:p14="http://schemas.microsoft.com/office/powerpoint/2010/main" val="3399419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4DE144E-5F19-43FF-B806-95274D766031}" type="datetimeFigureOut">
              <a:rPr lang="en-GB" smtClean="0"/>
              <a:t>08/02/2021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3CFDFFE-BCC2-49CA-8E48-C4B83C5BA91A}" type="slidenum">
              <a:rPr lang="en-GB" smtClean="0"/>
              <a:t>‹#›</a:t>
            </a:fld>
            <a:endParaRPr lang="en-GB" dirty="0"/>
          </a:p>
        </p:txBody>
      </p:sp>
    </p:spTree>
    <p:extLst>
      <p:ext uri="{BB962C8B-B14F-4D97-AF65-F5344CB8AC3E}">
        <p14:creationId xmlns:p14="http://schemas.microsoft.com/office/powerpoint/2010/main" val="3248670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DE144E-5F19-43FF-B806-95274D766031}" type="datetimeFigureOut">
              <a:rPr lang="en-GB" smtClean="0"/>
              <a:t>08/02/2021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3CFDFFE-BCC2-49CA-8E48-C4B83C5BA91A}" type="slidenum">
              <a:rPr lang="en-GB" smtClean="0"/>
              <a:t>‹#›</a:t>
            </a:fld>
            <a:endParaRPr lang="en-GB" dirty="0"/>
          </a:p>
        </p:txBody>
      </p:sp>
    </p:spTree>
    <p:extLst>
      <p:ext uri="{BB962C8B-B14F-4D97-AF65-F5344CB8AC3E}">
        <p14:creationId xmlns:p14="http://schemas.microsoft.com/office/powerpoint/2010/main" val="1436714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4DE144E-5F19-43FF-B806-95274D766031}" type="datetimeFigureOut">
              <a:rPr lang="en-GB" smtClean="0"/>
              <a:t>08/02/2021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3CFDFFE-BCC2-49CA-8E48-C4B83C5BA91A}" type="slidenum">
              <a:rPr lang="en-GB" smtClean="0"/>
              <a:t>‹#›</a:t>
            </a:fld>
            <a:endParaRPr lang="en-GB" dirty="0"/>
          </a:p>
        </p:txBody>
      </p:sp>
    </p:spTree>
    <p:extLst>
      <p:ext uri="{BB962C8B-B14F-4D97-AF65-F5344CB8AC3E}">
        <p14:creationId xmlns:p14="http://schemas.microsoft.com/office/powerpoint/2010/main" val="613790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4DE144E-5F19-43FF-B806-95274D766031}" type="datetimeFigureOut">
              <a:rPr lang="en-GB" smtClean="0"/>
              <a:t>08/02/2021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3CFDFFE-BCC2-49CA-8E48-C4B83C5BA91A}" type="slidenum">
              <a:rPr lang="en-GB" smtClean="0"/>
              <a:t>‹#›</a:t>
            </a:fld>
            <a:endParaRPr lang="en-GB" dirty="0"/>
          </a:p>
        </p:txBody>
      </p:sp>
    </p:spTree>
    <p:extLst>
      <p:ext uri="{BB962C8B-B14F-4D97-AF65-F5344CB8AC3E}">
        <p14:creationId xmlns:p14="http://schemas.microsoft.com/office/powerpoint/2010/main" val="2381432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4DE144E-5F19-43FF-B806-95274D766031}" type="datetimeFigureOut">
              <a:rPr lang="en-GB" smtClean="0"/>
              <a:t>08/02/2021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3CFDFFE-BCC2-49CA-8E48-C4B83C5BA91A}" type="slidenum">
              <a:rPr lang="en-GB" smtClean="0"/>
              <a:t>‹#›</a:t>
            </a:fld>
            <a:endParaRPr lang="en-GB" dirty="0"/>
          </a:p>
        </p:txBody>
      </p:sp>
    </p:spTree>
    <p:extLst>
      <p:ext uri="{BB962C8B-B14F-4D97-AF65-F5344CB8AC3E}">
        <p14:creationId xmlns:p14="http://schemas.microsoft.com/office/powerpoint/2010/main" val="3445995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DE144E-5F19-43FF-B806-95274D766031}" type="datetimeFigureOut">
              <a:rPr lang="en-GB" smtClean="0"/>
              <a:t>08/02/2021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3CFDFFE-BCC2-49CA-8E48-C4B83C5BA91A}" type="slidenum">
              <a:rPr lang="en-GB" smtClean="0"/>
              <a:t>‹#›</a:t>
            </a:fld>
            <a:endParaRPr lang="en-GB" dirty="0"/>
          </a:p>
        </p:txBody>
      </p:sp>
    </p:spTree>
    <p:extLst>
      <p:ext uri="{BB962C8B-B14F-4D97-AF65-F5344CB8AC3E}">
        <p14:creationId xmlns:p14="http://schemas.microsoft.com/office/powerpoint/2010/main" val="2438889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DE144E-5F19-43FF-B806-95274D766031}" type="datetimeFigureOut">
              <a:rPr lang="en-GB" smtClean="0"/>
              <a:t>08/02/2021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3CFDFFE-BCC2-49CA-8E48-C4B83C5BA91A}" type="slidenum">
              <a:rPr lang="en-GB" smtClean="0"/>
              <a:t>‹#›</a:t>
            </a:fld>
            <a:endParaRPr lang="en-GB" dirty="0"/>
          </a:p>
        </p:txBody>
      </p:sp>
    </p:spTree>
    <p:extLst>
      <p:ext uri="{BB962C8B-B14F-4D97-AF65-F5344CB8AC3E}">
        <p14:creationId xmlns:p14="http://schemas.microsoft.com/office/powerpoint/2010/main" val="512324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DE144E-5F19-43FF-B806-95274D766031}" type="datetimeFigureOut">
              <a:rPr lang="en-GB" smtClean="0"/>
              <a:t>08/02/2021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3CFDFFE-BCC2-49CA-8E48-C4B83C5BA91A}" type="slidenum">
              <a:rPr lang="en-GB" smtClean="0"/>
              <a:t>‹#›</a:t>
            </a:fld>
            <a:endParaRPr lang="en-GB" dirty="0"/>
          </a:p>
        </p:txBody>
      </p:sp>
    </p:spTree>
    <p:extLst>
      <p:ext uri="{BB962C8B-B14F-4D97-AF65-F5344CB8AC3E}">
        <p14:creationId xmlns:p14="http://schemas.microsoft.com/office/powerpoint/2010/main" val="2929662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DE144E-5F19-43FF-B806-95274D766031}" type="datetimeFigureOut">
              <a:rPr lang="en-GB" smtClean="0"/>
              <a:t>08/02/2021</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CFDFFE-BCC2-49CA-8E48-C4B83C5BA91A}" type="slidenum">
              <a:rPr lang="en-GB" smtClean="0"/>
              <a:t>‹#›</a:t>
            </a:fld>
            <a:endParaRPr lang="en-GB" dirty="0"/>
          </a:p>
        </p:txBody>
      </p:sp>
    </p:spTree>
    <p:extLst>
      <p:ext uri="{BB962C8B-B14F-4D97-AF65-F5344CB8AC3E}">
        <p14:creationId xmlns:p14="http://schemas.microsoft.com/office/powerpoint/2010/main" val="39366747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06583" y="3079523"/>
            <a:ext cx="9144000" cy="2851013"/>
          </a:xfrm>
        </p:spPr>
        <p:txBody>
          <a:bodyPr>
            <a:normAutofit fontScale="85000" lnSpcReduction="10000"/>
          </a:bodyPr>
          <a:lstStyle/>
          <a:p>
            <a:pPr>
              <a:lnSpc>
                <a:spcPct val="120000"/>
              </a:lnSpc>
            </a:pPr>
            <a:r>
              <a:rPr lang="en-GB" sz="5200" u="sng" dirty="0">
                <a:latin typeface="Comic Sans MS" panose="030F0702030302020204" pitchFamily="66" charset="0"/>
              </a:rPr>
              <a:t>LO – I can plan a persuasive advert using headlines and quotes.</a:t>
            </a:r>
            <a:endParaRPr lang="en-GB" sz="2000" dirty="0">
              <a:latin typeface="Comic Sans MS" panose="030F0702030302020204" pitchFamily="66" charset="0"/>
            </a:endParaRPr>
          </a:p>
          <a:p>
            <a:r>
              <a:rPr lang="en-GB" sz="3200" dirty="0">
                <a:latin typeface="Comic Sans MS" panose="030F0702030302020204" pitchFamily="66" charset="0"/>
              </a:rPr>
              <a:t>Please write the date and learning objectives in your books.</a:t>
            </a:r>
          </a:p>
        </p:txBody>
      </p:sp>
      <p:sp>
        <p:nvSpPr>
          <p:cNvPr id="5" name="Title 1"/>
          <p:cNvSpPr txBox="1">
            <a:spLocks/>
          </p:cNvSpPr>
          <p:nvPr/>
        </p:nvSpPr>
        <p:spPr>
          <a:xfrm>
            <a:off x="1524000" y="1122363"/>
            <a:ext cx="9144000" cy="1333454"/>
          </a:xfrm>
          <a:prstGeom prst="rect">
            <a:avLst/>
          </a:prstGeom>
        </p:spPr>
        <p:txBody>
          <a:bodyPr vert="horz" lIns="91440" tIns="45720" rIns="91440" bIns="45720" rtlCol="0" anchor="b">
            <a:normAutofit fontScale="9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u="sng" dirty="0">
                <a:latin typeface="Comic Sans MS" panose="030F0702030302020204" pitchFamily="66" charset="0"/>
              </a:rPr>
              <a:t> Wednesday 24</a:t>
            </a:r>
            <a:r>
              <a:rPr lang="en-GB" u="sng" baseline="30000" dirty="0">
                <a:latin typeface="Comic Sans MS" panose="030F0702030302020204" pitchFamily="66" charset="0"/>
              </a:rPr>
              <a:t>th</a:t>
            </a:r>
            <a:r>
              <a:rPr lang="en-GB" u="sng" dirty="0">
                <a:latin typeface="Comic Sans MS" panose="030F0702030302020204" pitchFamily="66" charset="0"/>
              </a:rPr>
              <a:t> February.</a:t>
            </a:r>
          </a:p>
        </p:txBody>
      </p:sp>
      <p:pic>
        <p:nvPicPr>
          <p:cNvPr id="2" name="Picture 1">
            <a:extLst>
              <a:ext uri="{FF2B5EF4-FFF2-40B4-BE49-F238E27FC236}">
                <a16:creationId xmlns:a16="http://schemas.microsoft.com/office/drawing/2014/main" id="{519051B4-BFB1-471B-BA31-08B6E9B864CC}"/>
              </a:ext>
            </a:extLst>
          </p:cNvPr>
          <p:cNvPicPr>
            <a:picLocks noChangeAspect="1"/>
          </p:cNvPicPr>
          <p:nvPr/>
        </p:nvPicPr>
        <p:blipFill>
          <a:blip r:embed="rId2"/>
          <a:stretch>
            <a:fillRect/>
          </a:stretch>
        </p:blipFill>
        <p:spPr>
          <a:xfrm>
            <a:off x="154547" y="291359"/>
            <a:ext cx="1868871" cy="2595329"/>
          </a:xfrm>
          <a:prstGeom prst="rect">
            <a:avLst/>
          </a:prstGeom>
        </p:spPr>
      </p:pic>
    </p:spTree>
    <p:extLst>
      <p:ext uri="{BB962C8B-B14F-4D97-AF65-F5344CB8AC3E}">
        <p14:creationId xmlns:p14="http://schemas.microsoft.com/office/powerpoint/2010/main" val="3542320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2761C-203F-4E86-B59F-B2984720E6FB}"/>
              </a:ext>
            </a:extLst>
          </p:cNvPr>
          <p:cNvSpPr>
            <a:spLocks noGrp="1"/>
          </p:cNvSpPr>
          <p:nvPr>
            <p:ph type="title"/>
          </p:nvPr>
        </p:nvSpPr>
        <p:spPr/>
        <p:txBody>
          <a:bodyPr/>
          <a:lstStyle/>
          <a:p>
            <a:r>
              <a:rPr lang="en-US" dirty="0">
                <a:latin typeface="Comic Sans MS" panose="030F0702030302020204" pitchFamily="66" charset="0"/>
              </a:rPr>
              <a:t>Catchy slogan</a:t>
            </a:r>
            <a:endParaRPr lang="en-GB" dirty="0">
              <a:latin typeface="Comic Sans MS" panose="030F0702030302020204" pitchFamily="66" charset="0"/>
            </a:endParaRPr>
          </a:p>
        </p:txBody>
      </p:sp>
      <p:sp>
        <p:nvSpPr>
          <p:cNvPr id="6" name="TextBox 5">
            <a:extLst>
              <a:ext uri="{FF2B5EF4-FFF2-40B4-BE49-F238E27FC236}">
                <a16:creationId xmlns:a16="http://schemas.microsoft.com/office/drawing/2014/main" id="{CD9A7524-1A3A-4548-890A-09B1E9C5D597}"/>
              </a:ext>
            </a:extLst>
          </p:cNvPr>
          <p:cNvSpPr txBox="1"/>
          <p:nvPr/>
        </p:nvSpPr>
        <p:spPr>
          <a:xfrm>
            <a:off x="346229" y="3429000"/>
            <a:ext cx="10679837" cy="646331"/>
          </a:xfrm>
          <a:prstGeom prst="rect">
            <a:avLst/>
          </a:prstGeom>
          <a:noFill/>
        </p:spPr>
        <p:txBody>
          <a:bodyPr wrap="square" rtlCol="0">
            <a:spAutoFit/>
          </a:bodyPr>
          <a:lstStyle/>
          <a:p>
            <a:r>
              <a:rPr lang="en-US" sz="3600" dirty="0">
                <a:latin typeface="Comic Sans MS" panose="030F0702030302020204" pitchFamily="66" charset="0"/>
              </a:rPr>
              <a:t>Become part of the Best Buddy Beasts!</a:t>
            </a:r>
          </a:p>
        </p:txBody>
      </p:sp>
      <p:pic>
        <p:nvPicPr>
          <p:cNvPr id="7" name="Picture 6">
            <a:extLst>
              <a:ext uri="{FF2B5EF4-FFF2-40B4-BE49-F238E27FC236}">
                <a16:creationId xmlns:a16="http://schemas.microsoft.com/office/drawing/2014/main" id="{75FE1A45-B58A-46A1-AD17-84A15E03CF36}"/>
              </a:ext>
            </a:extLst>
          </p:cNvPr>
          <p:cNvPicPr>
            <a:picLocks noChangeAspect="1"/>
          </p:cNvPicPr>
          <p:nvPr/>
        </p:nvPicPr>
        <p:blipFill>
          <a:blip r:embed="rId2"/>
          <a:stretch>
            <a:fillRect/>
          </a:stretch>
        </p:blipFill>
        <p:spPr>
          <a:xfrm>
            <a:off x="9752811" y="390872"/>
            <a:ext cx="1847850" cy="1809750"/>
          </a:xfrm>
          <a:prstGeom prst="rect">
            <a:avLst/>
          </a:prstGeom>
        </p:spPr>
      </p:pic>
      <p:pic>
        <p:nvPicPr>
          <p:cNvPr id="3" name="Picture 2">
            <a:extLst>
              <a:ext uri="{FF2B5EF4-FFF2-40B4-BE49-F238E27FC236}">
                <a16:creationId xmlns:a16="http://schemas.microsoft.com/office/drawing/2014/main" id="{C12E1937-E2B0-4F02-9499-043F552B7C89}"/>
              </a:ext>
            </a:extLst>
          </p:cNvPr>
          <p:cNvPicPr>
            <a:picLocks noChangeAspect="1"/>
          </p:cNvPicPr>
          <p:nvPr/>
        </p:nvPicPr>
        <p:blipFill>
          <a:blip r:embed="rId3"/>
          <a:stretch>
            <a:fillRect/>
          </a:stretch>
        </p:blipFill>
        <p:spPr>
          <a:xfrm>
            <a:off x="206316" y="1690688"/>
            <a:ext cx="9546495" cy="818271"/>
          </a:xfrm>
          <a:prstGeom prst="rect">
            <a:avLst/>
          </a:prstGeom>
        </p:spPr>
      </p:pic>
    </p:spTree>
    <p:extLst>
      <p:ext uri="{BB962C8B-B14F-4D97-AF65-F5344CB8AC3E}">
        <p14:creationId xmlns:p14="http://schemas.microsoft.com/office/powerpoint/2010/main" val="802566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2568B2C-3960-49E1-99C1-F8BC1E1902B6}"/>
              </a:ext>
            </a:extLst>
          </p:cNvPr>
          <p:cNvSpPr txBox="1"/>
          <p:nvPr/>
        </p:nvSpPr>
        <p:spPr>
          <a:xfrm>
            <a:off x="985421" y="381740"/>
            <a:ext cx="10111666" cy="553998"/>
          </a:xfrm>
          <a:prstGeom prst="rect">
            <a:avLst/>
          </a:prstGeom>
          <a:noFill/>
        </p:spPr>
        <p:txBody>
          <a:bodyPr wrap="square" rtlCol="0">
            <a:spAutoFit/>
          </a:bodyPr>
          <a:lstStyle/>
          <a:p>
            <a:r>
              <a:rPr lang="en-US" sz="3000" dirty="0">
                <a:latin typeface="Comic Sans MS" panose="030F0702030302020204" pitchFamily="66" charset="0"/>
              </a:rPr>
              <a:t>Planner for advert.</a:t>
            </a:r>
            <a:endParaRPr lang="en-GB" sz="3000" dirty="0">
              <a:latin typeface="Comic Sans MS" panose="030F0702030302020204" pitchFamily="66" charset="0"/>
            </a:endParaRPr>
          </a:p>
        </p:txBody>
      </p:sp>
      <p:pic>
        <p:nvPicPr>
          <p:cNvPr id="3" name="Picture 2">
            <a:extLst>
              <a:ext uri="{FF2B5EF4-FFF2-40B4-BE49-F238E27FC236}">
                <a16:creationId xmlns:a16="http://schemas.microsoft.com/office/drawing/2014/main" id="{108D13D3-174F-4E34-AB53-9238BCEC8CBB}"/>
              </a:ext>
            </a:extLst>
          </p:cNvPr>
          <p:cNvPicPr>
            <a:picLocks noChangeAspect="1"/>
          </p:cNvPicPr>
          <p:nvPr/>
        </p:nvPicPr>
        <p:blipFill>
          <a:blip r:embed="rId2"/>
          <a:stretch>
            <a:fillRect/>
          </a:stretch>
        </p:blipFill>
        <p:spPr>
          <a:xfrm>
            <a:off x="6096000" y="207769"/>
            <a:ext cx="4372295" cy="5922262"/>
          </a:xfrm>
          <a:prstGeom prst="rect">
            <a:avLst/>
          </a:prstGeom>
        </p:spPr>
      </p:pic>
      <p:sp>
        <p:nvSpPr>
          <p:cNvPr id="4" name="TextBox 3">
            <a:extLst>
              <a:ext uri="{FF2B5EF4-FFF2-40B4-BE49-F238E27FC236}">
                <a16:creationId xmlns:a16="http://schemas.microsoft.com/office/drawing/2014/main" id="{6BF3B3B8-A9CF-402E-AAC5-8AD2F0F1EB41}"/>
              </a:ext>
            </a:extLst>
          </p:cNvPr>
          <p:cNvSpPr txBox="1"/>
          <p:nvPr/>
        </p:nvSpPr>
        <p:spPr>
          <a:xfrm>
            <a:off x="506027" y="1083076"/>
            <a:ext cx="5140171" cy="5016758"/>
          </a:xfrm>
          <a:prstGeom prst="rect">
            <a:avLst/>
          </a:prstGeom>
          <a:noFill/>
        </p:spPr>
        <p:txBody>
          <a:bodyPr wrap="square" rtlCol="0">
            <a:spAutoFit/>
          </a:bodyPr>
          <a:lstStyle/>
          <a:p>
            <a:r>
              <a:rPr lang="en-US" sz="2000" dirty="0">
                <a:latin typeface="Comic Sans MS" panose="030F0702030302020204" pitchFamily="66" charset="0"/>
              </a:rPr>
              <a:t>Using the planner, you are going to think about each part of the planner. This will allow you to write your advert during tomorrow’s session.</a:t>
            </a:r>
          </a:p>
          <a:p>
            <a:r>
              <a:rPr lang="en-US" sz="2000" dirty="0">
                <a:latin typeface="Comic Sans MS" panose="030F0702030302020204" pitchFamily="66" charset="0"/>
              </a:rPr>
              <a:t>Because of all the work that you have completed so far, you can</a:t>
            </a:r>
          </a:p>
          <a:p>
            <a:r>
              <a:rPr lang="en-US" sz="2000" dirty="0">
                <a:latin typeface="Comic Sans MS" panose="030F0702030302020204" pitchFamily="66" charset="0"/>
              </a:rPr>
              <a:t>Plan your ideas for your advert to encourage people to visit Zargon 10.</a:t>
            </a:r>
          </a:p>
          <a:p>
            <a:r>
              <a:rPr lang="en-US" sz="2000" dirty="0">
                <a:latin typeface="Comic Sans MS" panose="030F0702030302020204" pitchFamily="66" charset="0"/>
              </a:rPr>
              <a:t>This does not have to be in complete sentences. It’s just your ideas. Pause the video to complete the planning.</a:t>
            </a:r>
          </a:p>
          <a:p>
            <a:r>
              <a:rPr lang="en-US" sz="2000" dirty="0">
                <a:latin typeface="Comic Sans MS" panose="030F0702030302020204" pitchFamily="66" charset="0"/>
              </a:rPr>
              <a:t>Remember that we are going to include a headline/title to catch the attention of the reader. Can you think of a quote to add that would encourage people to visit too?</a:t>
            </a:r>
            <a:endParaRPr lang="en-GB" sz="2000" dirty="0">
              <a:latin typeface="Comic Sans MS" panose="030F0702030302020204" pitchFamily="66" charset="0"/>
            </a:endParaRPr>
          </a:p>
        </p:txBody>
      </p:sp>
    </p:spTree>
    <p:extLst>
      <p:ext uri="{BB962C8B-B14F-4D97-AF65-F5344CB8AC3E}">
        <p14:creationId xmlns:p14="http://schemas.microsoft.com/office/powerpoint/2010/main" val="237879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726BE-3D4B-4329-882E-B503122BC5F9}"/>
              </a:ext>
            </a:extLst>
          </p:cNvPr>
          <p:cNvSpPr>
            <a:spLocks noGrp="1"/>
          </p:cNvSpPr>
          <p:nvPr>
            <p:ph type="title"/>
          </p:nvPr>
        </p:nvSpPr>
        <p:spPr/>
        <p:txBody>
          <a:bodyPr/>
          <a:lstStyle/>
          <a:p>
            <a:r>
              <a:rPr lang="en-GB" u="sng" dirty="0">
                <a:latin typeface="Comic Sans MS" panose="030F0702030302020204" pitchFamily="66" charset="0"/>
              </a:rPr>
              <a:t>Completed task</a:t>
            </a:r>
          </a:p>
        </p:txBody>
      </p:sp>
      <p:sp>
        <p:nvSpPr>
          <p:cNvPr id="3" name="Content Placeholder 2">
            <a:extLst>
              <a:ext uri="{FF2B5EF4-FFF2-40B4-BE49-F238E27FC236}">
                <a16:creationId xmlns:a16="http://schemas.microsoft.com/office/drawing/2014/main" id="{73481A7F-C3BE-4CC9-885A-94F142283723}"/>
              </a:ext>
            </a:extLst>
          </p:cNvPr>
          <p:cNvSpPr>
            <a:spLocks noGrp="1"/>
          </p:cNvSpPr>
          <p:nvPr>
            <p:ph idx="1"/>
          </p:nvPr>
        </p:nvSpPr>
        <p:spPr>
          <a:xfrm>
            <a:off x="493643" y="1690688"/>
            <a:ext cx="10515600" cy="4351338"/>
          </a:xfrm>
        </p:spPr>
        <p:txBody>
          <a:bodyPr>
            <a:normAutofit lnSpcReduction="10000"/>
          </a:bodyPr>
          <a:lstStyle/>
          <a:p>
            <a:pPr marL="0" indent="0">
              <a:buNone/>
            </a:pPr>
            <a:r>
              <a:rPr lang="en-GB" dirty="0">
                <a:latin typeface="Comic Sans MS" panose="030F0702030302020204" pitchFamily="66" charset="0"/>
              </a:rPr>
              <a:t>Once you have completed your advert planning please </a:t>
            </a:r>
          </a:p>
          <a:p>
            <a:pPr marL="0" indent="0">
              <a:buNone/>
            </a:pPr>
            <a:r>
              <a:rPr lang="en-US" dirty="0">
                <a:latin typeface="Comic Sans MS" panose="030F0702030302020204" pitchFamily="66" charset="0"/>
              </a:rPr>
              <a:t>upload</a:t>
            </a:r>
            <a:r>
              <a:rPr lang="en-GB" dirty="0">
                <a:latin typeface="Comic Sans MS" panose="030F0702030302020204" pitchFamily="66" charset="0"/>
              </a:rPr>
              <a:t> this work to Seesaw. Tomorrow you will be writing your advert up and illustrating it to try and encourage people to visit. This relates back to our spy gadget work in autumn term.</a:t>
            </a:r>
          </a:p>
          <a:p>
            <a:pPr marL="0" indent="0">
              <a:buNone/>
            </a:pPr>
            <a:endParaRPr lang="en-US" dirty="0">
              <a:latin typeface="Comic Sans MS" panose="030F0702030302020204" pitchFamily="66" charset="0"/>
            </a:endParaRPr>
          </a:p>
          <a:p>
            <a:pPr marL="0" indent="0">
              <a:buNone/>
            </a:pPr>
            <a:endParaRPr lang="en-GB" dirty="0">
              <a:latin typeface="Comic Sans MS" panose="030F0702030302020204" pitchFamily="66" charset="0"/>
            </a:endParaRPr>
          </a:p>
          <a:p>
            <a:pPr marL="0" indent="0">
              <a:buNone/>
            </a:pPr>
            <a:r>
              <a:rPr lang="en-GB" dirty="0">
                <a:latin typeface="Comic Sans MS" panose="030F0702030302020204" pitchFamily="66" charset="0"/>
              </a:rPr>
              <a:t>We look forward to looking at your work.                 </a:t>
            </a:r>
          </a:p>
          <a:p>
            <a:pPr marL="0" indent="0">
              <a:buNone/>
            </a:pPr>
            <a:endParaRPr lang="en-GB" dirty="0">
              <a:latin typeface="Comic Sans MS" panose="030F0702030302020204" pitchFamily="66" charset="0"/>
            </a:endParaRPr>
          </a:p>
          <a:p>
            <a:pPr marL="0" indent="0">
              <a:buNone/>
            </a:pPr>
            <a:r>
              <a:rPr lang="en-GB" dirty="0">
                <a:latin typeface="Comic Sans MS" panose="030F0702030302020204" pitchFamily="66" charset="0"/>
              </a:rPr>
              <a:t>Miss Brewster, Miss Stevens and Miss Lamb.</a:t>
            </a:r>
          </a:p>
        </p:txBody>
      </p:sp>
      <p:pic>
        <p:nvPicPr>
          <p:cNvPr id="4" name="Picture 3">
            <a:extLst>
              <a:ext uri="{FF2B5EF4-FFF2-40B4-BE49-F238E27FC236}">
                <a16:creationId xmlns:a16="http://schemas.microsoft.com/office/drawing/2014/main" id="{810A7E38-44FD-4E78-A9BA-926BF8713CEF}"/>
              </a:ext>
            </a:extLst>
          </p:cNvPr>
          <p:cNvPicPr>
            <a:picLocks noChangeAspect="1"/>
          </p:cNvPicPr>
          <p:nvPr/>
        </p:nvPicPr>
        <p:blipFill>
          <a:blip r:embed="rId2"/>
          <a:stretch>
            <a:fillRect/>
          </a:stretch>
        </p:blipFill>
        <p:spPr>
          <a:xfrm>
            <a:off x="9912833" y="263523"/>
            <a:ext cx="1325010" cy="1726979"/>
          </a:xfrm>
          <a:prstGeom prst="rect">
            <a:avLst/>
          </a:prstGeom>
        </p:spPr>
      </p:pic>
      <p:pic>
        <p:nvPicPr>
          <p:cNvPr id="9" name="Picture 8">
            <a:extLst>
              <a:ext uri="{FF2B5EF4-FFF2-40B4-BE49-F238E27FC236}">
                <a16:creationId xmlns:a16="http://schemas.microsoft.com/office/drawing/2014/main" id="{E977A42F-4771-46DE-8E00-4069C52ED151}"/>
              </a:ext>
            </a:extLst>
          </p:cNvPr>
          <p:cNvPicPr>
            <a:picLocks noChangeAspect="1"/>
          </p:cNvPicPr>
          <p:nvPr/>
        </p:nvPicPr>
        <p:blipFill>
          <a:blip r:embed="rId3"/>
          <a:stretch>
            <a:fillRect/>
          </a:stretch>
        </p:blipFill>
        <p:spPr>
          <a:xfrm>
            <a:off x="8389039" y="3647660"/>
            <a:ext cx="3309317" cy="2786793"/>
          </a:xfrm>
          <a:prstGeom prst="rect">
            <a:avLst/>
          </a:prstGeom>
        </p:spPr>
      </p:pic>
    </p:spTree>
    <p:extLst>
      <p:ext uri="{BB962C8B-B14F-4D97-AF65-F5344CB8AC3E}">
        <p14:creationId xmlns:p14="http://schemas.microsoft.com/office/powerpoint/2010/main" val="2296198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1153" y="405804"/>
            <a:ext cx="11600597" cy="2123658"/>
          </a:xfrm>
          <a:prstGeom prst="rect">
            <a:avLst/>
          </a:prstGeom>
        </p:spPr>
        <p:txBody>
          <a:bodyPr wrap="square">
            <a:spAutoFit/>
          </a:bodyPr>
          <a:lstStyle/>
          <a:p>
            <a:r>
              <a:rPr lang="en-GB" sz="3600" dirty="0">
                <a:latin typeface="Comic Sans MS" panose="030F0702030302020204" pitchFamily="66" charset="0"/>
              </a:rPr>
              <a:t>Take a look at this extract from pg. 19 of the alien booklet:</a:t>
            </a:r>
          </a:p>
          <a:p>
            <a:endParaRPr lang="en-GB" sz="3600" dirty="0">
              <a:latin typeface="Comic Sans MS" panose="030F0702030302020204" pitchFamily="66" charset="0"/>
            </a:endParaRPr>
          </a:p>
          <a:p>
            <a:endParaRPr lang="en-GB" sz="2400" dirty="0"/>
          </a:p>
        </p:txBody>
      </p:sp>
      <p:pic>
        <p:nvPicPr>
          <p:cNvPr id="3" name="Picture 2">
            <a:extLst>
              <a:ext uri="{FF2B5EF4-FFF2-40B4-BE49-F238E27FC236}">
                <a16:creationId xmlns:a16="http://schemas.microsoft.com/office/drawing/2014/main" id="{F33CB269-656A-4462-A7AC-88A3D345F5ED}"/>
              </a:ext>
            </a:extLst>
          </p:cNvPr>
          <p:cNvPicPr>
            <a:picLocks noChangeAspect="1"/>
          </p:cNvPicPr>
          <p:nvPr/>
        </p:nvPicPr>
        <p:blipFill>
          <a:blip r:embed="rId2"/>
          <a:stretch>
            <a:fillRect/>
          </a:stretch>
        </p:blipFill>
        <p:spPr>
          <a:xfrm>
            <a:off x="11230305" y="197527"/>
            <a:ext cx="775045" cy="1010171"/>
          </a:xfrm>
          <a:prstGeom prst="rect">
            <a:avLst/>
          </a:prstGeom>
        </p:spPr>
      </p:pic>
      <p:pic>
        <p:nvPicPr>
          <p:cNvPr id="4" name="Picture 3">
            <a:extLst>
              <a:ext uri="{FF2B5EF4-FFF2-40B4-BE49-F238E27FC236}">
                <a16:creationId xmlns:a16="http://schemas.microsoft.com/office/drawing/2014/main" id="{2AE4AB1E-0A10-44FF-BE79-A3FF9D9CEE23}"/>
              </a:ext>
            </a:extLst>
          </p:cNvPr>
          <p:cNvPicPr>
            <a:picLocks noChangeAspect="1"/>
          </p:cNvPicPr>
          <p:nvPr/>
        </p:nvPicPr>
        <p:blipFill>
          <a:blip r:embed="rId3"/>
          <a:stretch>
            <a:fillRect/>
          </a:stretch>
        </p:blipFill>
        <p:spPr>
          <a:xfrm>
            <a:off x="555019" y="1645186"/>
            <a:ext cx="7379752" cy="5113311"/>
          </a:xfrm>
          <a:prstGeom prst="rect">
            <a:avLst/>
          </a:prstGeom>
        </p:spPr>
      </p:pic>
      <p:sp>
        <p:nvSpPr>
          <p:cNvPr id="6" name="TextBox 5">
            <a:extLst>
              <a:ext uri="{FF2B5EF4-FFF2-40B4-BE49-F238E27FC236}">
                <a16:creationId xmlns:a16="http://schemas.microsoft.com/office/drawing/2014/main" id="{79EDB609-59C5-42A8-817D-9EECD83FFE61}"/>
              </a:ext>
            </a:extLst>
          </p:cNvPr>
          <p:cNvSpPr txBox="1"/>
          <p:nvPr/>
        </p:nvSpPr>
        <p:spPr>
          <a:xfrm>
            <a:off x="8380520" y="1979720"/>
            <a:ext cx="3373515" cy="3785652"/>
          </a:xfrm>
          <a:prstGeom prst="rect">
            <a:avLst/>
          </a:prstGeom>
          <a:noFill/>
        </p:spPr>
        <p:txBody>
          <a:bodyPr wrap="square" rtlCol="0">
            <a:spAutoFit/>
          </a:bodyPr>
          <a:lstStyle/>
          <a:p>
            <a:r>
              <a:rPr lang="en-US" sz="3000" dirty="0">
                <a:latin typeface="Comic Sans MS" panose="030F0702030302020204" pitchFamily="66" charset="0"/>
              </a:rPr>
              <a:t>Pause the video and read through this advert.</a:t>
            </a:r>
          </a:p>
          <a:p>
            <a:endParaRPr lang="en-US" sz="3000" dirty="0">
              <a:latin typeface="Comic Sans MS" panose="030F0702030302020204" pitchFamily="66" charset="0"/>
            </a:endParaRPr>
          </a:p>
          <a:p>
            <a:endParaRPr lang="en-US" sz="3000" dirty="0">
              <a:latin typeface="Comic Sans MS" panose="030F0702030302020204" pitchFamily="66" charset="0"/>
            </a:endParaRPr>
          </a:p>
          <a:p>
            <a:r>
              <a:rPr lang="en-US" sz="3000" dirty="0">
                <a:latin typeface="Comic Sans MS" panose="030F0702030302020204" pitchFamily="66" charset="0"/>
              </a:rPr>
              <a:t>Does it persuade you to want to visit Zargon 10?</a:t>
            </a:r>
            <a:endParaRPr lang="en-GB" sz="3000" dirty="0">
              <a:latin typeface="Comic Sans MS" panose="030F0702030302020204" pitchFamily="66" charset="0"/>
            </a:endParaRPr>
          </a:p>
        </p:txBody>
      </p:sp>
    </p:spTree>
    <p:extLst>
      <p:ext uri="{BB962C8B-B14F-4D97-AF65-F5344CB8AC3E}">
        <p14:creationId xmlns:p14="http://schemas.microsoft.com/office/powerpoint/2010/main" val="1548643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1153" y="405804"/>
            <a:ext cx="11600597" cy="1938992"/>
          </a:xfrm>
          <a:prstGeom prst="rect">
            <a:avLst/>
          </a:prstGeom>
        </p:spPr>
        <p:txBody>
          <a:bodyPr wrap="square">
            <a:spAutoFit/>
          </a:bodyPr>
          <a:lstStyle/>
          <a:p>
            <a:r>
              <a:rPr lang="en-GB" sz="3000" dirty="0">
                <a:latin typeface="Comic Sans MS" panose="030F0702030302020204" pitchFamily="66" charset="0"/>
              </a:rPr>
              <a:t>We want a headline for this advert to catch the </a:t>
            </a:r>
          </a:p>
          <a:p>
            <a:r>
              <a:rPr lang="en-GB" sz="3000" dirty="0">
                <a:latin typeface="Comic Sans MS" panose="030F0702030302020204" pitchFamily="66" charset="0"/>
              </a:rPr>
              <a:t>reader’s eye! You may use alliteration.</a:t>
            </a:r>
          </a:p>
          <a:p>
            <a:endParaRPr lang="en-GB" sz="3600" dirty="0">
              <a:latin typeface="Comic Sans MS" panose="030F0702030302020204" pitchFamily="66" charset="0"/>
            </a:endParaRPr>
          </a:p>
          <a:p>
            <a:endParaRPr lang="en-GB" sz="2400" dirty="0"/>
          </a:p>
        </p:txBody>
      </p:sp>
      <p:pic>
        <p:nvPicPr>
          <p:cNvPr id="3" name="Picture 2">
            <a:extLst>
              <a:ext uri="{FF2B5EF4-FFF2-40B4-BE49-F238E27FC236}">
                <a16:creationId xmlns:a16="http://schemas.microsoft.com/office/drawing/2014/main" id="{F33CB269-656A-4462-A7AC-88A3D345F5ED}"/>
              </a:ext>
            </a:extLst>
          </p:cNvPr>
          <p:cNvPicPr>
            <a:picLocks noChangeAspect="1"/>
          </p:cNvPicPr>
          <p:nvPr/>
        </p:nvPicPr>
        <p:blipFill>
          <a:blip r:embed="rId2"/>
          <a:stretch>
            <a:fillRect/>
          </a:stretch>
        </p:blipFill>
        <p:spPr>
          <a:xfrm>
            <a:off x="11230305" y="197527"/>
            <a:ext cx="775045" cy="1010171"/>
          </a:xfrm>
          <a:prstGeom prst="rect">
            <a:avLst/>
          </a:prstGeom>
        </p:spPr>
      </p:pic>
      <p:pic>
        <p:nvPicPr>
          <p:cNvPr id="4" name="Picture 3">
            <a:extLst>
              <a:ext uri="{FF2B5EF4-FFF2-40B4-BE49-F238E27FC236}">
                <a16:creationId xmlns:a16="http://schemas.microsoft.com/office/drawing/2014/main" id="{2AE4AB1E-0A10-44FF-BE79-A3FF9D9CEE23}"/>
              </a:ext>
            </a:extLst>
          </p:cNvPr>
          <p:cNvPicPr>
            <a:picLocks noChangeAspect="1"/>
          </p:cNvPicPr>
          <p:nvPr/>
        </p:nvPicPr>
        <p:blipFill>
          <a:blip r:embed="rId3"/>
          <a:stretch>
            <a:fillRect/>
          </a:stretch>
        </p:blipFill>
        <p:spPr>
          <a:xfrm>
            <a:off x="177553" y="1622608"/>
            <a:ext cx="7379752" cy="5113311"/>
          </a:xfrm>
          <a:prstGeom prst="rect">
            <a:avLst/>
          </a:prstGeom>
        </p:spPr>
      </p:pic>
      <p:sp>
        <p:nvSpPr>
          <p:cNvPr id="6" name="TextBox 5">
            <a:extLst>
              <a:ext uri="{FF2B5EF4-FFF2-40B4-BE49-F238E27FC236}">
                <a16:creationId xmlns:a16="http://schemas.microsoft.com/office/drawing/2014/main" id="{79EDB609-59C5-42A8-817D-9EECD83FFE61}"/>
              </a:ext>
            </a:extLst>
          </p:cNvPr>
          <p:cNvSpPr txBox="1"/>
          <p:nvPr/>
        </p:nvSpPr>
        <p:spPr>
          <a:xfrm>
            <a:off x="7694251" y="1133540"/>
            <a:ext cx="4060552" cy="3785652"/>
          </a:xfrm>
          <a:prstGeom prst="rect">
            <a:avLst/>
          </a:prstGeom>
          <a:noFill/>
        </p:spPr>
        <p:txBody>
          <a:bodyPr wrap="square" rtlCol="0">
            <a:spAutoFit/>
          </a:bodyPr>
          <a:lstStyle/>
          <a:p>
            <a:r>
              <a:rPr lang="en-US" sz="2000" dirty="0">
                <a:latin typeface="Comic Sans MS" panose="030F0702030302020204" pitchFamily="66" charset="0"/>
              </a:rPr>
              <a:t>Pause the video and read through this advert.</a:t>
            </a:r>
          </a:p>
          <a:p>
            <a:r>
              <a:rPr lang="en-US" sz="2000" dirty="0">
                <a:latin typeface="Comic Sans MS" panose="030F0702030302020204" pitchFamily="66" charset="0"/>
              </a:rPr>
              <a:t>Try and think of a better headline/title for this advert.  </a:t>
            </a:r>
          </a:p>
          <a:p>
            <a:endParaRPr lang="en-US" sz="2000" dirty="0">
              <a:latin typeface="Comic Sans MS" panose="030F0702030302020204" pitchFamily="66" charset="0"/>
            </a:endParaRPr>
          </a:p>
          <a:p>
            <a:r>
              <a:rPr lang="en-US" sz="2000" dirty="0">
                <a:latin typeface="Comic Sans MS" panose="030F0702030302020204" pitchFamily="66" charset="0"/>
              </a:rPr>
              <a:t>Does it persuade you to want to visit Zargon 10?</a:t>
            </a:r>
          </a:p>
          <a:p>
            <a:endParaRPr lang="en-US" sz="2000" dirty="0">
              <a:latin typeface="Comic Sans MS" panose="030F0702030302020204" pitchFamily="66" charset="0"/>
            </a:endParaRPr>
          </a:p>
          <a:p>
            <a:r>
              <a:rPr lang="en-US" sz="2000" dirty="0">
                <a:latin typeface="Comic Sans MS" panose="030F0702030302020204" pitchFamily="66" charset="0"/>
              </a:rPr>
              <a:t>Do you think a quote from someone that had already visited might persuade you to want to go?</a:t>
            </a:r>
            <a:endParaRPr lang="en-GB" sz="2000" dirty="0">
              <a:latin typeface="Comic Sans MS" panose="030F0702030302020204" pitchFamily="66" charset="0"/>
            </a:endParaRPr>
          </a:p>
        </p:txBody>
      </p:sp>
    </p:spTree>
    <p:extLst>
      <p:ext uri="{BB962C8B-B14F-4D97-AF65-F5344CB8AC3E}">
        <p14:creationId xmlns:p14="http://schemas.microsoft.com/office/powerpoint/2010/main" val="1058048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8B082-D91A-43E5-A11B-D7F8B0704612}"/>
              </a:ext>
            </a:extLst>
          </p:cNvPr>
          <p:cNvSpPr>
            <a:spLocks noGrp="1"/>
          </p:cNvSpPr>
          <p:nvPr>
            <p:ph type="title"/>
          </p:nvPr>
        </p:nvSpPr>
        <p:spPr/>
        <p:txBody>
          <a:bodyPr/>
          <a:lstStyle/>
          <a:p>
            <a:r>
              <a:rPr lang="en-GB" dirty="0">
                <a:latin typeface="Comic Sans MS" panose="030F0702030302020204" pitchFamily="66" charset="0"/>
              </a:rPr>
              <a:t>Persuasive advert.</a:t>
            </a:r>
          </a:p>
        </p:txBody>
      </p:sp>
      <p:pic>
        <p:nvPicPr>
          <p:cNvPr id="5" name="Picture 4">
            <a:extLst>
              <a:ext uri="{FF2B5EF4-FFF2-40B4-BE49-F238E27FC236}">
                <a16:creationId xmlns:a16="http://schemas.microsoft.com/office/drawing/2014/main" id="{44CB6100-B516-4E2C-80E4-BC9126F84050}"/>
              </a:ext>
            </a:extLst>
          </p:cNvPr>
          <p:cNvPicPr>
            <a:picLocks noChangeAspect="1"/>
          </p:cNvPicPr>
          <p:nvPr/>
        </p:nvPicPr>
        <p:blipFill>
          <a:blip r:embed="rId2"/>
          <a:stretch>
            <a:fillRect/>
          </a:stretch>
        </p:blipFill>
        <p:spPr>
          <a:xfrm>
            <a:off x="5595891" y="1491675"/>
            <a:ext cx="5757909" cy="4543959"/>
          </a:xfrm>
          <a:prstGeom prst="rect">
            <a:avLst/>
          </a:prstGeom>
        </p:spPr>
      </p:pic>
      <p:sp>
        <p:nvSpPr>
          <p:cNvPr id="8" name="TextBox 7">
            <a:extLst>
              <a:ext uri="{FF2B5EF4-FFF2-40B4-BE49-F238E27FC236}">
                <a16:creationId xmlns:a16="http://schemas.microsoft.com/office/drawing/2014/main" id="{63A4CA59-2618-41DF-A741-5060EF9C315F}"/>
              </a:ext>
            </a:extLst>
          </p:cNvPr>
          <p:cNvSpPr txBox="1"/>
          <p:nvPr/>
        </p:nvSpPr>
        <p:spPr>
          <a:xfrm>
            <a:off x="674703" y="1589103"/>
            <a:ext cx="4376691" cy="3785652"/>
          </a:xfrm>
          <a:prstGeom prst="rect">
            <a:avLst/>
          </a:prstGeom>
          <a:noFill/>
        </p:spPr>
        <p:txBody>
          <a:bodyPr wrap="square" rtlCol="0">
            <a:spAutoFit/>
          </a:bodyPr>
          <a:lstStyle/>
          <a:p>
            <a:r>
              <a:rPr lang="en-US" sz="3000" dirty="0">
                <a:latin typeface="Comic Sans MS" panose="030F0702030302020204" pitchFamily="66" charset="0"/>
              </a:rPr>
              <a:t>You now need to work through these questions and this will help you plan your own advert.</a:t>
            </a:r>
          </a:p>
          <a:p>
            <a:endParaRPr lang="en-US" sz="3000" dirty="0">
              <a:latin typeface="Comic Sans MS" panose="030F0702030302020204" pitchFamily="66" charset="0"/>
            </a:endParaRPr>
          </a:p>
          <a:p>
            <a:endParaRPr lang="en-US" sz="3000" dirty="0">
              <a:latin typeface="Comic Sans MS" panose="030F0702030302020204" pitchFamily="66" charset="0"/>
            </a:endParaRPr>
          </a:p>
          <a:p>
            <a:endParaRPr lang="en-US" sz="3000" dirty="0">
              <a:latin typeface="Comic Sans MS" panose="030F0702030302020204" pitchFamily="66" charset="0"/>
            </a:endParaRPr>
          </a:p>
        </p:txBody>
      </p:sp>
      <p:pic>
        <p:nvPicPr>
          <p:cNvPr id="9" name="Picture 8">
            <a:extLst>
              <a:ext uri="{FF2B5EF4-FFF2-40B4-BE49-F238E27FC236}">
                <a16:creationId xmlns:a16="http://schemas.microsoft.com/office/drawing/2014/main" id="{ADD51301-C199-4040-86C3-D60E669144C6}"/>
              </a:ext>
            </a:extLst>
          </p:cNvPr>
          <p:cNvPicPr>
            <a:picLocks noChangeAspect="1"/>
          </p:cNvPicPr>
          <p:nvPr/>
        </p:nvPicPr>
        <p:blipFill>
          <a:blip r:embed="rId3"/>
          <a:stretch>
            <a:fillRect/>
          </a:stretch>
        </p:blipFill>
        <p:spPr>
          <a:xfrm>
            <a:off x="10650984" y="115026"/>
            <a:ext cx="1405631" cy="1376649"/>
          </a:xfrm>
          <a:prstGeom prst="rect">
            <a:avLst/>
          </a:prstGeom>
        </p:spPr>
      </p:pic>
    </p:spTree>
    <p:extLst>
      <p:ext uri="{BB962C8B-B14F-4D97-AF65-F5344CB8AC3E}">
        <p14:creationId xmlns:p14="http://schemas.microsoft.com/office/powerpoint/2010/main" val="2939736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603D3312-AEFA-4370-A78B-2F2E85C31B20}"/>
              </a:ext>
            </a:extLst>
          </p:cNvPr>
          <p:cNvPicPr>
            <a:picLocks noGrp="1" noChangeAspect="1"/>
          </p:cNvPicPr>
          <p:nvPr>
            <p:ph idx="1"/>
          </p:nvPr>
        </p:nvPicPr>
        <p:blipFill>
          <a:blip r:embed="rId2"/>
          <a:stretch>
            <a:fillRect/>
          </a:stretch>
        </p:blipFill>
        <p:spPr>
          <a:xfrm>
            <a:off x="716040" y="310720"/>
            <a:ext cx="10491926" cy="1893910"/>
          </a:xfrm>
          <a:prstGeom prst="rect">
            <a:avLst/>
          </a:prstGeom>
        </p:spPr>
      </p:pic>
      <p:sp>
        <p:nvSpPr>
          <p:cNvPr id="5" name="TextBox 4">
            <a:extLst>
              <a:ext uri="{FF2B5EF4-FFF2-40B4-BE49-F238E27FC236}">
                <a16:creationId xmlns:a16="http://schemas.microsoft.com/office/drawing/2014/main" id="{9AE300F6-19EB-46FE-B3F0-F91A7828640D}"/>
              </a:ext>
            </a:extLst>
          </p:cNvPr>
          <p:cNvSpPr txBox="1"/>
          <p:nvPr/>
        </p:nvSpPr>
        <p:spPr>
          <a:xfrm>
            <a:off x="716040" y="2769833"/>
            <a:ext cx="10860442" cy="3785652"/>
          </a:xfrm>
          <a:prstGeom prst="rect">
            <a:avLst/>
          </a:prstGeom>
          <a:noFill/>
        </p:spPr>
        <p:txBody>
          <a:bodyPr wrap="square" rtlCol="0">
            <a:spAutoFit/>
          </a:bodyPr>
          <a:lstStyle/>
          <a:p>
            <a:r>
              <a:rPr lang="en-US" sz="3000" dirty="0">
                <a:latin typeface="Comic Sans MS" panose="030F0702030302020204" pitchFamily="66" charset="0"/>
              </a:rPr>
              <a:t>Are you fed up of being in your house at weekends</a:t>
            </a:r>
            <a:r>
              <a:rPr lang="en-GB" sz="3000" dirty="0">
                <a:latin typeface="Comic Sans MS" panose="030F0702030302020204" pitchFamily="66" charset="0"/>
              </a:rPr>
              <a:t>?</a:t>
            </a:r>
          </a:p>
          <a:p>
            <a:endParaRPr lang="en-US" sz="3000" dirty="0">
              <a:latin typeface="Comic Sans MS" panose="030F0702030302020204" pitchFamily="66" charset="0"/>
            </a:endParaRPr>
          </a:p>
          <a:p>
            <a:r>
              <a:rPr lang="en-US" sz="3000" dirty="0">
                <a:latin typeface="Comic Sans MS" panose="030F0702030302020204" pitchFamily="66" charset="0"/>
              </a:rPr>
              <a:t>How exciting would it be to do something you have never done before?</a:t>
            </a:r>
          </a:p>
          <a:p>
            <a:endParaRPr lang="en-US" sz="3000" dirty="0">
              <a:latin typeface="Comic Sans MS" panose="030F0702030302020204" pitchFamily="66" charset="0"/>
            </a:endParaRPr>
          </a:p>
          <a:p>
            <a:r>
              <a:rPr lang="en-US" sz="3000" dirty="0">
                <a:latin typeface="Comic Sans MS" panose="030F0702030302020204" pitchFamily="66" charset="0"/>
              </a:rPr>
              <a:t>Why not visit somewhere new?</a:t>
            </a:r>
          </a:p>
          <a:p>
            <a:endParaRPr lang="en-US" sz="3000" dirty="0">
              <a:latin typeface="Comic Sans MS" panose="030F0702030302020204" pitchFamily="66" charset="0"/>
            </a:endParaRPr>
          </a:p>
          <a:p>
            <a:r>
              <a:rPr lang="en-US" sz="3000" dirty="0">
                <a:latin typeface="Comic Sans MS" panose="030F0702030302020204" pitchFamily="66" charset="0"/>
              </a:rPr>
              <a:t>Pause the video and have a think.</a:t>
            </a:r>
          </a:p>
        </p:txBody>
      </p:sp>
      <p:pic>
        <p:nvPicPr>
          <p:cNvPr id="6" name="Picture 5">
            <a:extLst>
              <a:ext uri="{FF2B5EF4-FFF2-40B4-BE49-F238E27FC236}">
                <a16:creationId xmlns:a16="http://schemas.microsoft.com/office/drawing/2014/main" id="{8D6EF457-5A25-4CA1-B484-AB37358800A7}"/>
              </a:ext>
            </a:extLst>
          </p:cNvPr>
          <p:cNvPicPr>
            <a:picLocks noChangeAspect="1"/>
          </p:cNvPicPr>
          <p:nvPr/>
        </p:nvPicPr>
        <p:blipFill>
          <a:blip r:embed="rId3"/>
          <a:stretch>
            <a:fillRect/>
          </a:stretch>
        </p:blipFill>
        <p:spPr>
          <a:xfrm>
            <a:off x="7782110" y="4459457"/>
            <a:ext cx="1847850" cy="1809750"/>
          </a:xfrm>
          <a:prstGeom prst="rect">
            <a:avLst/>
          </a:prstGeom>
        </p:spPr>
      </p:pic>
    </p:spTree>
    <p:extLst>
      <p:ext uri="{BB962C8B-B14F-4D97-AF65-F5344CB8AC3E}">
        <p14:creationId xmlns:p14="http://schemas.microsoft.com/office/powerpoint/2010/main" val="3222178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2761C-203F-4E86-B59F-B2984720E6FB}"/>
              </a:ext>
            </a:extLst>
          </p:cNvPr>
          <p:cNvSpPr>
            <a:spLocks noGrp="1"/>
          </p:cNvSpPr>
          <p:nvPr>
            <p:ph type="title"/>
          </p:nvPr>
        </p:nvSpPr>
        <p:spPr/>
        <p:txBody>
          <a:bodyPr/>
          <a:lstStyle/>
          <a:p>
            <a:r>
              <a:rPr lang="en-US" dirty="0">
                <a:latin typeface="Comic Sans MS" panose="030F0702030302020204" pitchFamily="66" charset="0"/>
              </a:rPr>
              <a:t>Weasel words.</a:t>
            </a:r>
            <a:endParaRPr lang="en-GB" dirty="0">
              <a:latin typeface="Comic Sans MS" panose="030F0702030302020204" pitchFamily="66" charset="0"/>
            </a:endParaRPr>
          </a:p>
        </p:txBody>
      </p:sp>
      <p:pic>
        <p:nvPicPr>
          <p:cNvPr id="4" name="Content Placeholder 3">
            <a:extLst>
              <a:ext uri="{FF2B5EF4-FFF2-40B4-BE49-F238E27FC236}">
                <a16:creationId xmlns:a16="http://schemas.microsoft.com/office/drawing/2014/main" id="{5546DC59-8D5C-4A52-879E-67F2A6A44F62}"/>
              </a:ext>
            </a:extLst>
          </p:cNvPr>
          <p:cNvPicPr>
            <a:picLocks noGrp="1" noChangeAspect="1"/>
          </p:cNvPicPr>
          <p:nvPr>
            <p:ph idx="1"/>
          </p:nvPr>
        </p:nvPicPr>
        <p:blipFill>
          <a:blip r:embed="rId2"/>
          <a:stretch>
            <a:fillRect/>
          </a:stretch>
        </p:blipFill>
        <p:spPr>
          <a:xfrm>
            <a:off x="1218295" y="1349406"/>
            <a:ext cx="9455716" cy="1444201"/>
          </a:xfrm>
          <a:prstGeom prst="rect">
            <a:avLst/>
          </a:prstGeom>
        </p:spPr>
      </p:pic>
      <p:sp>
        <p:nvSpPr>
          <p:cNvPr id="6" name="TextBox 5">
            <a:extLst>
              <a:ext uri="{FF2B5EF4-FFF2-40B4-BE49-F238E27FC236}">
                <a16:creationId xmlns:a16="http://schemas.microsoft.com/office/drawing/2014/main" id="{CD9A7524-1A3A-4548-890A-09B1E9C5D597}"/>
              </a:ext>
            </a:extLst>
          </p:cNvPr>
          <p:cNvSpPr txBox="1"/>
          <p:nvPr/>
        </p:nvSpPr>
        <p:spPr>
          <a:xfrm>
            <a:off x="1136342" y="3429000"/>
            <a:ext cx="9889724" cy="3416320"/>
          </a:xfrm>
          <a:prstGeom prst="rect">
            <a:avLst/>
          </a:prstGeom>
          <a:noFill/>
        </p:spPr>
        <p:txBody>
          <a:bodyPr wrap="square" rtlCol="0">
            <a:spAutoFit/>
          </a:bodyPr>
          <a:lstStyle/>
          <a:p>
            <a:r>
              <a:rPr lang="en-US" sz="3600" dirty="0">
                <a:latin typeface="Comic Sans MS" panose="030F0702030302020204" pitchFamily="66" charset="0"/>
              </a:rPr>
              <a:t>Look back at the text on slide 2. Can you locate the weasel words that have been underlined?</a:t>
            </a:r>
          </a:p>
          <a:p>
            <a:endParaRPr lang="en-US" sz="3600" dirty="0">
              <a:latin typeface="Comic Sans MS" panose="030F0702030302020204" pitchFamily="66" charset="0"/>
            </a:endParaRPr>
          </a:p>
          <a:p>
            <a:r>
              <a:rPr lang="en-US" sz="3600" dirty="0">
                <a:latin typeface="Comic Sans MS" panose="030F0702030302020204" pitchFamily="66" charset="0"/>
              </a:rPr>
              <a:t>Can you find some more? Pause the video and have a look.</a:t>
            </a:r>
            <a:endParaRPr lang="en-GB" sz="3600" dirty="0">
              <a:latin typeface="Comic Sans MS" panose="030F0702030302020204" pitchFamily="66" charset="0"/>
            </a:endParaRPr>
          </a:p>
        </p:txBody>
      </p:sp>
      <p:pic>
        <p:nvPicPr>
          <p:cNvPr id="7" name="Picture 6">
            <a:extLst>
              <a:ext uri="{FF2B5EF4-FFF2-40B4-BE49-F238E27FC236}">
                <a16:creationId xmlns:a16="http://schemas.microsoft.com/office/drawing/2014/main" id="{75FE1A45-B58A-46A1-AD17-84A15E03CF36}"/>
              </a:ext>
            </a:extLst>
          </p:cNvPr>
          <p:cNvPicPr>
            <a:picLocks noChangeAspect="1"/>
          </p:cNvPicPr>
          <p:nvPr/>
        </p:nvPicPr>
        <p:blipFill>
          <a:blip r:embed="rId3"/>
          <a:stretch>
            <a:fillRect/>
          </a:stretch>
        </p:blipFill>
        <p:spPr>
          <a:xfrm>
            <a:off x="10250103" y="2071506"/>
            <a:ext cx="1847850" cy="1809750"/>
          </a:xfrm>
          <a:prstGeom prst="rect">
            <a:avLst/>
          </a:prstGeom>
        </p:spPr>
      </p:pic>
    </p:spTree>
    <p:extLst>
      <p:ext uri="{BB962C8B-B14F-4D97-AF65-F5344CB8AC3E}">
        <p14:creationId xmlns:p14="http://schemas.microsoft.com/office/powerpoint/2010/main" val="646035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2761C-203F-4E86-B59F-B2984720E6FB}"/>
              </a:ext>
            </a:extLst>
          </p:cNvPr>
          <p:cNvSpPr>
            <a:spLocks noGrp="1"/>
          </p:cNvSpPr>
          <p:nvPr>
            <p:ph type="title"/>
          </p:nvPr>
        </p:nvSpPr>
        <p:spPr/>
        <p:txBody>
          <a:bodyPr/>
          <a:lstStyle/>
          <a:p>
            <a:r>
              <a:rPr lang="en-US" dirty="0">
                <a:latin typeface="Comic Sans MS" panose="030F0702030302020204" pitchFamily="66" charset="0"/>
              </a:rPr>
              <a:t>Bossy verbs</a:t>
            </a:r>
            <a:endParaRPr lang="en-GB" dirty="0">
              <a:latin typeface="Comic Sans MS" panose="030F0702030302020204" pitchFamily="66" charset="0"/>
            </a:endParaRPr>
          </a:p>
        </p:txBody>
      </p:sp>
      <p:sp>
        <p:nvSpPr>
          <p:cNvPr id="6" name="TextBox 5">
            <a:extLst>
              <a:ext uri="{FF2B5EF4-FFF2-40B4-BE49-F238E27FC236}">
                <a16:creationId xmlns:a16="http://schemas.microsoft.com/office/drawing/2014/main" id="{CD9A7524-1A3A-4548-890A-09B1E9C5D597}"/>
              </a:ext>
            </a:extLst>
          </p:cNvPr>
          <p:cNvSpPr txBox="1"/>
          <p:nvPr/>
        </p:nvSpPr>
        <p:spPr>
          <a:xfrm>
            <a:off x="346229" y="3429000"/>
            <a:ext cx="10679837" cy="3416320"/>
          </a:xfrm>
          <a:prstGeom prst="rect">
            <a:avLst/>
          </a:prstGeom>
          <a:noFill/>
        </p:spPr>
        <p:txBody>
          <a:bodyPr wrap="square" rtlCol="0">
            <a:spAutoFit/>
          </a:bodyPr>
          <a:lstStyle/>
          <a:p>
            <a:r>
              <a:rPr lang="en-US" sz="3600" dirty="0">
                <a:latin typeface="Comic Sans MS" panose="030F0702030302020204" pitchFamily="66" charset="0"/>
              </a:rPr>
              <a:t>Be in awe of the amazing erupting volcanoes.</a:t>
            </a:r>
          </a:p>
          <a:p>
            <a:endParaRPr lang="en-US" sz="3600" dirty="0">
              <a:latin typeface="Comic Sans MS" panose="030F0702030302020204" pitchFamily="66" charset="0"/>
            </a:endParaRPr>
          </a:p>
          <a:p>
            <a:r>
              <a:rPr lang="en-US" sz="3600" dirty="0">
                <a:latin typeface="Comic Sans MS" panose="030F0702030302020204" pitchFamily="66" charset="0"/>
              </a:rPr>
              <a:t>Tremble at the sight of the flesh-eating ants!</a:t>
            </a:r>
          </a:p>
          <a:p>
            <a:r>
              <a:rPr lang="en-US" sz="3600" dirty="0">
                <a:latin typeface="Comic Sans MS" panose="030F0702030302020204" pitchFamily="66" charset="0"/>
              </a:rPr>
              <a:t>Be mesmerized by the dancing melonfly.</a:t>
            </a:r>
          </a:p>
          <a:p>
            <a:r>
              <a:rPr lang="en-US" sz="3600" dirty="0">
                <a:latin typeface="Comic Sans MS" panose="030F0702030302020204" pitchFamily="66" charset="0"/>
              </a:rPr>
              <a:t>Pause the video and think of some sentences with imperative verbs.</a:t>
            </a:r>
          </a:p>
        </p:txBody>
      </p:sp>
      <p:pic>
        <p:nvPicPr>
          <p:cNvPr id="7" name="Picture 6">
            <a:extLst>
              <a:ext uri="{FF2B5EF4-FFF2-40B4-BE49-F238E27FC236}">
                <a16:creationId xmlns:a16="http://schemas.microsoft.com/office/drawing/2014/main" id="{75FE1A45-B58A-46A1-AD17-84A15E03CF36}"/>
              </a:ext>
            </a:extLst>
          </p:cNvPr>
          <p:cNvPicPr>
            <a:picLocks noChangeAspect="1"/>
          </p:cNvPicPr>
          <p:nvPr/>
        </p:nvPicPr>
        <p:blipFill>
          <a:blip r:embed="rId2"/>
          <a:stretch>
            <a:fillRect/>
          </a:stretch>
        </p:blipFill>
        <p:spPr>
          <a:xfrm>
            <a:off x="10250103" y="2071506"/>
            <a:ext cx="1847850" cy="1809750"/>
          </a:xfrm>
          <a:prstGeom prst="rect">
            <a:avLst/>
          </a:prstGeom>
        </p:spPr>
      </p:pic>
      <p:pic>
        <p:nvPicPr>
          <p:cNvPr id="8" name="Picture 7">
            <a:extLst>
              <a:ext uri="{FF2B5EF4-FFF2-40B4-BE49-F238E27FC236}">
                <a16:creationId xmlns:a16="http://schemas.microsoft.com/office/drawing/2014/main" id="{35142D52-37DC-4B23-8B49-FACA998E2E02}"/>
              </a:ext>
            </a:extLst>
          </p:cNvPr>
          <p:cNvPicPr>
            <a:picLocks noChangeAspect="1"/>
          </p:cNvPicPr>
          <p:nvPr/>
        </p:nvPicPr>
        <p:blipFill>
          <a:blip r:embed="rId3"/>
          <a:stretch>
            <a:fillRect/>
          </a:stretch>
        </p:blipFill>
        <p:spPr>
          <a:xfrm>
            <a:off x="550415" y="1298297"/>
            <a:ext cx="8024396" cy="1268461"/>
          </a:xfrm>
          <a:prstGeom prst="rect">
            <a:avLst/>
          </a:prstGeom>
        </p:spPr>
      </p:pic>
    </p:spTree>
    <p:extLst>
      <p:ext uri="{BB962C8B-B14F-4D97-AF65-F5344CB8AC3E}">
        <p14:creationId xmlns:p14="http://schemas.microsoft.com/office/powerpoint/2010/main" val="67211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2761C-203F-4E86-B59F-B2984720E6FB}"/>
              </a:ext>
            </a:extLst>
          </p:cNvPr>
          <p:cNvSpPr>
            <a:spLocks noGrp="1"/>
          </p:cNvSpPr>
          <p:nvPr>
            <p:ph type="title"/>
          </p:nvPr>
        </p:nvSpPr>
        <p:spPr/>
        <p:txBody>
          <a:bodyPr/>
          <a:lstStyle/>
          <a:p>
            <a:r>
              <a:rPr lang="en-US" dirty="0">
                <a:latin typeface="Comic Sans MS" panose="030F0702030302020204" pitchFamily="66" charset="0"/>
              </a:rPr>
              <a:t>Sentence of three things.</a:t>
            </a:r>
            <a:endParaRPr lang="en-GB" dirty="0">
              <a:latin typeface="Comic Sans MS" panose="030F0702030302020204" pitchFamily="66" charset="0"/>
            </a:endParaRPr>
          </a:p>
        </p:txBody>
      </p:sp>
      <p:sp>
        <p:nvSpPr>
          <p:cNvPr id="6" name="TextBox 5">
            <a:extLst>
              <a:ext uri="{FF2B5EF4-FFF2-40B4-BE49-F238E27FC236}">
                <a16:creationId xmlns:a16="http://schemas.microsoft.com/office/drawing/2014/main" id="{CD9A7524-1A3A-4548-890A-09B1E9C5D597}"/>
              </a:ext>
            </a:extLst>
          </p:cNvPr>
          <p:cNvSpPr txBox="1"/>
          <p:nvPr/>
        </p:nvSpPr>
        <p:spPr>
          <a:xfrm>
            <a:off x="346229" y="3429000"/>
            <a:ext cx="10679837" cy="3416320"/>
          </a:xfrm>
          <a:prstGeom prst="rect">
            <a:avLst/>
          </a:prstGeom>
          <a:noFill/>
        </p:spPr>
        <p:txBody>
          <a:bodyPr wrap="square" rtlCol="0">
            <a:spAutoFit/>
          </a:bodyPr>
          <a:lstStyle/>
          <a:p>
            <a:r>
              <a:rPr lang="en-US" sz="3600" dirty="0">
                <a:latin typeface="Comic Sans MS" panose="030F0702030302020204" pitchFamily="66" charset="0"/>
              </a:rPr>
              <a:t>There is also a jammed pack shop of souvenirs, an award winning restaurant and a fabulous fun park.</a:t>
            </a:r>
          </a:p>
          <a:p>
            <a:endParaRPr lang="en-US" sz="3600" dirty="0">
              <a:latin typeface="Comic Sans MS" panose="030F0702030302020204" pitchFamily="66" charset="0"/>
            </a:endParaRPr>
          </a:p>
          <a:p>
            <a:r>
              <a:rPr lang="en-US" sz="3600" dirty="0">
                <a:latin typeface="Comic Sans MS" panose="030F0702030302020204" pitchFamily="66" charset="0"/>
              </a:rPr>
              <a:t>Pause the video and think of a sentence with three things.</a:t>
            </a:r>
          </a:p>
        </p:txBody>
      </p:sp>
      <p:pic>
        <p:nvPicPr>
          <p:cNvPr id="7" name="Picture 6">
            <a:extLst>
              <a:ext uri="{FF2B5EF4-FFF2-40B4-BE49-F238E27FC236}">
                <a16:creationId xmlns:a16="http://schemas.microsoft.com/office/drawing/2014/main" id="{75FE1A45-B58A-46A1-AD17-84A15E03CF36}"/>
              </a:ext>
            </a:extLst>
          </p:cNvPr>
          <p:cNvPicPr>
            <a:picLocks noChangeAspect="1"/>
          </p:cNvPicPr>
          <p:nvPr/>
        </p:nvPicPr>
        <p:blipFill>
          <a:blip r:embed="rId2"/>
          <a:stretch>
            <a:fillRect/>
          </a:stretch>
        </p:blipFill>
        <p:spPr>
          <a:xfrm>
            <a:off x="9282295" y="599382"/>
            <a:ext cx="1847850" cy="1809750"/>
          </a:xfrm>
          <a:prstGeom prst="rect">
            <a:avLst/>
          </a:prstGeom>
        </p:spPr>
      </p:pic>
      <p:pic>
        <p:nvPicPr>
          <p:cNvPr id="3" name="Picture 2">
            <a:extLst>
              <a:ext uri="{FF2B5EF4-FFF2-40B4-BE49-F238E27FC236}">
                <a16:creationId xmlns:a16="http://schemas.microsoft.com/office/drawing/2014/main" id="{380C9510-803D-4D2A-BF00-C6458409AB4E}"/>
              </a:ext>
            </a:extLst>
          </p:cNvPr>
          <p:cNvPicPr>
            <a:picLocks noChangeAspect="1"/>
          </p:cNvPicPr>
          <p:nvPr/>
        </p:nvPicPr>
        <p:blipFill>
          <a:blip r:embed="rId3"/>
          <a:stretch>
            <a:fillRect/>
          </a:stretch>
        </p:blipFill>
        <p:spPr>
          <a:xfrm>
            <a:off x="1096626" y="1504257"/>
            <a:ext cx="7331196" cy="981028"/>
          </a:xfrm>
          <a:prstGeom prst="rect">
            <a:avLst/>
          </a:prstGeom>
        </p:spPr>
      </p:pic>
    </p:spTree>
    <p:extLst>
      <p:ext uri="{BB962C8B-B14F-4D97-AF65-F5344CB8AC3E}">
        <p14:creationId xmlns:p14="http://schemas.microsoft.com/office/powerpoint/2010/main" val="1605640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2761C-203F-4E86-B59F-B2984720E6FB}"/>
              </a:ext>
            </a:extLst>
          </p:cNvPr>
          <p:cNvSpPr>
            <a:spLocks noGrp="1"/>
          </p:cNvSpPr>
          <p:nvPr>
            <p:ph type="title"/>
          </p:nvPr>
        </p:nvSpPr>
        <p:spPr/>
        <p:txBody>
          <a:bodyPr/>
          <a:lstStyle/>
          <a:p>
            <a:r>
              <a:rPr lang="en-US" dirty="0">
                <a:latin typeface="Comic Sans MS" panose="030F0702030302020204" pitchFamily="66" charset="0"/>
              </a:rPr>
              <a:t>Tell them where it is.</a:t>
            </a:r>
            <a:endParaRPr lang="en-GB" dirty="0">
              <a:latin typeface="Comic Sans MS" panose="030F0702030302020204" pitchFamily="66" charset="0"/>
            </a:endParaRPr>
          </a:p>
        </p:txBody>
      </p:sp>
      <p:sp>
        <p:nvSpPr>
          <p:cNvPr id="6" name="TextBox 5">
            <a:extLst>
              <a:ext uri="{FF2B5EF4-FFF2-40B4-BE49-F238E27FC236}">
                <a16:creationId xmlns:a16="http://schemas.microsoft.com/office/drawing/2014/main" id="{CD9A7524-1A3A-4548-890A-09B1E9C5D597}"/>
              </a:ext>
            </a:extLst>
          </p:cNvPr>
          <p:cNvSpPr txBox="1"/>
          <p:nvPr/>
        </p:nvSpPr>
        <p:spPr>
          <a:xfrm>
            <a:off x="346229" y="3429000"/>
            <a:ext cx="10679837" cy="1200329"/>
          </a:xfrm>
          <a:prstGeom prst="rect">
            <a:avLst/>
          </a:prstGeom>
          <a:noFill/>
        </p:spPr>
        <p:txBody>
          <a:bodyPr wrap="square" rtlCol="0">
            <a:spAutoFit/>
          </a:bodyPr>
          <a:lstStyle/>
          <a:p>
            <a:r>
              <a:rPr lang="en-US" sz="3600" dirty="0">
                <a:latin typeface="Comic Sans MS" panose="030F0702030302020204" pitchFamily="66" charset="0"/>
              </a:rPr>
              <a:t>Zargon 10 can be found 10 minutes south east of Zargon 9. It’s an easy flight!</a:t>
            </a:r>
          </a:p>
        </p:txBody>
      </p:sp>
      <p:pic>
        <p:nvPicPr>
          <p:cNvPr id="7" name="Picture 6">
            <a:extLst>
              <a:ext uri="{FF2B5EF4-FFF2-40B4-BE49-F238E27FC236}">
                <a16:creationId xmlns:a16="http://schemas.microsoft.com/office/drawing/2014/main" id="{75FE1A45-B58A-46A1-AD17-84A15E03CF36}"/>
              </a:ext>
            </a:extLst>
          </p:cNvPr>
          <p:cNvPicPr>
            <a:picLocks noChangeAspect="1"/>
          </p:cNvPicPr>
          <p:nvPr/>
        </p:nvPicPr>
        <p:blipFill>
          <a:blip r:embed="rId2"/>
          <a:stretch>
            <a:fillRect/>
          </a:stretch>
        </p:blipFill>
        <p:spPr>
          <a:xfrm>
            <a:off x="9752811" y="390872"/>
            <a:ext cx="1847850" cy="1809750"/>
          </a:xfrm>
          <a:prstGeom prst="rect">
            <a:avLst/>
          </a:prstGeom>
        </p:spPr>
      </p:pic>
      <p:pic>
        <p:nvPicPr>
          <p:cNvPr id="4" name="Picture 3">
            <a:extLst>
              <a:ext uri="{FF2B5EF4-FFF2-40B4-BE49-F238E27FC236}">
                <a16:creationId xmlns:a16="http://schemas.microsoft.com/office/drawing/2014/main" id="{E6D794A2-F073-4CD9-BA63-15FAFC912B1B}"/>
              </a:ext>
            </a:extLst>
          </p:cNvPr>
          <p:cNvPicPr>
            <a:picLocks noChangeAspect="1"/>
          </p:cNvPicPr>
          <p:nvPr/>
        </p:nvPicPr>
        <p:blipFill>
          <a:blip r:embed="rId3"/>
          <a:stretch>
            <a:fillRect/>
          </a:stretch>
        </p:blipFill>
        <p:spPr>
          <a:xfrm>
            <a:off x="346229" y="1863155"/>
            <a:ext cx="8986264" cy="674934"/>
          </a:xfrm>
          <a:prstGeom prst="rect">
            <a:avLst/>
          </a:prstGeom>
        </p:spPr>
      </p:pic>
    </p:spTree>
    <p:extLst>
      <p:ext uri="{BB962C8B-B14F-4D97-AF65-F5344CB8AC3E}">
        <p14:creationId xmlns:p14="http://schemas.microsoft.com/office/powerpoint/2010/main" val="32212852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1192</TotalTime>
  <Words>525</Words>
  <Application>Microsoft Office PowerPoint</Application>
  <PresentationFormat>Widescreen</PresentationFormat>
  <Paragraphs>58</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Comic Sans MS</vt:lpstr>
      <vt:lpstr>Office Theme</vt:lpstr>
      <vt:lpstr>PowerPoint Presentation</vt:lpstr>
      <vt:lpstr>PowerPoint Presentation</vt:lpstr>
      <vt:lpstr>PowerPoint Presentation</vt:lpstr>
      <vt:lpstr>Persuasive advert.</vt:lpstr>
      <vt:lpstr>PowerPoint Presentation</vt:lpstr>
      <vt:lpstr>Weasel words.</vt:lpstr>
      <vt:lpstr>Bossy verbs</vt:lpstr>
      <vt:lpstr>Sentence of three things.</vt:lpstr>
      <vt:lpstr>Tell them where it is.</vt:lpstr>
      <vt:lpstr>Catchy slogan</vt:lpstr>
      <vt:lpstr>PowerPoint Presentation</vt:lpstr>
      <vt:lpstr>Completed task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Wednesday 13th January.</dc:title>
  <dc:creator>Hayley Wall</dc:creator>
  <cp:lastModifiedBy>Hayley Wall</cp:lastModifiedBy>
  <cp:revision>71</cp:revision>
  <dcterms:created xsi:type="dcterms:W3CDTF">2021-01-08T13:40:37Z</dcterms:created>
  <dcterms:modified xsi:type="dcterms:W3CDTF">2021-02-08T11:59:39Z</dcterms:modified>
</cp:coreProperties>
</file>