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73" r:id="rId4"/>
    <p:sldId id="271" r:id="rId5"/>
    <p:sldId id="290" r:id="rId6"/>
    <p:sldId id="283" r:id="rId7"/>
    <p:sldId id="289" r:id="rId8"/>
    <p:sldId id="263" r:id="rId9"/>
    <p:sldId id="265" r:id="rId10"/>
    <p:sldId id="268" r:id="rId11"/>
    <p:sldId id="291" r:id="rId12"/>
    <p:sldId id="295" r:id="rId13"/>
    <p:sldId id="292" r:id="rId14"/>
    <p:sldId id="266" r:id="rId15"/>
    <p:sldId id="294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7C21-0469-4C40-BD55-BA5A07670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E911-68DF-4F0B-8403-4A1595D2C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EAF5-CEBA-412A-8C76-AA748C34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39DA-03C2-465A-ADAA-AEC4CE2D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C5D91-EAEB-4527-ABE8-8239D3B3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356A-22B3-4868-8530-20471671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7F31E-BB9E-41E6-A9C0-00D2DC296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84B56-CB7E-4C5E-BD1F-17231698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FC509-D754-4505-9533-71AB353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8415D-2D63-463C-9864-412743D9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1CD5C-5CF4-431C-A2A9-FE5131F59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79FD7-C8E0-487B-A6B3-2322A1E91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276B-9916-449C-99F3-28FC0907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8075A-481B-49A8-BAE5-15087D9B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0E59B-5D22-4DC4-8710-1CC6EE16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23CE-928B-4678-9CDF-047A5EA3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7698-5E6C-44F5-9195-8F5121535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E5A6D-3E6B-4518-A22F-289E7BDB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1ACD-E730-4857-8ECC-DA0B971A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2F9D7-F045-46D5-B058-04CDA9F3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7BB4-36F0-4EAE-94DB-BE82CA561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CE07F-7D24-4332-86DB-99777580B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4EBAF-C30F-4A51-A8A6-E74B8B80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5A659-5FEA-497A-BBC0-49EB0410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42A0C-39B6-4B79-A9F2-3BBF1246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3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C01D-25D5-4BDD-8CB4-12F5F8CC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14BC-ECE4-4C55-A9FE-0ACC98894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A6E19-62F8-441A-8190-378A37887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E3351-9005-494A-A7A0-A9F3E0AF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3F44A-5EAE-49C5-8D65-510FE902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8D16F-862A-4B25-95F7-EE181327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7417-E4BA-4F15-9BB8-2FF8BDDC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9C031-B72D-46D9-966D-A3BE3842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4AE65-D66D-422C-A87F-6D3EC384B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0AD41-0ABA-40B8-9DD2-D2B20BEA0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9BAE2-3D7A-4AC8-8DCA-CAEAC1290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97F82-BC31-40C1-A972-E47F9E05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4F14F-2497-45DE-A51D-77FB1D83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78411-D28B-411E-A8C4-AE1DFCFA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8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28EE-B58D-4B93-8F60-AFA9682C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578D1-3418-4036-ABF4-4E2BA018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7523F-14FD-471D-8D9C-AF4DFB8F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BF828-CD0C-4057-8C76-B891BC6C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8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36842-2DCD-48C4-BB6B-7B3D0F00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DB826-3045-4C07-B5EF-F6AB7BCD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0B517-8353-4604-B079-622D56F9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C100-5FF6-442A-A17F-8F74C41E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4394-1D11-461C-A007-E5C82B610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2CF5F-F171-4B7E-9214-F6B09231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438B0-8C1D-4A79-9078-DA51DB83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EEAAF-19A0-4F56-9345-BA971C0A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3C99F-DB38-4B42-9699-E8FDD648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8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715-0A52-410F-951D-711BC550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72F2B-9EE0-4148-96C8-BCD0F0EFC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60172-4B9C-48B3-A3E8-A7E76579B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71888-A460-4FD7-89E4-8723264A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19A72-F9D6-4298-A0B9-F35F6A47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4491D-BF1E-45F9-9D88-7702243B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744E6-95F9-4439-A694-02B60BE7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E615-9BE1-4F9B-9E03-530274DBC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CA48-208F-46F1-8FC5-AEACA5E50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7019-8F23-4266-96CD-72D3B7EE965F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F122E-9E58-4674-87C1-830E70DB7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38FF-920B-4D86-B2CE-F9430DAF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B3F1-B379-4F0A-BADF-2FA79A8BC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1" y="781879"/>
            <a:ext cx="9674087" cy="5433391"/>
          </a:xfrm>
        </p:spPr>
        <p:txBody>
          <a:bodyPr>
            <a:normAutofit/>
          </a:bodyPr>
          <a:lstStyle/>
          <a:p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20000" dirty="0" err="1">
                <a:latin typeface="My Happy Ending" pitchFamily="2" charset="0"/>
                <a:ea typeface="My Happy Ending" pitchFamily="2" charset="0"/>
              </a:rPr>
              <a:t>Oracy</a:t>
            </a:r>
            <a:endParaRPr lang="en-GB" sz="20000" dirty="0">
              <a:latin typeface="My Happy Ending" pitchFamily="2" charset="0"/>
              <a:ea typeface="My Happy Ending" pitchFamily="2" charset="0"/>
            </a:endParaRPr>
          </a:p>
          <a:p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23" y="5257800"/>
            <a:ext cx="1455945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3CA4F-48C4-4117-AD3B-29C757E05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3948">
            <a:off x="669451" y="838097"/>
            <a:ext cx="3403032" cy="1369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3D962E-A9FE-482A-B12C-77987F556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3945">
            <a:off x="7309127" y="1083886"/>
            <a:ext cx="3498010" cy="1408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B0B12-31E3-4B7B-BCEE-BACD41475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84" y="3625149"/>
            <a:ext cx="3673808" cy="2933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AE39E-8FF4-433D-8A25-5C5035E9B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678" y="3944372"/>
            <a:ext cx="3670110" cy="2450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5C29EE-0EAB-4B20-8765-1A3C355A4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9637" y="4391251"/>
            <a:ext cx="1379242" cy="2241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E90BD7-24E2-4539-A300-DA88C00B6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1411" y="298997"/>
            <a:ext cx="1734633" cy="17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7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7" y="808384"/>
            <a:ext cx="9674087" cy="543339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y Happy Ending" pitchFamily="2" charset="0"/>
                <a:ea typeface="My Happy Ending" pitchFamily="2" charset="0"/>
              </a:rPr>
              <a:t>There is another type of talk 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endParaRPr lang="en-GB" sz="7200" u="sng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7200" u="sng" dirty="0">
                <a:latin typeface="My Happy Ending" pitchFamily="2" charset="0"/>
                <a:ea typeface="My Happy Ending" pitchFamily="2" charset="0"/>
              </a:rPr>
              <a:t>Exploratory (learning through talk)</a:t>
            </a:r>
            <a:endParaRPr lang="en-GB" sz="7200" dirty="0">
              <a:latin typeface="My Happy Ending" pitchFamily="2" charset="0"/>
              <a:ea typeface="My Happy Ending" pitchFamily="2" charset="0"/>
            </a:endParaRPr>
          </a:p>
          <a:p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US" sz="4000" dirty="0">
                <a:latin typeface="My Happy Ending" pitchFamily="2" charset="0"/>
                <a:ea typeface="My Happy Ending" pitchFamily="2" charset="0"/>
              </a:rPr>
              <a:t>Can anyone think of examples when we do this?</a:t>
            </a:r>
          </a:p>
          <a:p>
            <a:r>
              <a:rPr lang="en-US" sz="4000" dirty="0">
                <a:latin typeface="My Happy Ending" pitchFamily="2" charset="0"/>
                <a:ea typeface="My Happy Ending" pitchFamily="2" charset="0"/>
              </a:rPr>
              <a:t>How many can we think of?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23" y="5257800"/>
            <a:ext cx="1455945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A11761-9D77-4BCD-B16A-7E229DB9F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802" y="3883976"/>
            <a:ext cx="1511051" cy="13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8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7" y="808384"/>
            <a:ext cx="9674087" cy="5433391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My Happy Ending" pitchFamily="2" charset="0"/>
                <a:ea typeface="My Happy Ending" pitchFamily="2" charset="0"/>
              </a:rPr>
              <a:t>List all of your ideas here:</a:t>
            </a:r>
          </a:p>
          <a:p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23" y="5257800"/>
            <a:ext cx="1455945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6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831" y="808384"/>
            <a:ext cx="9318208" cy="5367129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>
                <a:latin typeface="My Happy Ending" pitchFamily="2" charset="0"/>
                <a:ea typeface="My Happy Ending" pitchFamily="2" charset="0"/>
              </a:rPr>
              <a:t> </a:t>
            </a:r>
            <a:r>
              <a:rPr lang="en-GB" sz="4000" b="1" u="sng" dirty="0">
                <a:latin typeface="My Happy Ending" pitchFamily="2" charset="0"/>
                <a:ea typeface="My Happy Ending" pitchFamily="2" charset="0"/>
              </a:rPr>
              <a:t>Discussion roles</a:t>
            </a:r>
            <a:endParaRPr lang="en-GB" sz="4000" u="sng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4000" dirty="0">
                <a:latin typeface="My Happy Ending" pitchFamily="2" charset="0"/>
                <a:ea typeface="My Happy Ending" pitchFamily="2" charset="0"/>
              </a:rPr>
              <a:t>We are going to start with </a:t>
            </a:r>
            <a:r>
              <a:rPr lang="en-GB" sz="4000" b="1" dirty="0">
                <a:latin typeface="My Happy Ending" pitchFamily="2" charset="0"/>
                <a:ea typeface="My Happy Ending" pitchFamily="2" charset="0"/>
              </a:rPr>
              <a:t>ABC that response</a:t>
            </a:r>
            <a:r>
              <a:rPr lang="en-GB" sz="4000" dirty="0">
                <a:latin typeface="My Happy Ending" pitchFamily="2" charset="0"/>
                <a:ea typeface="My Happy Ending" pitchFamily="2" charset="0"/>
              </a:rPr>
              <a:t> for everyone. So when we are in class we can show why we want to speak.</a:t>
            </a: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13" y="5782090"/>
            <a:ext cx="931655" cy="9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2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831" y="808384"/>
            <a:ext cx="5539409" cy="5367129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latin typeface="My Happy Ending" pitchFamily="2" charset="0"/>
                <a:ea typeface="My Happy Ending" pitchFamily="2" charset="0"/>
              </a:rPr>
              <a:t>Let’s practise these hand signals.</a:t>
            </a:r>
          </a:p>
          <a:p>
            <a:pPr algn="l"/>
            <a:r>
              <a:rPr lang="en-GB" sz="4000" dirty="0">
                <a:latin typeface="My Happy Ending" pitchFamily="2" charset="0"/>
                <a:ea typeface="My Happy Ending" pitchFamily="2" charset="0"/>
              </a:rPr>
              <a:t>A is for </a:t>
            </a: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13" y="5782090"/>
            <a:ext cx="931655" cy="9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C14113-6EE2-4169-9715-2FBE2103E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832" y="1914478"/>
            <a:ext cx="5862091" cy="15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2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831" y="808384"/>
            <a:ext cx="10241486" cy="5367129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>
                <a:latin typeface="My Happy Ending" pitchFamily="2" charset="0"/>
                <a:ea typeface="My Happy Ending" pitchFamily="2" charset="0"/>
              </a:rPr>
              <a:t> </a:t>
            </a:r>
            <a:r>
              <a:rPr lang="en-GB" sz="4000" b="1" u="sng" dirty="0">
                <a:latin typeface="My Happy Ending" pitchFamily="2" charset="0"/>
                <a:ea typeface="My Happy Ending" pitchFamily="2" charset="0"/>
              </a:rPr>
              <a:t>B is for 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13" y="5782090"/>
            <a:ext cx="931655" cy="9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A21B77-0EE2-4A6D-8FF2-48CEBA593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194" y="1542958"/>
            <a:ext cx="7169879" cy="31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831" y="808384"/>
            <a:ext cx="5539409" cy="5367129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>
                <a:latin typeface="My Happy Ending" pitchFamily="2" charset="0"/>
                <a:ea typeface="My Happy Ending" pitchFamily="2" charset="0"/>
              </a:rPr>
              <a:t> </a:t>
            </a:r>
            <a:r>
              <a:rPr lang="en-GB" sz="4000" b="1" u="sng" dirty="0">
                <a:latin typeface="My Happy Ending" pitchFamily="2" charset="0"/>
                <a:ea typeface="My Happy Ending" pitchFamily="2" charset="0"/>
              </a:rPr>
              <a:t>C is for</a:t>
            </a:r>
            <a:endParaRPr lang="en-GB" dirty="0"/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13" y="5782090"/>
            <a:ext cx="931655" cy="9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B46AD-045E-4A6F-A140-E9CD6A400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08" y="1981478"/>
            <a:ext cx="7502204" cy="35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6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831" y="808384"/>
            <a:ext cx="5539409" cy="5367129"/>
          </a:xfrm>
        </p:spPr>
        <p:txBody>
          <a:bodyPr>
            <a:normAutofit/>
          </a:bodyPr>
          <a:lstStyle/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4000" dirty="0">
                <a:latin typeface="My Happy Ending" pitchFamily="2" charset="0"/>
                <a:ea typeface="My Happy Ending" pitchFamily="2" charset="0"/>
              </a:rPr>
              <a:t>Today I would like you to design your own </a:t>
            </a:r>
            <a:r>
              <a:rPr lang="en-GB" sz="4000" b="1" dirty="0">
                <a:latin typeface="My Happy Ending" pitchFamily="2" charset="0"/>
                <a:ea typeface="My Happy Ending" pitchFamily="2" charset="0"/>
              </a:rPr>
              <a:t>ABC that response</a:t>
            </a:r>
            <a:r>
              <a:rPr lang="en-GB" sz="4000" dirty="0">
                <a:latin typeface="My Happy Ending" pitchFamily="2" charset="0"/>
                <a:ea typeface="My Happy Ending" pitchFamily="2" charset="0"/>
              </a:rPr>
              <a:t> poster.</a:t>
            </a:r>
            <a:endParaRPr lang="en-GB" dirty="0"/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13" y="5782090"/>
            <a:ext cx="931655" cy="9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1A5CFA-27AD-471C-9E35-00D7061A2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561" y="808384"/>
            <a:ext cx="35528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6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1" y="781879"/>
            <a:ext cx="9674087" cy="5433391"/>
          </a:xfrm>
        </p:spPr>
        <p:txBody>
          <a:bodyPr>
            <a:normAutofit/>
          </a:bodyPr>
          <a:lstStyle/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dirty="0">
                <a:latin typeface="My Happy Ending" pitchFamily="2" charset="0"/>
                <a:ea typeface="My Happy Ending" pitchFamily="2" charset="0"/>
              </a:rPr>
              <a:t>What is </a:t>
            </a:r>
            <a:r>
              <a:rPr lang="en-GB" sz="6600" dirty="0" err="1">
                <a:latin typeface="My Happy Ending" pitchFamily="2" charset="0"/>
                <a:ea typeface="My Happy Ending" pitchFamily="2" charset="0"/>
              </a:rPr>
              <a:t>Oracy</a:t>
            </a:r>
            <a:r>
              <a:rPr lang="en-GB" sz="6600" dirty="0">
                <a:latin typeface="My Happy Ending" pitchFamily="2" charset="0"/>
                <a:ea typeface="My Happy Ending" pitchFamily="2" charset="0"/>
              </a:rPr>
              <a:t>?</a:t>
            </a:r>
          </a:p>
          <a:p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23" y="5257800"/>
            <a:ext cx="1455945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144623-1CDB-4F53-9592-B58023790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578" y="3234986"/>
            <a:ext cx="6576551" cy="2605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549EC-8E74-4D33-8036-D4D001F92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62" y="781879"/>
            <a:ext cx="1737511" cy="1713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726A2-7561-4678-A506-07EF2E7D3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762" y="642730"/>
            <a:ext cx="1377815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1" y="781879"/>
            <a:ext cx="9674087" cy="5433391"/>
          </a:xfrm>
        </p:spPr>
        <p:txBody>
          <a:bodyPr>
            <a:normAutofit/>
          </a:bodyPr>
          <a:lstStyle/>
          <a:p>
            <a:pPr algn="l"/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“</a:t>
            </a:r>
            <a:r>
              <a:rPr lang="en-GB" sz="4800" dirty="0" err="1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Oracy</a:t>
            </a:r>
            <a:r>
              <a:rPr lang="en-GB" sz="4800" dirty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 is the ability to articulate ideas, develop understanding and engage with others through spoken language.”</a:t>
            </a:r>
          </a:p>
          <a:p>
            <a:r>
              <a:rPr lang="en-GB" sz="4800" dirty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Voice 21</a:t>
            </a:r>
          </a:p>
          <a:p>
            <a:endParaRPr lang="en-US" sz="4800" dirty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What does that mean?</a:t>
            </a:r>
          </a:p>
          <a:p>
            <a:endParaRPr lang="en-GB" sz="4800" dirty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  <a:p>
            <a:endParaRPr lang="en-GB" sz="7200" dirty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23" y="5257800"/>
            <a:ext cx="1455945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0A99A6-4CC4-477A-A02B-7FCEF9235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672" y="3788823"/>
            <a:ext cx="1698051" cy="146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56" y="712304"/>
            <a:ext cx="9674087" cy="5433391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It means: </a:t>
            </a:r>
          </a:p>
          <a:p>
            <a:pPr algn="l"/>
            <a:endParaRPr lang="en-US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Being able to speak clearly so that others can understand you</a:t>
            </a:r>
          </a:p>
          <a:p>
            <a:r>
              <a:rPr lang="en-US" sz="4000" dirty="0">
                <a:latin typeface="My Happy Ending" pitchFamily="2" charset="0"/>
                <a:ea typeface="My Happy Ending" pitchFamily="2" charset="0"/>
              </a:rPr>
              <a:t>And</a:t>
            </a:r>
          </a:p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Being able to understand what other say to you</a:t>
            </a:r>
          </a:p>
          <a:p>
            <a:pPr algn="l"/>
            <a:endParaRPr lang="en-US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So that you can communicate </a:t>
            </a:r>
            <a:r>
              <a:rPr lang="en-US" sz="4000" dirty="0">
                <a:latin typeface="My Happy Ending" pitchFamily="2" charset="0"/>
                <a:ea typeface="My Happy Ending" pitchFamily="2" charset="0"/>
                <a:sym typeface="Wingdings" panose="05000000000000000000" pitchFamily="2" charset="2"/>
              </a:rPr>
              <a:t>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23" y="5257800"/>
            <a:ext cx="1455945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1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56" y="712304"/>
            <a:ext cx="9674087" cy="5433391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Why is it important to learn how to do this well? </a:t>
            </a:r>
          </a:p>
          <a:p>
            <a:pPr algn="l"/>
            <a:endParaRPr lang="en-US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How many ideas can we collect?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23" y="5257800"/>
            <a:ext cx="1455945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8D571-5708-4386-B249-CEBB55675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761" y="712304"/>
            <a:ext cx="170093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3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7" y="808384"/>
            <a:ext cx="9674087" cy="543339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3200" dirty="0" smtClean="0">
                <a:latin typeface="My Happy Ending" pitchFamily="2" charset="0"/>
                <a:ea typeface="My Happy Ending" pitchFamily="2" charset="0"/>
              </a:rPr>
              <a:t>Now</a:t>
            </a:r>
            <a:r>
              <a:rPr lang="en-GB" sz="32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3200" dirty="0">
                <a:latin typeface="My Happy Ending" pitchFamily="2" charset="0"/>
                <a:ea typeface="My Happy Ending" pitchFamily="2" charset="0"/>
              </a:rPr>
              <a:t>let’s play a little game: </a:t>
            </a:r>
          </a:p>
          <a:p>
            <a:pPr algn="l"/>
            <a:endParaRPr lang="en-GB" sz="3200" b="1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500" b="1" dirty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Back to Back</a:t>
            </a:r>
            <a:r>
              <a:rPr lang="en-GB" sz="6500" dirty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Stand back to back with your partner. One is A and one is 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A asks B a question e.g. What did you do over the weekend? Who is your favourite sportsperson of all time and why?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B answers the question. A must show that they are listening by offering verbal reassurance and encouragement. </a:t>
            </a:r>
          </a:p>
          <a:p>
            <a:pPr algn="l"/>
            <a:r>
              <a:rPr lang="en-GB" sz="3200" dirty="0">
                <a:latin typeface="My Happy Ending" pitchFamily="2" charset="0"/>
                <a:ea typeface="My Happy Ending" pitchFamily="2" charset="0"/>
              </a:rPr>
              <a:t>Afterwards…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Did B feel that they were listened to?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Why is it more difficult to be a good listener when you are back to back with someone? </a:t>
            </a:r>
          </a:p>
          <a:p>
            <a:pPr algn="l"/>
            <a:r>
              <a:rPr lang="en-GB" sz="3200" dirty="0">
                <a:latin typeface="My Happy Ending" pitchFamily="2" charset="0"/>
                <a:ea typeface="My Happy Ending" pitchFamily="2" charset="0"/>
              </a:rPr>
              <a:t> </a:t>
            </a:r>
          </a:p>
          <a:p>
            <a:endParaRPr lang="en-GB" dirty="0"/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23" y="5257800"/>
            <a:ext cx="1455945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04E88-439D-4D13-8362-EE2117DB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128" y="616225"/>
            <a:ext cx="1411137" cy="26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7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302" y="712304"/>
            <a:ext cx="9674087" cy="5433391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On the next slide is the </a:t>
            </a:r>
            <a:r>
              <a:rPr lang="en-US" sz="4000" dirty="0" err="1">
                <a:latin typeface="My Happy Ending" pitchFamily="2" charset="0"/>
                <a:ea typeface="My Happy Ending" pitchFamily="2" charset="0"/>
              </a:rPr>
              <a:t>Oracy</a:t>
            </a:r>
            <a:r>
              <a:rPr lang="en-US" sz="4000" dirty="0">
                <a:latin typeface="My Happy Ending" pitchFamily="2" charset="0"/>
                <a:ea typeface="My Happy Ending" pitchFamily="2" charset="0"/>
              </a:rPr>
              <a:t> framework. I’m just going to share the headings with you today, but we will be learning more abut the </a:t>
            </a:r>
            <a:r>
              <a:rPr lang="en-US" sz="4000" dirty="0" err="1">
                <a:latin typeface="My Happy Ending" pitchFamily="2" charset="0"/>
                <a:ea typeface="My Happy Ending" pitchFamily="2" charset="0"/>
              </a:rPr>
              <a:t>Oracy</a:t>
            </a:r>
            <a:r>
              <a:rPr lang="en-US" sz="4000" dirty="0">
                <a:latin typeface="My Happy Ending" pitchFamily="2" charset="0"/>
                <a:ea typeface="My Happy Ending" pitchFamily="2" charset="0"/>
              </a:rPr>
              <a:t> framework later.</a:t>
            </a:r>
          </a:p>
          <a:p>
            <a:pPr algn="l"/>
            <a:endParaRPr lang="en-US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Let’s look at the headings and think about why each one might be important for successful </a:t>
            </a:r>
            <a:r>
              <a:rPr lang="en-US" sz="4000" dirty="0" err="1">
                <a:latin typeface="My Happy Ending" pitchFamily="2" charset="0"/>
                <a:ea typeface="My Happy Ending" pitchFamily="2" charset="0"/>
              </a:rPr>
              <a:t>Oracy</a:t>
            </a:r>
            <a:r>
              <a:rPr lang="en-US" sz="4000" dirty="0">
                <a:latin typeface="My Happy Ending" pitchFamily="2" charset="0"/>
                <a:ea typeface="My Happy Ending" pitchFamily="2" charset="0"/>
              </a:rPr>
              <a:t>.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23" y="5257800"/>
            <a:ext cx="1455945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3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1" y="781879"/>
            <a:ext cx="9674087" cy="5433391"/>
          </a:xfrm>
        </p:spPr>
        <p:txBody>
          <a:bodyPr>
            <a:normAutofit/>
          </a:bodyPr>
          <a:lstStyle/>
          <a:p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A6FDC-19BD-4951-A0CD-6C9DEAA7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03" y="559829"/>
            <a:ext cx="8852902" cy="587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2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9C4BFD-4A7C-443B-9703-01DFFD15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856" y="881062"/>
            <a:ext cx="5353877" cy="543339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L</a:t>
            </a:r>
            <a:r>
              <a:rPr lang="en-GB" sz="4000" dirty="0" err="1">
                <a:latin typeface="My Happy Ending" pitchFamily="2" charset="0"/>
                <a:ea typeface="My Happy Ending" pitchFamily="2" charset="0"/>
              </a:rPr>
              <a:t>ots</a:t>
            </a:r>
            <a:r>
              <a:rPr lang="en-GB" sz="4000" dirty="0">
                <a:latin typeface="My Happy Ending" pitchFamily="2" charset="0"/>
                <a:ea typeface="My Happy Ending" pitchFamily="2" charset="0"/>
              </a:rPr>
              <a:t> of us have already shared some fantastic talk with our comic poem.</a:t>
            </a:r>
          </a:p>
          <a:p>
            <a:pPr algn="l"/>
            <a:endParaRPr lang="en-US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T</a:t>
            </a:r>
            <a:r>
              <a:rPr lang="en-GB" sz="4000" dirty="0">
                <a:latin typeface="My Happy Ending" pitchFamily="2" charset="0"/>
                <a:ea typeface="My Happy Ending" pitchFamily="2" charset="0"/>
              </a:rPr>
              <a:t>his is called: </a:t>
            </a:r>
          </a:p>
          <a:p>
            <a:pPr algn="l"/>
            <a:r>
              <a:rPr lang="en-GB" sz="8000" dirty="0">
                <a:latin typeface="My Happy Ending" pitchFamily="2" charset="0"/>
                <a:ea typeface="My Happy Ending" pitchFamily="2" charset="0"/>
              </a:rPr>
              <a:t>Presentational Talk</a:t>
            </a:r>
          </a:p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(</a:t>
            </a:r>
            <a:r>
              <a:rPr lang="en-GB" sz="4000" dirty="0">
                <a:latin typeface="My Happy Ending" pitchFamily="2" charset="0"/>
                <a:ea typeface="My Happy Ending" pitchFamily="2" charset="0"/>
              </a:rPr>
              <a:t>learning to talk)</a:t>
            </a:r>
          </a:p>
          <a:p>
            <a:pPr algn="l"/>
            <a:endParaRPr lang="en-US" sz="40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US" sz="4000" dirty="0">
                <a:latin typeface="My Happy Ending" pitchFamily="2" charset="0"/>
                <a:ea typeface="My Happy Ending" pitchFamily="2" charset="0"/>
              </a:rPr>
              <a:t>In the Summer term we are going to have another competition!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endParaRPr lang="en-GB" sz="4000" dirty="0">
              <a:latin typeface="My Happy Ending" pitchFamily="2" charset="0"/>
              <a:ea typeface="My Happy Ending" pitchFamily="2" charset="0"/>
            </a:endParaRPr>
          </a:p>
          <a:p>
            <a:endParaRPr lang="en-GB" dirty="0"/>
          </a:p>
        </p:txBody>
      </p:sp>
      <p:pic>
        <p:nvPicPr>
          <p:cNvPr id="1026" name="Picture 2" descr="Image result for voice 21 logo">
            <a:extLst>
              <a:ext uri="{FF2B5EF4-FFF2-40B4-BE49-F238E27FC236}">
                <a16:creationId xmlns:a16="http://schemas.microsoft.com/office/drawing/2014/main" id="{5A596916-879B-463B-B259-126BEA37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23" y="5257800"/>
            <a:ext cx="1455945" cy="14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3191BA-11EB-4955-AC63-75EE727E4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03" y="881062"/>
            <a:ext cx="35623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329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 Happy Ending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Hamilton</dc:creator>
  <cp:lastModifiedBy>Deborah Hamilton</cp:lastModifiedBy>
  <cp:revision>38</cp:revision>
  <dcterms:created xsi:type="dcterms:W3CDTF">2021-02-17T12:04:56Z</dcterms:created>
  <dcterms:modified xsi:type="dcterms:W3CDTF">2021-03-12T18:23:27Z</dcterms:modified>
</cp:coreProperties>
</file>