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867" r:id="rId2"/>
  </p:sldMasterIdLst>
  <p:notesMasterIdLst>
    <p:notesMasterId r:id="rId23"/>
  </p:notesMasterIdLst>
  <p:handoutMasterIdLst>
    <p:handoutMasterId r:id="rId24"/>
  </p:handoutMasterIdLst>
  <p:sldIdLst>
    <p:sldId id="258" r:id="rId3"/>
    <p:sldId id="478" r:id="rId4"/>
    <p:sldId id="481" r:id="rId5"/>
    <p:sldId id="487" r:id="rId6"/>
    <p:sldId id="488" r:id="rId7"/>
    <p:sldId id="468" r:id="rId8"/>
    <p:sldId id="469" r:id="rId9"/>
    <p:sldId id="482" r:id="rId10"/>
    <p:sldId id="470" r:id="rId11"/>
    <p:sldId id="471" r:id="rId12"/>
    <p:sldId id="472" r:id="rId13"/>
    <p:sldId id="473" r:id="rId14"/>
    <p:sldId id="474" r:id="rId15"/>
    <p:sldId id="490" r:id="rId16"/>
    <p:sldId id="456" r:id="rId17"/>
    <p:sldId id="485" r:id="rId18"/>
    <p:sldId id="491" r:id="rId19"/>
    <p:sldId id="486" r:id="rId20"/>
    <p:sldId id="475" r:id="rId21"/>
    <p:sldId id="489" r:id="rId22"/>
  </p:sldIdLst>
  <p:sldSz cx="9144000" cy="6858000" type="screen4x3"/>
  <p:notesSz cx="6858000" cy="9144000"/>
  <p:embeddedFontLst>
    <p:embeddedFont>
      <p:font typeface="BPreplay" panose="0200050300000002000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Sassoon Infant Md" panose="02000603050000020003" charset="0"/>
      <p:regular r:id="rId33"/>
    </p:embeddedFont>
    <p:embeddedFont>
      <p:font typeface="Sassoon Infant Rg" panose="02000503030000020003" charset="0"/>
      <p:regular r:id="rId34"/>
      <p:bold r:id="rId35"/>
    </p:embeddedFont>
    <p:embeddedFont>
      <p:font typeface="Twinkl" panose="020B0604020202020204" charset="0"/>
      <p:regular r:id="rId36"/>
      <p:bold r:id="rId37"/>
    </p:embeddedFont>
  </p:embeddedFontLst>
  <p:defaultTextStyle>
    <a:defPPr>
      <a:defRPr lang="en-US"/>
    </a:defPPr>
    <a:lvl1pPr algn="l" rtl="0" eaLnBrk="0" fontAlgn="base" hangingPunct="0">
      <a:spcBef>
        <a:spcPct val="0"/>
      </a:spcBef>
      <a:spcAft>
        <a:spcPct val="0"/>
      </a:spcAft>
      <a:defRPr kern="1200">
        <a:solidFill>
          <a:schemeClr val="tx1"/>
        </a:solidFill>
        <a:latin typeface="Sassoon Infant Rg"/>
        <a:ea typeface="+mn-ea"/>
        <a:cs typeface="+mn-cs"/>
      </a:defRPr>
    </a:lvl1pPr>
    <a:lvl2pPr marL="457200" algn="l" rtl="0" eaLnBrk="0" fontAlgn="base" hangingPunct="0">
      <a:spcBef>
        <a:spcPct val="0"/>
      </a:spcBef>
      <a:spcAft>
        <a:spcPct val="0"/>
      </a:spcAft>
      <a:defRPr kern="1200">
        <a:solidFill>
          <a:schemeClr val="tx1"/>
        </a:solidFill>
        <a:latin typeface="Sassoon Infant Rg"/>
        <a:ea typeface="+mn-ea"/>
        <a:cs typeface="+mn-cs"/>
      </a:defRPr>
    </a:lvl2pPr>
    <a:lvl3pPr marL="914400" algn="l" rtl="0" eaLnBrk="0" fontAlgn="base" hangingPunct="0">
      <a:spcBef>
        <a:spcPct val="0"/>
      </a:spcBef>
      <a:spcAft>
        <a:spcPct val="0"/>
      </a:spcAft>
      <a:defRPr kern="1200">
        <a:solidFill>
          <a:schemeClr val="tx1"/>
        </a:solidFill>
        <a:latin typeface="Sassoon Infant Rg"/>
        <a:ea typeface="+mn-ea"/>
        <a:cs typeface="+mn-cs"/>
      </a:defRPr>
    </a:lvl3pPr>
    <a:lvl4pPr marL="1371600" algn="l" rtl="0" eaLnBrk="0" fontAlgn="base" hangingPunct="0">
      <a:spcBef>
        <a:spcPct val="0"/>
      </a:spcBef>
      <a:spcAft>
        <a:spcPct val="0"/>
      </a:spcAft>
      <a:defRPr kern="1200">
        <a:solidFill>
          <a:schemeClr val="tx1"/>
        </a:solidFill>
        <a:latin typeface="Sassoon Infant Rg"/>
        <a:ea typeface="+mn-ea"/>
        <a:cs typeface="+mn-cs"/>
      </a:defRPr>
    </a:lvl4pPr>
    <a:lvl5pPr marL="1828800" algn="l" rtl="0" eaLnBrk="0" fontAlgn="base" hangingPunct="0">
      <a:spcBef>
        <a:spcPct val="0"/>
      </a:spcBef>
      <a:spcAft>
        <a:spcPct val="0"/>
      </a:spcAft>
      <a:defRPr kern="1200">
        <a:solidFill>
          <a:schemeClr val="tx1"/>
        </a:solidFill>
        <a:latin typeface="Sassoon Infant Rg"/>
        <a:ea typeface="+mn-ea"/>
        <a:cs typeface="+mn-cs"/>
      </a:defRPr>
    </a:lvl5pPr>
    <a:lvl6pPr marL="2286000" algn="l" defTabSz="914400" rtl="0" eaLnBrk="1" latinLnBrk="0" hangingPunct="1">
      <a:defRPr kern="1200">
        <a:solidFill>
          <a:schemeClr val="tx1"/>
        </a:solidFill>
        <a:latin typeface="Sassoon Infant Rg"/>
        <a:ea typeface="+mn-ea"/>
        <a:cs typeface="+mn-cs"/>
      </a:defRPr>
    </a:lvl6pPr>
    <a:lvl7pPr marL="2743200" algn="l" defTabSz="914400" rtl="0" eaLnBrk="1" latinLnBrk="0" hangingPunct="1">
      <a:defRPr kern="1200">
        <a:solidFill>
          <a:schemeClr val="tx1"/>
        </a:solidFill>
        <a:latin typeface="Sassoon Infant Rg"/>
        <a:ea typeface="+mn-ea"/>
        <a:cs typeface="+mn-cs"/>
      </a:defRPr>
    </a:lvl7pPr>
    <a:lvl8pPr marL="3200400" algn="l" defTabSz="914400" rtl="0" eaLnBrk="1" latinLnBrk="0" hangingPunct="1">
      <a:defRPr kern="1200">
        <a:solidFill>
          <a:schemeClr val="tx1"/>
        </a:solidFill>
        <a:latin typeface="Sassoon Infant Rg"/>
        <a:ea typeface="+mn-ea"/>
        <a:cs typeface="+mn-cs"/>
      </a:defRPr>
    </a:lvl8pPr>
    <a:lvl9pPr marL="3657600" algn="l" defTabSz="914400" rtl="0" eaLnBrk="1" latinLnBrk="0" hangingPunct="1">
      <a:defRPr kern="1200">
        <a:solidFill>
          <a:schemeClr val="tx1"/>
        </a:solidFill>
        <a:latin typeface="Sassoon Infant Rg"/>
        <a:ea typeface="+mn-ea"/>
        <a:cs typeface="+mn-cs"/>
      </a:defRPr>
    </a:lvl9pPr>
  </p:defaultTextStyle>
  <p:extLst>
    <p:ext uri="{EFAFB233-063F-42B5-8137-9DF3F51BA10A}">
      <p15:sldGuideLst xmlns:p15="http://schemas.microsoft.com/office/powerpoint/2012/main">
        <p15:guide id="1" orient="horz" pos="2183">
          <p15:clr>
            <a:srgbClr val="A4A3A4"/>
          </p15:clr>
        </p15:guide>
        <p15:guide id="2" pos="2880">
          <p15:clr>
            <a:srgbClr val="A4A3A4"/>
          </p15:clr>
        </p15:guide>
        <p15:guide id="3" pos="5307">
          <p15:clr>
            <a:srgbClr val="A4A3A4"/>
          </p15:clr>
        </p15:guide>
        <p15:guide id="4" orient="horz" pos="3997">
          <p15:clr>
            <a:srgbClr val="A4A3A4"/>
          </p15:clr>
        </p15:guide>
        <p15:guide id="5" pos="521">
          <p15:clr>
            <a:srgbClr val="A4A3A4"/>
          </p15:clr>
        </p15:guide>
        <p15:guide id="6" orient="horz" pos="1502">
          <p15:clr>
            <a:srgbClr val="A4A3A4"/>
          </p15:clr>
        </p15:guide>
        <p15:guide id="7" orient="horz" pos="459">
          <p15:clr>
            <a:srgbClr val="A4A3A4"/>
          </p15:clr>
        </p15:guide>
        <p15:guide id="8" orient="horz" pos="3884">
          <p15:clr>
            <a:srgbClr val="A4A3A4"/>
          </p15:clr>
        </p15:guide>
        <p15:guide id="9" pos="521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3C"/>
    <a:srgbClr val="FFD550"/>
    <a:srgbClr val="FFE697"/>
    <a:srgbClr val="00B050"/>
    <a:srgbClr val="FC6F4E"/>
    <a:srgbClr val="FFA44B"/>
    <a:srgbClr val="F8A9A9"/>
    <a:srgbClr val="AE7ED0"/>
    <a:srgbClr val="6290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2" d="100"/>
          <a:sy n="72" d="100"/>
        </p:scale>
        <p:origin x="1308" y="78"/>
      </p:cViewPr>
      <p:guideLst>
        <p:guide orient="horz" pos="2183"/>
        <p:guide pos="2880"/>
        <p:guide pos="5307"/>
        <p:guide orient="horz" pos="3997"/>
        <p:guide pos="521"/>
        <p:guide orient="horz" pos="1502"/>
        <p:guide orient="horz" pos="459"/>
        <p:guide orient="horz" pos="3884"/>
        <p:guide pos="5216"/>
      </p:guideLst>
    </p:cSldViewPr>
  </p:slideViewPr>
  <p:notesTextViewPr>
    <p:cViewPr>
      <p:scale>
        <a:sx n="1" d="1"/>
        <a:sy n="1" d="1"/>
      </p:scale>
      <p:origin x="0" y="0"/>
    </p:cViewPr>
  </p:notesTextViewPr>
  <p:notesViewPr>
    <p:cSldViewPr snapToGrid="0" showGuide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E3A0ED-0235-44D6-B321-6DA504FBA1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303DBAA7-6DFD-455B-B139-1CCAE24E18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9E590BF-65BF-4C94-A2DD-C3C3E091E1CE}" type="datetimeFigureOut">
              <a:rPr lang="en-GB"/>
              <a:pPr>
                <a:defRPr/>
              </a:pPr>
              <a:t>27/06/2021</a:t>
            </a:fld>
            <a:endParaRPr lang="en-GB"/>
          </a:p>
        </p:txBody>
      </p:sp>
      <p:sp>
        <p:nvSpPr>
          <p:cNvPr id="4" name="Footer Placeholder 3">
            <a:extLst>
              <a:ext uri="{FF2B5EF4-FFF2-40B4-BE49-F238E27FC236}">
                <a16:creationId xmlns:a16="http://schemas.microsoft.com/office/drawing/2014/main" id="{FC506A96-AB85-4CD6-948E-F3B838A4DF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A4F10E9-86F4-48CC-8EF0-DD1AF6EA15C8}"/>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2B93ED4-64DB-40FD-83E4-350B9510597A}" type="slidenum">
              <a:rPr lang="en-GB" altLang="en-US"/>
              <a:pPr/>
              <a:t>‹#›</a:t>
            </a:fld>
            <a:endParaRPr lang="en-GB"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8531590-7970-4900-A384-4D52D26C2A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6A23BF8-6096-4FDC-B4BC-978FF74464E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284B18CF-DF57-4B0C-BDCD-2D13554323C9}" type="datetimeFigureOut">
              <a:rPr lang="en-GB"/>
              <a:pPr>
                <a:defRPr/>
              </a:pPr>
              <a:t>27/06/2021</a:t>
            </a:fld>
            <a:endParaRPr lang="en-GB"/>
          </a:p>
        </p:txBody>
      </p:sp>
      <p:sp>
        <p:nvSpPr>
          <p:cNvPr id="4" name="Slide Image Placeholder 3">
            <a:extLst>
              <a:ext uri="{FF2B5EF4-FFF2-40B4-BE49-F238E27FC236}">
                <a16:creationId xmlns:a16="http://schemas.microsoft.com/office/drawing/2014/main" id="{B82B47F6-F0B0-47C0-A771-BBC6D50D62D0}"/>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A3F72173-9852-4954-8C12-4BDC986FA2F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68E2914-B29E-4585-92B2-B5C4A37CD383}"/>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9B4B24EE-251C-4CBC-926E-206D267B6D4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4B574AC-785E-4A26-A179-9A183536CB1F}"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AA85F17-A9D4-42CC-AE64-1FD3C21C1E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88DC4F8-7E69-47AD-9BBA-170476A333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6F6D9917-70B2-4452-A1FF-FA531CAF59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C41A1E15-DDDD-4B76-BA49-20415F0BF557}" type="slidenum">
              <a:rPr lang="en-GB" altLang="en-US">
                <a:latin typeface="Calibri" panose="020F0502020204030204" pitchFamily="34" charset="0"/>
              </a:rPr>
              <a:pPr/>
              <a:t>3</a:t>
            </a:fld>
            <a:endParaRPr lang="en-GB"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196145D6-0BCE-42C5-89B6-C11401BC47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92D20FC-083F-4F85-9CDD-067DA29C12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5604" name="Slide Number Placeholder 3">
            <a:extLst>
              <a:ext uri="{FF2B5EF4-FFF2-40B4-BE49-F238E27FC236}">
                <a16:creationId xmlns:a16="http://schemas.microsoft.com/office/drawing/2014/main" id="{EE8513A7-0EEF-4396-A9C0-6784EE2209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B085A805-7091-4D95-A960-6BCDDB2CCD48}" type="slidenum">
              <a:rPr lang="en-GB" altLang="en-US">
                <a:latin typeface="Calibri" panose="020F0502020204030204" pitchFamily="34" charset="0"/>
              </a:rPr>
              <a:pPr/>
              <a:t>12</a:t>
            </a:fld>
            <a:endParaRPr lang="en-GB"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98BD45BA-C692-4F27-9B84-30200A3A11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14C39362-46FF-49E4-AEBC-4E52555ED9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7652" name="Slide Number Placeholder 3">
            <a:extLst>
              <a:ext uri="{FF2B5EF4-FFF2-40B4-BE49-F238E27FC236}">
                <a16:creationId xmlns:a16="http://schemas.microsoft.com/office/drawing/2014/main" id="{3123518A-E9C6-4866-B3C0-5AAA67E008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B216583C-A88C-4E19-8659-04C4F439BAA7}" type="slidenum">
              <a:rPr lang="en-GB" altLang="en-US">
                <a:latin typeface="Calibri" panose="020F0502020204030204" pitchFamily="34" charset="0"/>
              </a:rPr>
              <a:pPr/>
              <a:t>13</a:t>
            </a:fld>
            <a:endParaRPr lang="en-GB"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729B5D2-98AA-447E-8215-0F47E17C6C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306CD6F-EA0A-4B26-9BBD-1C1D2E7168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9700" name="Slide Number Placeholder 3">
            <a:extLst>
              <a:ext uri="{FF2B5EF4-FFF2-40B4-BE49-F238E27FC236}">
                <a16:creationId xmlns:a16="http://schemas.microsoft.com/office/drawing/2014/main" id="{D2F8B415-07EA-4FC9-8EED-14E63C00F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CD9E948F-E312-4106-9DA8-00D125557DED}" type="slidenum">
              <a:rPr lang="en-GB" altLang="en-US">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466179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D7A33A8F-7E93-4842-BC73-3090A3B52D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DEFB83DA-7C9D-45FA-98B3-D3A6F5451A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1748" name="Slide Number Placeholder 3">
            <a:extLst>
              <a:ext uri="{FF2B5EF4-FFF2-40B4-BE49-F238E27FC236}">
                <a16:creationId xmlns:a16="http://schemas.microsoft.com/office/drawing/2014/main" id="{D69EB009-8D7A-482F-9255-70873B0B947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4A70FB53-15E4-497A-BED8-50AF1901890E}" type="slidenum">
              <a:rPr lang="en-GB" altLang="en-US">
                <a:latin typeface="Calibri" panose="020F0502020204030204" pitchFamily="34" charset="0"/>
              </a:rPr>
              <a:pPr/>
              <a:t>15</a:t>
            </a:fld>
            <a:endParaRPr lang="en-GB"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A6266DC-F347-4FA3-A38E-3FF19C190D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1CB4B5B-267A-4C6B-8943-6955034042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DD672253-B437-4CC0-8B2E-EDF0A02EA4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charset="0"/>
              </a:defRPr>
            </a:lvl1pPr>
            <a:lvl2pPr marL="742950" indent="-285750">
              <a:defRPr>
                <a:solidFill>
                  <a:schemeClr val="tx1"/>
                </a:solidFill>
                <a:latin typeface="Sassoon Infant Rg" panose="02000503030000020003" charset="0"/>
              </a:defRPr>
            </a:lvl2pPr>
            <a:lvl3pPr marL="1143000" indent="-228600">
              <a:defRPr>
                <a:solidFill>
                  <a:schemeClr val="tx1"/>
                </a:solidFill>
                <a:latin typeface="Sassoon Infant Rg" panose="02000503030000020003" charset="0"/>
              </a:defRPr>
            </a:lvl3pPr>
            <a:lvl4pPr marL="1600200" indent="-228600">
              <a:defRPr>
                <a:solidFill>
                  <a:schemeClr val="tx1"/>
                </a:solidFill>
                <a:latin typeface="Sassoon Infant Rg" panose="02000503030000020003" charset="0"/>
              </a:defRPr>
            </a:lvl4pPr>
            <a:lvl5pPr marL="2057400" indent="-228600">
              <a:defRPr>
                <a:solidFill>
                  <a:schemeClr val="tx1"/>
                </a:solidFill>
                <a:latin typeface="Sassoon Infant Rg" panose="02000503030000020003" charset="0"/>
              </a:defRPr>
            </a:lvl5pPr>
            <a:lvl6pPr marL="2514600" indent="-228600" eaLnBrk="0" fontAlgn="base" hangingPunct="0">
              <a:spcBef>
                <a:spcPct val="0"/>
              </a:spcBef>
              <a:spcAft>
                <a:spcPct val="0"/>
              </a:spcAft>
              <a:defRPr>
                <a:solidFill>
                  <a:schemeClr val="tx1"/>
                </a:solidFill>
                <a:latin typeface="Sassoon Infant Rg" panose="02000503030000020003" charset="0"/>
              </a:defRPr>
            </a:lvl6pPr>
            <a:lvl7pPr marL="2971800" indent="-228600" eaLnBrk="0" fontAlgn="base" hangingPunct="0">
              <a:spcBef>
                <a:spcPct val="0"/>
              </a:spcBef>
              <a:spcAft>
                <a:spcPct val="0"/>
              </a:spcAft>
              <a:defRPr>
                <a:solidFill>
                  <a:schemeClr val="tx1"/>
                </a:solidFill>
                <a:latin typeface="Sassoon Infant Rg" panose="02000503030000020003" charset="0"/>
              </a:defRPr>
            </a:lvl7pPr>
            <a:lvl8pPr marL="3429000" indent="-228600" eaLnBrk="0" fontAlgn="base" hangingPunct="0">
              <a:spcBef>
                <a:spcPct val="0"/>
              </a:spcBef>
              <a:spcAft>
                <a:spcPct val="0"/>
              </a:spcAft>
              <a:defRPr>
                <a:solidFill>
                  <a:schemeClr val="tx1"/>
                </a:solidFill>
                <a:latin typeface="Sassoon Infant Rg" panose="02000503030000020003" charset="0"/>
              </a:defRPr>
            </a:lvl8pPr>
            <a:lvl9pPr marL="3886200" indent="-228600" eaLnBrk="0" fontAlgn="base" hangingPunct="0">
              <a:spcBef>
                <a:spcPct val="0"/>
              </a:spcBef>
              <a:spcAft>
                <a:spcPct val="0"/>
              </a:spcAft>
              <a:defRPr>
                <a:solidFill>
                  <a:schemeClr val="tx1"/>
                </a:solidFill>
                <a:latin typeface="Sassoon Infant Rg" panose="02000503030000020003"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D919E4-0C2A-44E1-848D-3D9571424B8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4A6266DC-F347-4FA3-A38E-3FF19C190D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B1CB4B5B-267A-4C6B-8943-6955034042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DD672253-B437-4CC0-8B2E-EDF0A02EA4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charset="0"/>
              </a:defRPr>
            </a:lvl1pPr>
            <a:lvl2pPr marL="742950" indent="-285750">
              <a:defRPr>
                <a:solidFill>
                  <a:schemeClr val="tx1"/>
                </a:solidFill>
                <a:latin typeface="Sassoon Infant Rg" panose="02000503030000020003" charset="0"/>
              </a:defRPr>
            </a:lvl2pPr>
            <a:lvl3pPr marL="1143000" indent="-228600">
              <a:defRPr>
                <a:solidFill>
                  <a:schemeClr val="tx1"/>
                </a:solidFill>
                <a:latin typeface="Sassoon Infant Rg" panose="02000503030000020003" charset="0"/>
              </a:defRPr>
            </a:lvl3pPr>
            <a:lvl4pPr marL="1600200" indent="-228600">
              <a:defRPr>
                <a:solidFill>
                  <a:schemeClr val="tx1"/>
                </a:solidFill>
                <a:latin typeface="Sassoon Infant Rg" panose="02000503030000020003" charset="0"/>
              </a:defRPr>
            </a:lvl4pPr>
            <a:lvl5pPr marL="2057400" indent="-228600">
              <a:defRPr>
                <a:solidFill>
                  <a:schemeClr val="tx1"/>
                </a:solidFill>
                <a:latin typeface="Sassoon Infant Rg" panose="02000503030000020003" charset="0"/>
              </a:defRPr>
            </a:lvl5pPr>
            <a:lvl6pPr marL="2514600" indent="-228600" eaLnBrk="0" fontAlgn="base" hangingPunct="0">
              <a:spcBef>
                <a:spcPct val="0"/>
              </a:spcBef>
              <a:spcAft>
                <a:spcPct val="0"/>
              </a:spcAft>
              <a:defRPr>
                <a:solidFill>
                  <a:schemeClr val="tx1"/>
                </a:solidFill>
                <a:latin typeface="Sassoon Infant Rg" panose="02000503030000020003" charset="0"/>
              </a:defRPr>
            </a:lvl6pPr>
            <a:lvl7pPr marL="2971800" indent="-228600" eaLnBrk="0" fontAlgn="base" hangingPunct="0">
              <a:spcBef>
                <a:spcPct val="0"/>
              </a:spcBef>
              <a:spcAft>
                <a:spcPct val="0"/>
              </a:spcAft>
              <a:defRPr>
                <a:solidFill>
                  <a:schemeClr val="tx1"/>
                </a:solidFill>
                <a:latin typeface="Sassoon Infant Rg" panose="02000503030000020003" charset="0"/>
              </a:defRPr>
            </a:lvl7pPr>
            <a:lvl8pPr marL="3429000" indent="-228600" eaLnBrk="0" fontAlgn="base" hangingPunct="0">
              <a:spcBef>
                <a:spcPct val="0"/>
              </a:spcBef>
              <a:spcAft>
                <a:spcPct val="0"/>
              </a:spcAft>
              <a:defRPr>
                <a:solidFill>
                  <a:schemeClr val="tx1"/>
                </a:solidFill>
                <a:latin typeface="Sassoon Infant Rg" panose="02000503030000020003" charset="0"/>
              </a:defRPr>
            </a:lvl8pPr>
            <a:lvl9pPr marL="3886200" indent="-228600" eaLnBrk="0" fontAlgn="base" hangingPunct="0">
              <a:spcBef>
                <a:spcPct val="0"/>
              </a:spcBef>
              <a:spcAft>
                <a:spcPct val="0"/>
              </a:spcAft>
              <a:defRPr>
                <a:solidFill>
                  <a:schemeClr val="tx1"/>
                </a:solidFill>
                <a:latin typeface="Sassoon Infant Rg" panose="02000503030000020003"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D919E4-0C2A-44E1-848D-3D9571424B89}"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09404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4E4225B0-82F2-4EEE-B712-F964E190BA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A5E2945-F55C-4B4F-85DC-FF0B8E887F6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a:extLst>
              <a:ext uri="{FF2B5EF4-FFF2-40B4-BE49-F238E27FC236}">
                <a16:creationId xmlns:a16="http://schemas.microsoft.com/office/drawing/2014/main" id="{F46E84AE-108C-40B0-BE11-F23FED07BC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assoon Infant Rg" panose="02000503030000020003" charset="0"/>
              </a:defRPr>
            </a:lvl1pPr>
            <a:lvl2pPr marL="742950" indent="-285750">
              <a:defRPr>
                <a:solidFill>
                  <a:schemeClr val="tx1"/>
                </a:solidFill>
                <a:latin typeface="Sassoon Infant Rg" panose="02000503030000020003" charset="0"/>
              </a:defRPr>
            </a:lvl2pPr>
            <a:lvl3pPr marL="1143000" indent="-228600">
              <a:defRPr>
                <a:solidFill>
                  <a:schemeClr val="tx1"/>
                </a:solidFill>
                <a:latin typeface="Sassoon Infant Rg" panose="02000503030000020003" charset="0"/>
              </a:defRPr>
            </a:lvl3pPr>
            <a:lvl4pPr marL="1600200" indent="-228600">
              <a:defRPr>
                <a:solidFill>
                  <a:schemeClr val="tx1"/>
                </a:solidFill>
                <a:latin typeface="Sassoon Infant Rg" panose="02000503030000020003" charset="0"/>
              </a:defRPr>
            </a:lvl4pPr>
            <a:lvl5pPr marL="2057400" indent="-228600">
              <a:defRPr>
                <a:solidFill>
                  <a:schemeClr val="tx1"/>
                </a:solidFill>
                <a:latin typeface="Sassoon Infant Rg" panose="02000503030000020003" charset="0"/>
              </a:defRPr>
            </a:lvl5pPr>
            <a:lvl6pPr marL="2514600" indent="-228600" eaLnBrk="0" fontAlgn="base" hangingPunct="0">
              <a:spcBef>
                <a:spcPct val="0"/>
              </a:spcBef>
              <a:spcAft>
                <a:spcPct val="0"/>
              </a:spcAft>
              <a:defRPr>
                <a:solidFill>
                  <a:schemeClr val="tx1"/>
                </a:solidFill>
                <a:latin typeface="Sassoon Infant Rg" panose="02000503030000020003" charset="0"/>
              </a:defRPr>
            </a:lvl6pPr>
            <a:lvl7pPr marL="2971800" indent="-228600" eaLnBrk="0" fontAlgn="base" hangingPunct="0">
              <a:spcBef>
                <a:spcPct val="0"/>
              </a:spcBef>
              <a:spcAft>
                <a:spcPct val="0"/>
              </a:spcAft>
              <a:defRPr>
                <a:solidFill>
                  <a:schemeClr val="tx1"/>
                </a:solidFill>
                <a:latin typeface="Sassoon Infant Rg" panose="02000503030000020003" charset="0"/>
              </a:defRPr>
            </a:lvl7pPr>
            <a:lvl8pPr marL="3429000" indent="-228600" eaLnBrk="0" fontAlgn="base" hangingPunct="0">
              <a:spcBef>
                <a:spcPct val="0"/>
              </a:spcBef>
              <a:spcAft>
                <a:spcPct val="0"/>
              </a:spcAft>
              <a:defRPr>
                <a:solidFill>
                  <a:schemeClr val="tx1"/>
                </a:solidFill>
                <a:latin typeface="Sassoon Infant Rg" panose="02000503030000020003" charset="0"/>
              </a:defRPr>
            </a:lvl8pPr>
            <a:lvl9pPr marL="3886200" indent="-228600" eaLnBrk="0" fontAlgn="base" hangingPunct="0">
              <a:spcBef>
                <a:spcPct val="0"/>
              </a:spcBef>
              <a:spcAft>
                <a:spcPct val="0"/>
              </a:spcAft>
              <a:defRPr>
                <a:solidFill>
                  <a:schemeClr val="tx1"/>
                </a:solidFill>
                <a:latin typeface="Sassoon Infant Rg" panose="02000503030000020003"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5724A69-5E38-4E50-A35A-1A197A3E5866}" type="slidenum">
              <a:rPr kumimoji="0" lang="en-GB"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4729B5D2-98AA-447E-8215-0F47E17C6CB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306CD6F-EA0A-4B26-9BBD-1C1D2E7168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9700" name="Slide Number Placeholder 3">
            <a:extLst>
              <a:ext uri="{FF2B5EF4-FFF2-40B4-BE49-F238E27FC236}">
                <a16:creationId xmlns:a16="http://schemas.microsoft.com/office/drawing/2014/main" id="{D2F8B415-07EA-4FC9-8EED-14E63C00F1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CD9E948F-E312-4106-9DA8-00D125557DED}" type="slidenum">
              <a:rPr lang="en-GB" altLang="en-US">
                <a:latin typeface="Calibri" panose="020F0502020204030204" pitchFamily="34" charset="0"/>
              </a:rPr>
              <a:pPr/>
              <a:t>19</a:t>
            </a:fld>
            <a:endParaRPr lang="en-GB"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AA85F17-A9D4-42CC-AE64-1FD3C21C1E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88DC4F8-7E69-47AD-9BBA-170476A333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6F6D9917-70B2-4452-A1FF-FA531CAF59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C41A1E15-DDDD-4B76-BA49-20415F0BF557}" type="slidenum">
              <a:rPr lang="en-GB" altLang="en-US">
                <a:latin typeface="Calibri" panose="020F0502020204030204" pitchFamily="34" charset="0"/>
              </a:rPr>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2595034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5AA85F17-A9D4-42CC-AE64-1FD3C21C1E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E88DC4F8-7E69-47AD-9BBA-170476A333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1268" name="Slide Number Placeholder 3">
            <a:extLst>
              <a:ext uri="{FF2B5EF4-FFF2-40B4-BE49-F238E27FC236}">
                <a16:creationId xmlns:a16="http://schemas.microsoft.com/office/drawing/2014/main" id="{6F6D9917-70B2-4452-A1FF-FA531CAF59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C41A1E15-DDDD-4B76-BA49-20415F0BF557}" type="slidenum">
              <a:rPr lang="en-GB" altLang="en-US">
                <a:latin typeface="Calibri" panose="020F0502020204030204" pitchFamily="34" charset="0"/>
              </a:rPr>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91102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12D9F653-491F-4EF7-9868-E41BBED4C6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EC629752-7C81-47B1-AC99-C6B923CE21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3316" name="Slide Number Placeholder 3">
            <a:extLst>
              <a:ext uri="{FF2B5EF4-FFF2-40B4-BE49-F238E27FC236}">
                <a16:creationId xmlns:a16="http://schemas.microsoft.com/office/drawing/2014/main" id="{033EAED8-5474-4E1D-961E-4B32B51DF2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A862183A-165A-4334-9FD0-D67FA79C2C12}" type="slidenum">
              <a:rPr lang="en-GB" altLang="en-US">
                <a:latin typeface="Calibri" panose="020F0502020204030204" pitchFamily="34" charset="0"/>
              </a:rPr>
              <a:pPr/>
              <a:t>6</a:t>
            </a:fld>
            <a:endParaRPr lang="en-GB"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54F4432-A773-4331-BCEF-AABF4A0A03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CF08D934-115F-4B8C-8072-915F67BE7E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5364" name="Slide Number Placeholder 3">
            <a:extLst>
              <a:ext uri="{FF2B5EF4-FFF2-40B4-BE49-F238E27FC236}">
                <a16:creationId xmlns:a16="http://schemas.microsoft.com/office/drawing/2014/main" id="{621B587B-03D3-4D2D-99CE-E22876D6A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78554B17-CA5C-4082-82B9-5CF6F67E48FE}" type="slidenum">
              <a:rPr lang="en-GB" altLang="en-US">
                <a:latin typeface="Calibri" panose="020F0502020204030204" pitchFamily="34" charset="0"/>
              </a:rPr>
              <a:pPr/>
              <a:t>7</a:t>
            </a:fld>
            <a:endParaRPr lang="en-GB"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ABD2E730-A61B-4E72-A721-9D09395F99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72454817-4511-49FC-B7A1-DCD6CB4A2B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7412" name="Slide Number Placeholder 3">
            <a:extLst>
              <a:ext uri="{FF2B5EF4-FFF2-40B4-BE49-F238E27FC236}">
                <a16:creationId xmlns:a16="http://schemas.microsoft.com/office/drawing/2014/main" id="{DBEF10A3-F612-4F43-A37A-5787A291884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20158560-4581-49CD-BF19-90D0897C2766}" type="slidenum">
              <a:rPr lang="en-GB" altLang="en-US">
                <a:latin typeface="Calibri" panose="020F0502020204030204" pitchFamily="34" charset="0"/>
              </a:rPr>
              <a:pPr/>
              <a:t>8</a:t>
            </a:fld>
            <a:endParaRPr lang="en-GB"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66229DD7-CE4B-4028-B909-254E364742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F0053BDC-5EF8-4A59-8130-93103251E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a:extLst>
              <a:ext uri="{FF2B5EF4-FFF2-40B4-BE49-F238E27FC236}">
                <a16:creationId xmlns:a16="http://schemas.microsoft.com/office/drawing/2014/main" id="{F749759E-851A-47D7-BF1C-7D2D5C7EB2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7FBB725B-ED90-4432-830E-5F1E7B99F19B}" type="slidenum">
              <a:rPr lang="en-GB" altLang="en-US">
                <a:latin typeface="Calibri" panose="020F0502020204030204" pitchFamily="34" charset="0"/>
              </a:rPr>
              <a:pPr/>
              <a:t>9</a:t>
            </a:fld>
            <a:endParaRPr lang="en-GB"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C17D53D6-CDEE-4E0D-856D-331B2A34AB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7023DFF0-6DBF-44F6-8AAE-29A093D47A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1508" name="Slide Number Placeholder 3">
            <a:extLst>
              <a:ext uri="{FF2B5EF4-FFF2-40B4-BE49-F238E27FC236}">
                <a16:creationId xmlns:a16="http://schemas.microsoft.com/office/drawing/2014/main" id="{42DAC1A6-F97E-4CE0-957D-76F40DEC61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CF70B059-3D68-40C7-95E5-5C87DDAB529C}" type="slidenum">
              <a:rPr lang="en-GB" altLang="en-US">
                <a:latin typeface="Calibri" panose="020F0502020204030204" pitchFamily="34" charset="0"/>
              </a:rPr>
              <a:pPr/>
              <a:t>10</a:t>
            </a:fld>
            <a:endParaRPr lang="en-GB"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D0A1DF13-96A7-418F-A239-45290E6E6B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572FD951-A522-4312-B253-C3E16502C93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3556" name="Slide Number Placeholder 3">
            <a:extLst>
              <a:ext uri="{FF2B5EF4-FFF2-40B4-BE49-F238E27FC236}">
                <a16:creationId xmlns:a16="http://schemas.microsoft.com/office/drawing/2014/main" id="{4A513C26-597C-4CEF-A2D7-407846B902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Sassoon Infant Rg"/>
              </a:defRPr>
            </a:lvl1pPr>
            <a:lvl2pPr marL="742950" indent="-285750">
              <a:defRPr>
                <a:solidFill>
                  <a:schemeClr val="tx1"/>
                </a:solidFill>
                <a:latin typeface="Sassoon Infant Rg"/>
              </a:defRPr>
            </a:lvl2pPr>
            <a:lvl3pPr marL="1143000" indent="-228600">
              <a:defRPr>
                <a:solidFill>
                  <a:schemeClr val="tx1"/>
                </a:solidFill>
                <a:latin typeface="Sassoon Infant Rg"/>
              </a:defRPr>
            </a:lvl3pPr>
            <a:lvl4pPr marL="1600200" indent="-228600">
              <a:defRPr>
                <a:solidFill>
                  <a:schemeClr val="tx1"/>
                </a:solidFill>
                <a:latin typeface="Sassoon Infant Rg"/>
              </a:defRPr>
            </a:lvl4pPr>
            <a:lvl5pPr marL="2057400" indent="-228600">
              <a:defRPr>
                <a:solidFill>
                  <a:schemeClr val="tx1"/>
                </a:solidFill>
                <a:latin typeface="Sassoon Infant Rg"/>
              </a:defRPr>
            </a:lvl5pPr>
            <a:lvl6pPr marL="2514600" indent="-228600" eaLnBrk="0" fontAlgn="base" hangingPunct="0">
              <a:spcBef>
                <a:spcPct val="0"/>
              </a:spcBef>
              <a:spcAft>
                <a:spcPct val="0"/>
              </a:spcAft>
              <a:defRPr>
                <a:solidFill>
                  <a:schemeClr val="tx1"/>
                </a:solidFill>
                <a:latin typeface="Sassoon Infant Rg"/>
              </a:defRPr>
            </a:lvl6pPr>
            <a:lvl7pPr marL="2971800" indent="-228600" eaLnBrk="0" fontAlgn="base" hangingPunct="0">
              <a:spcBef>
                <a:spcPct val="0"/>
              </a:spcBef>
              <a:spcAft>
                <a:spcPct val="0"/>
              </a:spcAft>
              <a:defRPr>
                <a:solidFill>
                  <a:schemeClr val="tx1"/>
                </a:solidFill>
                <a:latin typeface="Sassoon Infant Rg"/>
              </a:defRPr>
            </a:lvl7pPr>
            <a:lvl8pPr marL="3429000" indent="-228600" eaLnBrk="0" fontAlgn="base" hangingPunct="0">
              <a:spcBef>
                <a:spcPct val="0"/>
              </a:spcBef>
              <a:spcAft>
                <a:spcPct val="0"/>
              </a:spcAft>
              <a:defRPr>
                <a:solidFill>
                  <a:schemeClr val="tx1"/>
                </a:solidFill>
                <a:latin typeface="Sassoon Infant Rg"/>
              </a:defRPr>
            </a:lvl8pPr>
            <a:lvl9pPr marL="3886200" indent="-228600" eaLnBrk="0" fontAlgn="base" hangingPunct="0">
              <a:spcBef>
                <a:spcPct val="0"/>
              </a:spcBef>
              <a:spcAft>
                <a:spcPct val="0"/>
              </a:spcAft>
              <a:defRPr>
                <a:solidFill>
                  <a:schemeClr val="tx1"/>
                </a:solidFill>
                <a:latin typeface="Sassoon Infant Rg"/>
              </a:defRPr>
            </a:lvl9pPr>
          </a:lstStyle>
          <a:p>
            <a:fld id="{46D74543-7A1B-448A-9013-DFE7DB2D3A51}" type="slidenum">
              <a:rPr lang="en-GB" altLang="en-US">
                <a:latin typeface="Calibri" panose="020F0502020204030204" pitchFamily="34" charset="0"/>
              </a:rPr>
              <a:pPr/>
              <a:t>11</a:t>
            </a:fld>
            <a:endParaRPr lang="en-GB"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75D1C3E-8F53-4BC9-9C30-487FBA912F5A}"/>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6473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198243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863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92E54224-E8F2-4217-B8B2-DD1E35E70A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8390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1A1BB607-5731-4CA0-8AEB-9E374E8EB7B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7896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4900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nit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39750" y="2359034"/>
            <a:ext cx="8064500" cy="655294"/>
          </a:xfrm>
          <a:noFill/>
          <a:ln>
            <a:noFill/>
          </a:ln>
        </p:spPr>
        <p:txBody>
          <a:bodyPr>
            <a:noAutofit/>
          </a:bodyPr>
          <a:lstStyle>
            <a:lvl1pPr algn="ctr">
              <a:defRPr sz="6600" b="1">
                <a:solidFill>
                  <a:schemeClr val="bg1"/>
                </a:solidFill>
                <a:latin typeface="BPreplay" panose="02000503000000020004" pitchFamily="50" charset="0"/>
              </a:defRPr>
            </a:lvl1pPr>
          </a:lstStyle>
          <a:p>
            <a:r>
              <a:rPr lang="en-US" dirty="0"/>
              <a:t>Click to edit Master title style</a:t>
            </a:r>
            <a:endParaRPr lang="en-GB" dirty="0"/>
          </a:p>
        </p:txBody>
      </p:sp>
      <p:sp>
        <p:nvSpPr>
          <p:cNvPr id="11" name="Text Placeholder 10"/>
          <p:cNvSpPr>
            <a:spLocks noGrp="1"/>
          </p:cNvSpPr>
          <p:nvPr>
            <p:ph type="body" sz="quarter" idx="10"/>
          </p:nvPr>
        </p:nvSpPr>
        <p:spPr>
          <a:xfrm>
            <a:off x="1654969" y="3199950"/>
            <a:ext cx="5834062" cy="543989"/>
          </a:xfrm>
          <a:noFill/>
          <a:ln>
            <a:noFill/>
          </a:ln>
        </p:spPr>
        <p:txBody>
          <a:bodyPr anchor="ctr" anchorCtr="1">
            <a:noAutofit/>
          </a:bodyPr>
          <a:lstStyle>
            <a:lvl1pPr marL="0" indent="0" algn="ctr">
              <a:buNone/>
              <a:defRPr sz="2800">
                <a:solidFill>
                  <a:schemeClr val="bg1"/>
                </a:solidFill>
                <a:latin typeface="BPreplay" panose="02000503000000020004" pitchFamily="50" charset="0"/>
              </a:defRPr>
            </a:lvl1pPr>
          </a:lstStyle>
          <a:p>
            <a:pPr lvl="0"/>
            <a:r>
              <a:rPr lang="en-US" dirty="0"/>
              <a:t>Click to edit Master text styles</a:t>
            </a:r>
          </a:p>
        </p:txBody>
      </p:sp>
    </p:spTree>
    <p:extLst>
      <p:ext uri="{BB962C8B-B14F-4D97-AF65-F5344CB8AC3E}">
        <p14:creationId xmlns:p14="http://schemas.microsoft.com/office/powerpoint/2010/main" val="3240591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19D9B3C3-E93D-4330-95FA-E417CA1A815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28038" y="6143625"/>
            <a:ext cx="6746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4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B5E1DB7D-DEE7-413B-AEC3-B4E3286EEA7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28038" y="6143625"/>
            <a:ext cx="67468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124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B4E69547-6FEB-4612-8204-2CC88A0AFEE3}"/>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5ECA876F-97A0-4210-8997-03EE91EAF0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6725" y="1122363"/>
            <a:ext cx="8201025" cy="2387600"/>
          </a:xfrm>
        </p:spPr>
        <p:txBody>
          <a:bodyPr>
            <a:normAutofit/>
          </a:bodyPr>
          <a:lstStyle>
            <a:lvl1pPr algn="ctr">
              <a:defRPr sz="4000">
                <a:latin typeface="Sassoon Infant Md" panose="02000603050000020003" pitchFamily="50" charset="0"/>
              </a:defRPr>
            </a:lvl1pPr>
          </a:lstStyle>
          <a:p>
            <a:r>
              <a:rPr lang="en-US" dirty="0"/>
              <a:t>Click to edit Master title style</a:t>
            </a:r>
          </a:p>
        </p:txBody>
      </p:sp>
      <p:sp>
        <p:nvSpPr>
          <p:cNvPr id="3" name="Subtitle 2"/>
          <p:cNvSpPr>
            <a:spLocks noGrp="1"/>
          </p:cNvSpPr>
          <p:nvPr>
            <p:ph type="subTitle" idx="1"/>
          </p:nvPr>
        </p:nvSpPr>
        <p:spPr>
          <a:xfrm>
            <a:off x="466725" y="3602038"/>
            <a:ext cx="8201025" cy="1655762"/>
          </a:xfrm>
        </p:spPr>
        <p:txBody>
          <a:bodyPr/>
          <a:lstStyle>
            <a:lvl1pPr marL="0" indent="0" algn="ctr">
              <a:buNone/>
              <a:defRPr sz="2400">
                <a:latin typeface="Sassoon Infant Rg" panose="02000503030000020003" pitchFamily="50" charset="0"/>
                <a:ea typeface="Sassoon Infant Rg" panose="02000503030000020003"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00600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24B0503-81D5-4F00-8386-5BF5D6C23D2A}"/>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5" name="Picture 14">
            <a:extLst>
              <a:ext uri="{FF2B5EF4-FFF2-40B4-BE49-F238E27FC236}">
                <a16:creationId xmlns:a16="http://schemas.microsoft.com/office/drawing/2014/main" id="{83D80833-C8F5-4E71-AA29-33A45B5169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86775" y="6700838"/>
            <a:ext cx="585788" cy="8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485773"/>
            <a:ext cx="8220075" cy="1595581"/>
          </a:xfrm>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57197" y="2153354"/>
            <a:ext cx="8220075" cy="4242683"/>
          </a:xfrm>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3611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pic>
        <p:nvPicPr>
          <p:cNvPr id="4" name="Picture 14">
            <a:extLst>
              <a:ext uri="{FF2B5EF4-FFF2-40B4-BE49-F238E27FC236}">
                <a16:creationId xmlns:a16="http://schemas.microsoft.com/office/drawing/2014/main" id="{18E5468B-2F22-47E7-8512-B5661C8688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53438" y="6700838"/>
            <a:ext cx="584200" cy="8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6249" y="549275"/>
            <a:ext cx="8181975" cy="1325563"/>
          </a:xfrm>
          <a:noFill/>
          <a:ln>
            <a:noFill/>
          </a:ln>
        </p:spPr>
        <p:txBody>
          <a:bodyPr>
            <a:normAutofit/>
          </a:bodyPr>
          <a:lstStyle>
            <a:lvl1pPr>
              <a:defRPr sz="4000" b="1">
                <a:latin typeface="Sassoon Infant Md" panose="02000603050000020003" pitchFamily="50" charset="0"/>
              </a:defRPr>
            </a:lvl1pPr>
          </a:lstStyle>
          <a:p>
            <a:r>
              <a:rPr lang="en-US" dirty="0"/>
              <a:t>Click to edit Master title style</a:t>
            </a:r>
          </a:p>
        </p:txBody>
      </p:sp>
      <p:sp>
        <p:nvSpPr>
          <p:cNvPr id="3" name="Content Placeholder 2"/>
          <p:cNvSpPr>
            <a:spLocks noGrp="1"/>
          </p:cNvSpPr>
          <p:nvPr>
            <p:ph idx="1"/>
          </p:nvPr>
        </p:nvSpPr>
        <p:spPr>
          <a:xfrm>
            <a:off x="481012" y="2014537"/>
            <a:ext cx="8181975" cy="4351338"/>
          </a:xfrm>
          <a:noFill/>
          <a:ln>
            <a:noFill/>
          </a:ln>
        </p:spPr>
        <p:txBody>
          <a:bodyPr/>
          <a:lstStyle>
            <a:lvl1pPr>
              <a:defRPr sz="1800">
                <a:latin typeface="Sassoon Infant Rg" panose="02000503030000020003" pitchFamily="50" charset="0"/>
                <a:ea typeface="Sassoon Infant Rg" panose="02000503030000020003" pitchFamily="50" charset="0"/>
              </a:defRPr>
            </a:lvl1pPr>
            <a:lvl2pPr>
              <a:defRPr sz="1600">
                <a:latin typeface="Sassoon Infant Rg" panose="02000503030000020003" pitchFamily="50" charset="0"/>
                <a:ea typeface="Sassoon Infant Rg" panose="02000503030000020003" pitchFamily="50" charset="0"/>
              </a:defRPr>
            </a:lvl2pPr>
            <a:lvl3pPr>
              <a:defRPr sz="1400">
                <a:latin typeface="Sassoon Infant Rg" panose="02000503030000020003" pitchFamily="50" charset="0"/>
                <a:ea typeface="Sassoon Infant Rg" panose="02000503030000020003" pitchFamily="50" charset="0"/>
              </a:defRPr>
            </a:lvl3pPr>
            <a:lvl4pPr>
              <a:defRPr sz="1400">
                <a:latin typeface="Sassoon Infant Rg" panose="02000503030000020003" pitchFamily="50" charset="0"/>
                <a:ea typeface="Sassoon Infant Rg" panose="02000503030000020003" pitchFamily="50" charset="0"/>
              </a:defRPr>
            </a:lvl4pPr>
            <a:lvl5pPr>
              <a:defRPr sz="1400">
                <a:latin typeface="Sassoon Infant Rg" panose="02000503030000020003" pitchFamily="50" charset="0"/>
                <a:ea typeface="Sassoon Infant Rg" panose="02000503030000020003" pitchFamily="50"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944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9088C13-5778-4E51-9C29-5D6255978BFE}"/>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EAB9DEE-59D4-4C71-ADE0-E09CC31196D4}"/>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1" r:id="rId4"/>
    <p:sldLayoutId id="2147483862" r:id="rId5"/>
    <p:sldLayoutId id="2147483866"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4A9EB05-06BC-4D9D-9D06-04BBFAC69266}"/>
              </a:ext>
            </a:extLst>
          </p:cNvPr>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2EA1A08-9EFD-4C13-845B-EFC3B3C8CE84}"/>
              </a:ext>
            </a:extLst>
          </p:cNvPr>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401837363"/>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Lst>
  <p:txStyles>
    <p:titleStyle>
      <a:lvl1pPr algn="l" rtl="0" eaLnBrk="0" fontAlgn="base" hangingPunct="0">
        <a:lnSpc>
          <a:spcPct val="90000"/>
        </a:lnSpc>
        <a:spcBef>
          <a:spcPct val="0"/>
        </a:spcBef>
        <a:spcAft>
          <a:spcPct val="0"/>
        </a:spcAft>
        <a:defRPr sz="4000" kern="1200">
          <a:solidFill>
            <a:srgbClr val="1C1C1C"/>
          </a:solidFill>
          <a:latin typeface="Sassoon Infant Md" panose="02000603050000020003" pitchFamily="50" charset="0"/>
          <a:ea typeface="+mj-ea"/>
          <a:cs typeface="+mj-cs"/>
        </a:defRPr>
      </a:lvl1pPr>
      <a:lvl2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2pPr>
      <a:lvl3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3pPr>
      <a:lvl4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4pPr>
      <a:lvl5pPr algn="l" rtl="0" eaLnBrk="0" fontAlgn="base" hangingPunct="0">
        <a:lnSpc>
          <a:spcPct val="90000"/>
        </a:lnSpc>
        <a:spcBef>
          <a:spcPct val="0"/>
        </a:spcBef>
        <a:spcAft>
          <a:spcPct val="0"/>
        </a:spcAft>
        <a:defRPr sz="4000">
          <a:solidFill>
            <a:srgbClr val="1C1C1C"/>
          </a:solidFill>
          <a:latin typeface="Sassoon Infant Md" panose="02000603050000020003" pitchFamily="50" charset="0"/>
        </a:defRPr>
      </a:lvl5pPr>
      <a:lvl6pPr marL="457200" algn="l" rtl="0" fontAlgn="base">
        <a:lnSpc>
          <a:spcPct val="90000"/>
        </a:lnSpc>
        <a:spcBef>
          <a:spcPct val="0"/>
        </a:spcBef>
        <a:spcAft>
          <a:spcPct val="0"/>
        </a:spcAft>
        <a:defRPr sz="4000">
          <a:solidFill>
            <a:srgbClr val="1C1C1C"/>
          </a:solidFill>
          <a:latin typeface="Sassoon Infant Md" panose="02000603050000020003" pitchFamily="50" charset="0"/>
        </a:defRPr>
      </a:lvl6pPr>
      <a:lvl7pPr marL="914400" algn="l" rtl="0" fontAlgn="base">
        <a:lnSpc>
          <a:spcPct val="90000"/>
        </a:lnSpc>
        <a:spcBef>
          <a:spcPct val="0"/>
        </a:spcBef>
        <a:spcAft>
          <a:spcPct val="0"/>
        </a:spcAft>
        <a:defRPr sz="4000">
          <a:solidFill>
            <a:srgbClr val="1C1C1C"/>
          </a:solidFill>
          <a:latin typeface="Sassoon Infant Md" panose="02000603050000020003" pitchFamily="50" charset="0"/>
        </a:defRPr>
      </a:lvl7pPr>
      <a:lvl8pPr marL="1371600" algn="l" rtl="0" fontAlgn="base">
        <a:lnSpc>
          <a:spcPct val="90000"/>
        </a:lnSpc>
        <a:spcBef>
          <a:spcPct val="0"/>
        </a:spcBef>
        <a:spcAft>
          <a:spcPct val="0"/>
        </a:spcAft>
        <a:defRPr sz="4000">
          <a:solidFill>
            <a:srgbClr val="1C1C1C"/>
          </a:solidFill>
          <a:latin typeface="Sassoon Infant Md" panose="02000603050000020003" pitchFamily="50" charset="0"/>
        </a:defRPr>
      </a:lvl8pPr>
      <a:lvl9pPr marL="1828800" algn="l" rtl="0" fontAlgn="base">
        <a:lnSpc>
          <a:spcPct val="90000"/>
        </a:lnSpc>
        <a:spcBef>
          <a:spcPct val="0"/>
        </a:spcBef>
        <a:spcAft>
          <a:spcPct val="0"/>
        </a:spcAft>
        <a:defRPr sz="4000">
          <a:solidFill>
            <a:srgbClr val="1C1C1C"/>
          </a:solidFill>
          <a:latin typeface="Sassoon Infant Md" panose="02000603050000020003" pitchFamily="50"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hyperlink" Target="https://www.youtube.com/watch?v=rYQ7ZIG7wQk"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1596C-C549-49F2-9EE7-BE0E67C8534F}"/>
              </a:ext>
            </a:extLst>
          </p:cNvPr>
          <p:cNvSpPr txBox="1"/>
          <p:nvPr/>
        </p:nvSpPr>
        <p:spPr>
          <a:xfrm>
            <a:off x="4003964" y="5500255"/>
            <a:ext cx="1025236" cy="734290"/>
          </a:xfrm>
          <a:prstGeom prst="rect">
            <a:avLst/>
          </a:prstGeom>
          <a:solidFill>
            <a:srgbClr val="FFCB3C"/>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E1B135CB-A40C-4E52-BD6B-895A3FB54E94}"/>
              </a:ext>
            </a:extLst>
          </p:cNvPr>
          <p:cNvSpPr txBox="1"/>
          <p:nvPr/>
        </p:nvSpPr>
        <p:spPr>
          <a:xfrm>
            <a:off x="8118765" y="6234544"/>
            <a:ext cx="1025235" cy="623455"/>
          </a:xfrm>
          <a:prstGeom prst="rect">
            <a:avLst/>
          </a:prstGeom>
          <a:solidFill>
            <a:srgbClr val="FFCB3C"/>
          </a:solidFill>
        </p:spPr>
        <p:txBody>
          <a:bodyPr wrap="square" rtlCol="0">
            <a:spAutoFit/>
          </a:bodyPr>
          <a:lstStyle/>
          <a:p>
            <a:endParaRPr lang="en-GB" dirty="0"/>
          </a:p>
        </p:txBody>
      </p:sp>
      <p:pic>
        <p:nvPicPr>
          <p:cNvPr id="4" name="Picture 3">
            <a:extLst>
              <a:ext uri="{FF2B5EF4-FFF2-40B4-BE49-F238E27FC236}">
                <a16:creationId xmlns:a16="http://schemas.microsoft.com/office/drawing/2014/main" id="{1981CD54-CB45-4782-A571-636502724F26}"/>
              </a:ext>
            </a:extLst>
          </p:cNvPr>
          <p:cNvPicPr>
            <a:picLocks noChangeAspect="1"/>
          </p:cNvPicPr>
          <p:nvPr/>
        </p:nvPicPr>
        <p:blipFill>
          <a:blip r:embed="rId3"/>
          <a:stretch>
            <a:fillRect/>
          </a:stretch>
        </p:blipFill>
        <p:spPr>
          <a:xfrm>
            <a:off x="1740874" y="1662545"/>
            <a:ext cx="5920689" cy="9783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a:extLst>
              <a:ext uri="{FF2B5EF4-FFF2-40B4-BE49-F238E27FC236}">
                <a16:creationId xmlns:a16="http://schemas.microsoft.com/office/drawing/2014/main" id="{264C329E-F46D-45F6-983C-3EB21D02DC66}"/>
              </a:ext>
            </a:extLst>
          </p:cNvPr>
          <p:cNvSpPr>
            <a:spLocks noGrp="1"/>
          </p:cNvSpPr>
          <p:nvPr>
            <p:ph type="title"/>
          </p:nvPr>
        </p:nvSpPr>
        <p:spPr>
          <a:xfrm>
            <a:off x="484188" y="712788"/>
            <a:ext cx="8220075" cy="631825"/>
          </a:xfrm>
        </p:spPr>
        <p:txBody>
          <a:bodyPr>
            <a:normAutofit fontScale="90000"/>
          </a:bodyPr>
          <a:lstStyle/>
          <a:p>
            <a:pPr algn="ctr" eaLnBrk="1" hangingPunct="1">
              <a:defRPr/>
            </a:pPr>
            <a:r>
              <a:rPr lang="en-GB" dirty="0">
                <a:latin typeface="Twinkl" pitchFamily="2" charset="0"/>
              </a:rPr>
              <a:t>Practical Enquiries</a:t>
            </a:r>
            <a:endParaRPr lang="en-GB" altLang="en-US" dirty="0">
              <a:latin typeface="Twinkl" pitchFamily="2" charset="0"/>
            </a:endParaRPr>
          </a:p>
        </p:txBody>
      </p:sp>
      <p:sp>
        <p:nvSpPr>
          <p:cNvPr id="19" name="Content Placeholder 6">
            <a:extLst>
              <a:ext uri="{FF2B5EF4-FFF2-40B4-BE49-F238E27FC236}">
                <a16:creationId xmlns:a16="http://schemas.microsoft.com/office/drawing/2014/main" id="{A60CE43B-B225-45F7-85B0-17E80A88C778}"/>
              </a:ext>
            </a:extLst>
          </p:cNvPr>
          <p:cNvSpPr>
            <a:spLocks noGrp="1"/>
          </p:cNvSpPr>
          <p:nvPr>
            <p:ph idx="1"/>
          </p:nvPr>
        </p:nvSpPr>
        <p:spPr>
          <a:xfrm>
            <a:off x="835477" y="1287201"/>
            <a:ext cx="7444923" cy="5166821"/>
          </a:xfrm>
          <a:prstGeom prst="rect">
            <a:avLst/>
          </a:prstGeom>
        </p:spPr>
        <p:txBody>
          <a:bodyPr wrap="square" lIns="108000" tIns="108000" rIns="108000" bIns="108000">
            <a:spAutoFit/>
          </a:bodyPr>
          <a:lstStyle/>
          <a:p>
            <a:pPr marL="0" indent="0">
              <a:buFont typeface="Arial" panose="020B0604020202020204" pitchFamily="34" charset="0"/>
              <a:buNone/>
              <a:defRPr/>
            </a:pPr>
            <a:r>
              <a:rPr lang="en-GB" sz="1600" dirty="0">
                <a:latin typeface="Twinkl" pitchFamily="2" charset="0"/>
              </a:rPr>
              <a:t>A simple practical enquiry is when you want to just observe what happens.</a:t>
            </a:r>
          </a:p>
          <a:p>
            <a:pPr marL="0" indent="0">
              <a:buFont typeface="Arial" panose="020B0604020202020204" pitchFamily="34" charset="0"/>
              <a:buNone/>
              <a:defRPr/>
            </a:pPr>
            <a:r>
              <a:rPr lang="en-GB" sz="1600" dirty="0">
                <a:latin typeface="Twinkl" pitchFamily="2" charset="0"/>
              </a:rPr>
              <a:t>So if I want to answer the question:</a:t>
            </a:r>
          </a:p>
          <a:p>
            <a:pPr marL="0" indent="0">
              <a:buFont typeface="Arial" panose="020B0604020202020204" pitchFamily="34" charset="0"/>
              <a:buNone/>
              <a:defRPr/>
            </a:pPr>
            <a:r>
              <a:rPr lang="en-GB" sz="1600" dirty="0">
                <a:latin typeface="Twinkl" pitchFamily="2" charset="0"/>
              </a:rPr>
              <a:t>Question:</a:t>
            </a:r>
          </a:p>
          <a:p>
            <a:pPr marL="0" indent="0">
              <a:buFont typeface="Arial" panose="020B0604020202020204" pitchFamily="34" charset="0"/>
              <a:buNone/>
              <a:defRPr/>
            </a:pPr>
            <a:r>
              <a:rPr lang="en-GB" sz="1600" dirty="0">
                <a:latin typeface="Twinkl" pitchFamily="2" charset="0"/>
              </a:rPr>
              <a:t>What effect does water have on chewing gum?</a:t>
            </a:r>
          </a:p>
          <a:p>
            <a:pPr marL="0" indent="0">
              <a:buFont typeface="Arial" panose="020B0604020202020204" pitchFamily="34" charset="0"/>
              <a:buNone/>
              <a:defRPr/>
            </a:pPr>
            <a:r>
              <a:rPr lang="en-GB" sz="1600" dirty="0">
                <a:latin typeface="Twinkl" pitchFamily="2" charset="0"/>
              </a:rPr>
              <a:t>A simple practical enquiry would involve:</a:t>
            </a:r>
          </a:p>
          <a:p>
            <a:pPr>
              <a:defRPr/>
            </a:pPr>
            <a:r>
              <a:rPr lang="en-GB" sz="1600" dirty="0">
                <a:latin typeface="Twinkl" pitchFamily="2" charset="0"/>
              </a:rPr>
              <a:t>Placing the chewing gum in some form of liquid – for example water.</a:t>
            </a:r>
          </a:p>
          <a:p>
            <a:pPr>
              <a:defRPr/>
            </a:pPr>
            <a:r>
              <a:rPr lang="en-GB" sz="1600" dirty="0">
                <a:latin typeface="Twinkl" pitchFamily="2" charset="0"/>
              </a:rPr>
              <a:t>Observing what happens to the chewing gum (</a:t>
            </a:r>
            <a:r>
              <a:rPr lang="en-GB" sz="1600" dirty="0">
                <a:solidFill>
                  <a:srgbClr val="7030A0"/>
                </a:solidFill>
                <a:latin typeface="Twinkl" pitchFamily="2" charset="0"/>
              </a:rPr>
              <a:t>does it change colour, grow/shrink, change shape</a:t>
            </a:r>
            <a:r>
              <a:rPr lang="en-GB" sz="1600" dirty="0">
                <a:latin typeface="Twinkl" pitchFamily="2" charset="0"/>
              </a:rPr>
              <a:t>) either immediately or over time (</a:t>
            </a:r>
            <a:r>
              <a:rPr lang="en-GB" sz="1600" dirty="0">
                <a:solidFill>
                  <a:srgbClr val="7030A0"/>
                </a:solidFill>
                <a:latin typeface="Twinkl" pitchFamily="2" charset="0"/>
              </a:rPr>
              <a:t>what would be sensible time intervals?)</a:t>
            </a:r>
            <a:r>
              <a:rPr lang="en-GB" sz="1600" dirty="0">
                <a:solidFill>
                  <a:schemeClr val="tx1"/>
                </a:solidFill>
                <a:latin typeface="Twinkl" pitchFamily="2" charset="0"/>
              </a:rPr>
              <a:t>.</a:t>
            </a:r>
          </a:p>
          <a:p>
            <a:pPr marL="0" indent="0">
              <a:buFont typeface="Arial" panose="020B0604020202020204" pitchFamily="34" charset="0"/>
              <a:buNone/>
              <a:defRPr/>
            </a:pPr>
            <a:r>
              <a:rPr lang="en-GB" sz="1600" dirty="0">
                <a:latin typeface="Twinkl" pitchFamily="2" charset="0"/>
              </a:rPr>
              <a:t>In this enquiry I would need:</a:t>
            </a:r>
          </a:p>
          <a:p>
            <a:pPr>
              <a:defRPr/>
            </a:pPr>
            <a:r>
              <a:rPr lang="en-GB" sz="1600" dirty="0">
                <a:latin typeface="Twinkl" pitchFamily="2" charset="0"/>
              </a:rPr>
              <a:t>Chewing gum</a:t>
            </a:r>
          </a:p>
          <a:p>
            <a:pPr>
              <a:defRPr/>
            </a:pPr>
            <a:r>
              <a:rPr lang="en-GB" sz="1600" dirty="0">
                <a:latin typeface="Twinkl" pitchFamily="2" charset="0"/>
              </a:rPr>
              <a:t>A container</a:t>
            </a:r>
          </a:p>
          <a:p>
            <a:pPr>
              <a:defRPr/>
            </a:pPr>
            <a:r>
              <a:rPr lang="en-GB" sz="1600" dirty="0">
                <a:latin typeface="Twinkl" pitchFamily="2" charset="0"/>
              </a:rPr>
              <a:t>Water </a:t>
            </a:r>
          </a:p>
          <a:p>
            <a:pPr>
              <a:defRPr/>
            </a:pPr>
            <a:r>
              <a:rPr lang="en-GB" sz="1600" dirty="0">
                <a:latin typeface="Twinkl" pitchFamily="2" charset="0"/>
              </a:rPr>
              <a:t>A timer/clock (way to measure time)</a:t>
            </a:r>
          </a:p>
          <a:p>
            <a:pPr>
              <a:defRPr/>
            </a:pPr>
            <a:r>
              <a:rPr lang="en-GB" sz="1600" dirty="0">
                <a:latin typeface="Twinkl" pitchFamily="2" charset="0"/>
              </a:rPr>
              <a:t>A table to record my observations. </a:t>
            </a:r>
          </a:p>
        </p:txBody>
      </p:sp>
      <p:pic>
        <p:nvPicPr>
          <p:cNvPr id="20484" name="Picture 4">
            <a:extLst>
              <a:ext uri="{FF2B5EF4-FFF2-40B4-BE49-F238E27FC236}">
                <a16:creationId xmlns:a16="http://schemas.microsoft.com/office/drawing/2014/main" id="{6F018043-2EB9-48C3-AA35-99AC1EE454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4552950"/>
            <a:ext cx="6842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Table 19">
            <a:extLst>
              <a:ext uri="{FF2B5EF4-FFF2-40B4-BE49-F238E27FC236}">
                <a16:creationId xmlns:a16="http://schemas.microsoft.com/office/drawing/2014/main" id="{8F71AE60-7D5F-4E2B-8377-DFAE8DB1EB24}"/>
              </a:ext>
            </a:extLst>
          </p:cNvPr>
          <p:cNvGraphicFramePr>
            <a:graphicFrameLocks noGrp="1"/>
          </p:cNvGraphicFramePr>
          <p:nvPr>
            <p:extLst>
              <p:ext uri="{D42A27DB-BD31-4B8C-83A1-F6EECF244321}">
                <p14:modId xmlns:p14="http://schemas.microsoft.com/office/powerpoint/2010/main" val="246633731"/>
              </p:ext>
            </p:extLst>
          </p:nvPr>
        </p:nvGraphicFramePr>
        <p:xfrm>
          <a:off x="6661150" y="4613275"/>
          <a:ext cx="1568450" cy="785813"/>
        </p:xfrm>
        <a:graphic>
          <a:graphicData uri="http://schemas.openxmlformats.org/drawingml/2006/table">
            <a:tbl>
              <a:tblPr firstRow="1" bandRow="1">
                <a:tableStyleId>{5940675A-B579-460E-94D1-54222C63F5DA}</a:tableStyleId>
              </a:tblPr>
              <a:tblGrid>
                <a:gridCol w="521177">
                  <a:extLst>
                    <a:ext uri="{9D8B030D-6E8A-4147-A177-3AD203B41FA5}">
                      <a16:colId xmlns:a16="http://schemas.microsoft.com/office/drawing/2014/main" val="20000"/>
                    </a:ext>
                  </a:extLst>
                </a:gridCol>
                <a:gridCol w="1047273">
                  <a:extLst>
                    <a:ext uri="{9D8B030D-6E8A-4147-A177-3AD203B41FA5}">
                      <a16:colId xmlns:a16="http://schemas.microsoft.com/office/drawing/2014/main" val="20001"/>
                    </a:ext>
                  </a:extLst>
                </a:gridCol>
              </a:tblGrid>
              <a:tr h="274751">
                <a:tc>
                  <a:txBody>
                    <a:bodyPr/>
                    <a:lstStyle/>
                    <a:p>
                      <a:r>
                        <a:rPr lang="en-GB" sz="1200" dirty="0">
                          <a:latin typeface="Twinkl" pitchFamily="2" charset="0"/>
                        </a:rPr>
                        <a:t>Time</a:t>
                      </a:r>
                    </a:p>
                  </a:txBody>
                  <a:tcPr marL="91398" marR="91398" marT="45792" marB="45792">
                    <a:solidFill>
                      <a:srgbClr val="FFE697"/>
                    </a:solidFill>
                  </a:tcPr>
                </a:tc>
                <a:tc>
                  <a:txBody>
                    <a:bodyPr/>
                    <a:lstStyle/>
                    <a:p>
                      <a:r>
                        <a:rPr lang="en-GB" sz="1200" dirty="0">
                          <a:latin typeface="Twinkl" pitchFamily="2" charset="0"/>
                        </a:rPr>
                        <a:t>Observation</a:t>
                      </a:r>
                    </a:p>
                  </a:txBody>
                  <a:tcPr marL="91398" marR="91398" marT="45792" marB="45792">
                    <a:solidFill>
                      <a:srgbClr val="FFE697"/>
                    </a:solidFill>
                  </a:tcPr>
                </a:tc>
                <a:extLst>
                  <a:ext uri="{0D108BD9-81ED-4DB2-BD59-A6C34878D82A}">
                    <a16:rowId xmlns:a16="http://schemas.microsoft.com/office/drawing/2014/main" val="10000"/>
                  </a:ext>
                </a:extLst>
              </a:tr>
              <a:tr h="259324">
                <a:tc>
                  <a:txBody>
                    <a:bodyPr/>
                    <a:lstStyle/>
                    <a:p>
                      <a:endParaRPr lang="en-GB" sz="1100" dirty="0"/>
                    </a:p>
                  </a:txBody>
                  <a:tcPr marL="91398" marR="91398" marT="45792" marB="45792">
                    <a:solidFill>
                      <a:schemeClr val="bg1"/>
                    </a:solidFill>
                  </a:tcPr>
                </a:tc>
                <a:tc>
                  <a:txBody>
                    <a:bodyPr/>
                    <a:lstStyle/>
                    <a:p>
                      <a:endParaRPr lang="en-GB" sz="1100" dirty="0"/>
                    </a:p>
                  </a:txBody>
                  <a:tcPr marL="91398" marR="91398" marT="45792" marB="45792">
                    <a:solidFill>
                      <a:schemeClr val="bg1"/>
                    </a:solidFill>
                  </a:tcPr>
                </a:tc>
                <a:extLst>
                  <a:ext uri="{0D108BD9-81ED-4DB2-BD59-A6C34878D82A}">
                    <a16:rowId xmlns:a16="http://schemas.microsoft.com/office/drawing/2014/main" val="10001"/>
                  </a:ext>
                </a:extLst>
              </a:tr>
              <a:tr h="251738">
                <a:tc>
                  <a:txBody>
                    <a:bodyPr/>
                    <a:lstStyle/>
                    <a:p>
                      <a:endParaRPr lang="en-GB" sz="900" dirty="0"/>
                    </a:p>
                  </a:txBody>
                  <a:tcPr marL="91398" marR="91398" marT="45792" marB="45792">
                    <a:solidFill>
                      <a:schemeClr val="bg1"/>
                    </a:solidFill>
                  </a:tcPr>
                </a:tc>
                <a:tc>
                  <a:txBody>
                    <a:bodyPr/>
                    <a:lstStyle/>
                    <a:p>
                      <a:endParaRPr lang="en-GB" sz="900" dirty="0"/>
                    </a:p>
                  </a:txBody>
                  <a:tcPr marL="91398" marR="91398" marT="45792" marB="45792">
                    <a:solidFill>
                      <a:schemeClr val="bg1"/>
                    </a:solidFill>
                  </a:tcPr>
                </a:tc>
                <a:extLst>
                  <a:ext uri="{0D108BD9-81ED-4DB2-BD59-A6C34878D82A}">
                    <a16:rowId xmlns:a16="http://schemas.microsoft.com/office/drawing/2014/main" val="10002"/>
                  </a:ext>
                </a:extLst>
              </a:tr>
            </a:tbl>
          </a:graphicData>
        </a:graphic>
      </p:graphicFrame>
      <p:pic>
        <p:nvPicPr>
          <p:cNvPr id="20499" name="Picture 8">
            <a:extLst>
              <a:ext uri="{FF2B5EF4-FFF2-40B4-BE49-F238E27FC236}">
                <a16:creationId xmlns:a16="http://schemas.microsoft.com/office/drawing/2014/main" id="{4BC43F6A-4C62-4747-9FA2-2F549F07F5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14788" y="4656138"/>
            <a:ext cx="528637"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9">
            <a:extLst>
              <a:ext uri="{FF2B5EF4-FFF2-40B4-BE49-F238E27FC236}">
                <a16:creationId xmlns:a16="http://schemas.microsoft.com/office/drawing/2014/main" id="{DF962495-D0AA-4A65-876F-5F13CC9337D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95688" y="4656138"/>
            <a:ext cx="2174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10">
            <a:extLst>
              <a:ext uri="{FF2B5EF4-FFF2-40B4-BE49-F238E27FC236}">
                <a16:creationId xmlns:a16="http://schemas.microsoft.com/office/drawing/2014/main" id="{B5F24E24-F927-4CD6-8068-904880788A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78363" y="4533900"/>
            <a:ext cx="11049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2" name="TextBox 23">
            <a:extLst>
              <a:ext uri="{FF2B5EF4-FFF2-40B4-BE49-F238E27FC236}">
                <a16:creationId xmlns:a16="http://schemas.microsoft.com/office/drawing/2014/main" id="{638C1708-0D6D-4AE6-A45A-FBCF4EE11957}"/>
              </a:ext>
            </a:extLst>
          </p:cNvPr>
          <p:cNvSpPr txBox="1">
            <a:spLocks noChangeArrowheads="1"/>
          </p:cNvSpPr>
          <p:nvPr/>
        </p:nvSpPr>
        <p:spPr bwMode="auto">
          <a:xfrm flipH="1">
            <a:off x="5783263" y="2030413"/>
            <a:ext cx="25082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b="1" dirty="0">
                <a:solidFill>
                  <a:srgbClr val="21A6F9"/>
                </a:solidFill>
                <a:latin typeface="Twinkl" pitchFamily="2" charset="0"/>
              </a:rPr>
              <a:t>Note: </a:t>
            </a:r>
            <a:r>
              <a:rPr lang="en-GB" altLang="en-US" dirty="0">
                <a:solidFill>
                  <a:srgbClr val="21A6F9"/>
                </a:solidFill>
                <a:latin typeface="Twinkl" pitchFamily="2" charset="0"/>
              </a:rPr>
              <a:t>This is a very specific question.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F227503C-C4D0-4802-A10B-CD6265106C5E}"/>
              </a:ext>
            </a:extLst>
          </p:cNvPr>
          <p:cNvSpPr/>
          <p:nvPr/>
        </p:nvSpPr>
        <p:spPr>
          <a:xfrm>
            <a:off x="827088" y="1531938"/>
            <a:ext cx="7459662" cy="4564062"/>
          </a:xfrm>
          <a:prstGeom prst="rect">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531" name="Rectangle 3">
            <a:extLst>
              <a:ext uri="{FF2B5EF4-FFF2-40B4-BE49-F238E27FC236}">
                <a16:creationId xmlns:a16="http://schemas.microsoft.com/office/drawing/2014/main" id="{FD2C2CD9-4F37-4A59-A10A-41BB2EC8059F}"/>
              </a:ext>
            </a:extLst>
          </p:cNvPr>
          <p:cNvSpPr>
            <a:spLocks noChangeArrowheads="1"/>
          </p:cNvSpPr>
          <p:nvPr/>
        </p:nvSpPr>
        <p:spPr bwMode="auto">
          <a:xfrm>
            <a:off x="827088" y="1531938"/>
            <a:ext cx="745331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gn="ctr">
              <a:lnSpc>
                <a:spcPct val="100000"/>
              </a:lnSpc>
              <a:spcBef>
                <a:spcPct val="0"/>
              </a:spcBef>
              <a:buFontTx/>
              <a:buNone/>
            </a:pPr>
            <a:endParaRPr lang="en-GB" altLang="en-US" sz="2400" dirty="0">
              <a:solidFill>
                <a:schemeClr val="tx1"/>
              </a:solidFill>
              <a:latin typeface="Twinkl" pitchFamily="2" charset="0"/>
            </a:endParaRPr>
          </a:p>
          <a:p>
            <a:pPr algn="ctr">
              <a:lnSpc>
                <a:spcPct val="100000"/>
              </a:lnSpc>
              <a:spcBef>
                <a:spcPct val="0"/>
              </a:spcBef>
              <a:buFontTx/>
              <a:buNone/>
            </a:pPr>
            <a:r>
              <a:rPr lang="en-GB" altLang="en-US" sz="2400" dirty="0">
                <a:solidFill>
                  <a:schemeClr val="tx1"/>
                </a:solidFill>
                <a:latin typeface="Twinkl" pitchFamily="2" charset="0"/>
              </a:rPr>
              <a:t>In the practical enquiry we are interested in the observation and what happens as we are not sure what the results will be.</a:t>
            </a:r>
          </a:p>
          <a:p>
            <a:pPr algn="ctr">
              <a:lnSpc>
                <a:spcPct val="100000"/>
              </a:lnSpc>
              <a:spcBef>
                <a:spcPct val="0"/>
              </a:spcBef>
              <a:buFontTx/>
              <a:buNone/>
            </a:pPr>
            <a:endParaRPr lang="en-GB" altLang="en-US" sz="2400" dirty="0">
              <a:solidFill>
                <a:schemeClr val="tx1"/>
              </a:solidFill>
              <a:latin typeface="Twinkl" pitchFamily="2" charset="0"/>
            </a:endParaRPr>
          </a:p>
          <a:p>
            <a:pPr algn="ctr">
              <a:lnSpc>
                <a:spcPct val="100000"/>
              </a:lnSpc>
              <a:spcBef>
                <a:spcPct val="0"/>
              </a:spcBef>
              <a:buFontTx/>
              <a:buNone/>
            </a:pPr>
            <a:r>
              <a:rPr lang="en-GB" altLang="en-US" sz="2400" dirty="0">
                <a:solidFill>
                  <a:schemeClr val="tx1"/>
                </a:solidFill>
                <a:latin typeface="Twinkl" pitchFamily="2" charset="0"/>
              </a:rPr>
              <a:t>When we conduct comparative or fair tests we want </a:t>
            </a:r>
            <a:br>
              <a:rPr lang="en-GB" altLang="en-US" sz="2400" dirty="0">
                <a:solidFill>
                  <a:schemeClr val="tx1"/>
                </a:solidFill>
                <a:latin typeface="Twinkl" pitchFamily="2" charset="0"/>
              </a:rPr>
            </a:br>
            <a:r>
              <a:rPr lang="en-GB" altLang="en-US" sz="2400" dirty="0">
                <a:solidFill>
                  <a:schemeClr val="tx1"/>
                </a:solidFill>
                <a:latin typeface="Twinkl" pitchFamily="2" charset="0"/>
              </a:rPr>
              <a:t>to test the particular effect of something.</a:t>
            </a:r>
          </a:p>
          <a:p>
            <a:pPr algn="ctr">
              <a:lnSpc>
                <a:spcPct val="100000"/>
              </a:lnSpc>
              <a:spcBef>
                <a:spcPct val="0"/>
              </a:spcBef>
              <a:buFontTx/>
              <a:buNone/>
            </a:pPr>
            <a:endParaRPr lang="en-GB" altLang="en-US" sz="2400" dirty="0">
              <a:solidFill>
                <a:schemeClr val="tx1"/>
              </a:solidFill>
              <a:latin typeface="Twinkl" pitchFamily="2" charset="0"/>
            </a:endParaRPr>
          </a:p>
          <a:p>
            <a:pPr algn="ctr">
              <a:lnSpc>
                <a:spcPct val="100000"/>
              </a:lnSpc>
              <a:spcBef>
                <a:spcPct val="0"/>
              </a:spcBef>
              <a:buFont typeface="Arial" panose="020B0604020202020204" pitchFamily="34" charset="0"/>
              <a:buNone/>
            </a:pPr>
            <a:r>
              <a:rPr lang="en-GB" altLang="en-US" sz="2400" dirty="0">
                <a:solidFill>
                  <a:schemeClr val="tx1"/>
                </a:solidFill>
                <a:latin typeface="Twinkl" pitchFamily="2" charset="0"/>
              </a:rPr>
              <a:t>You might ask - Question: </a:t>
            </a:r>
            <a:br>
              <a:rPr lang="en-GB" altLang="en-US" sz="2400" dirty="0">
                <a:solidFill>
                  <a:schemeClr val="tx1"/>
                </a:solidFill>
                <a:latin typeface="Twinkl" pitchFamily="2" charset="0"/>
              </a:rPr>
            </a:br>
            <a:r>
              <a:rPr lang="en-GB" altLang="en-US" sz="2400" dirty="0">
                <a:solidFill>
                  <a:schemeClr val="tx1"/>
                </a:solidFill>
                <a:latin typeface="Twinkl" pitchFamily="2" charset="0"/>
              </a:rPr>
              <a:t>Do different liquids affect the colour of chewing gum? </a:t>
            </a:r>
          </a:p>
        </p:txBody>
      </p:sp>
      <p:sp>
        <p:nvSpPr>
          <p:cNvPr id="6" name="Title 5">
            <a:extLst>
              <a:ext uri="{FF2B5EF4-FFF2-40B4-BE49-F238E27FC236}">
                <a16:creationId xmlns:a16="http://schemas.microsoft.com/office/drawing/2014/main" id="{8D906CC7-CE15-4142-951D-E44B8AB1B095}"/>
              </a:ext>
            </a:extLst>
          </p:cNvPr>
          <p:cNvSpPr>
            <a:spLocks noGrp="1"/>
          </p:cNvSpPr>
          <p:nvPr>
            <p:ph type="title"/>
          </p:nvPr>
        </p:nvSpPr>
        <p:spPr>
          <a:xfrm>
            <a:off x="469900" y="577850"/>
            <a:ext cx="8196263" cy="1011238"/>
          </a:xfrm>
        </p:spPr>
        <p:txBody>
          <a:bodyPr>
            <a:normAutofit fontScale="90000"/>
          </a:bodyPr>
          <a:lstStyle/>
          <a:p>
            <a:pPr algn="ctr">
              <a:defRPr/>
            </a:pPr>
            <a:r>
              <a:rPr lang="en-GB" dirty="0">
                <a:latin typeface="Twinkl" pitchFamily="2" charset="0"/>
              </a:rPr>
              <a:t>Variables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a:extLst>
              <a:ext uri="{FF2B5EF4-FFF2-40B4-BE49-F238E27FC236}">
                <a16:creationId xmlns:a16="http://schemas.microsoft.com/office/drawing/2014/main" id="{B2D04094-FCED-43EA-8C52-471CEE0B4C4E}"/>
              </a:ext>
            </a:extLst>
          </p:cNvPr>
          <p:cNvSpPr>
            <a:spLocks noGrp="1"/>
          </p:cNvSpPr>
          <p:nvPr>
            <p:ph type="title"/>
          </p:nvPr>
        </p:nvSpPr>
        <p:spPr>
          <a:xfrm>
            <a:off x="484188" y="712788"/>
            <a:ext cx="8220075" cy="631825"/>
          </a:xfrm>
        </p:spPr>
        <p:txBody>
          <a:bodyPr>
            <a:normAutofit fontScale="90000"/>
          </a:bodyPr>
          <a:lstStyle/>
          <a:p>
            <a:pPr algn="ctr" eaLnBrk="1" hangingPunct="1">
              <a:defRPr/>
            </a:pPr>
            <a:r>
              <a:rPr lang="en-GB" dirty="0">
                <a:solidFill>
                  <a:schemeClr val="tx1"/>
                </a:solidFill>
                <a:latin typeface="Twinkl" pitchFamily="2" charset="0"/>
              </a:rPr>
              <a:t>Variables</a:t>
            </a:r>
            <a:endParaRPr lang="en-GB" altLang="en-US" dirty="0">
              <a:solidFill>
                <a:schemeClr val="tx1"/>
              </a:solidFill>
              <a:latin typeface="Twinkl" pitchFamily="2" charset="0"/>
            </a:endParaRPr>
          </a:p>
        </p:txBody>
      </p:sp>
      <p:sp>
        <p:nvSpPr>
          <p:cNvPr id="24580" name="Rectangle 1">
            <a:extLst>
              <a:ext uri="{FF2B5EF4-FFF2-40B4-BE49-F238E27FC236}">
                <a16:creationId xmlns:a16="http://schemas.microsoft.com/office/drawing/2014/main" id="{5BD7DC32-2269-47B2-8E19-8980947BBD75}"/>
              </a:ext>
            </a:extLst>
          </p:cNvPr>
          <p:cNvSpPr>
            <a:spLocks noChangeArrowheads="1"/>
          </p:cNvSpPr>
          <p:nvPr/>
        </p:nvSpPr>
        <p:spPr bwMode="auto">
          <a:xfrm>
            <a:off x="827088" y="1603375"/>
            <a:ext cx="7453312" cy="2434101"/>
          </a:xfrm>
          <a:prstGeom prst="rect">
            <a:avLst/>
          </a:prstGeom>
          <a:solidFill>
            <a:srgbClr val="FFE697"/>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dirty="0">
                <a:solidFill>
                  <a:schemeClr val="tx1"/>
                </a:solidFill>
                <a:latin typeface="Twinkl" pitchFamily="2" charset="0"/>
              </a:rPr>
              <a:t>The variable you are testing is the thing you </a:t>
            </a:r>
            <a:r>
              <a:rPr lang="en-GB" altLang="en-US" b="1" dirty="0">
                <a:solidFill>
                  <a:schemeClr val="tx1"/>
                </a:solidFill>
                <a:latin typeface="Twinkl" pitchFamily="2" charset="0"/>
              </a:rPr>
              <a:t>change </a:t>
            </a:r>
            <a:r>
              <a:rPr lang="en-GB" altLang="en-US" dirty="0">
                <a:solidFill>
                  <a:schemeClr val="tx1"/>
                </a:solidFill>
                <a:latin typeface="Twinkl" pitchFamily="2" charset="0"/>
              </a:rPr>
              <a:t>every time you carry out the test.  </a:t>
            </a:r>
          </a:p>
          <a:p>
            <a:pPr>
              <a:lnSpc>
                <a:spcPct val="100000"/>
              </a:lnSpc>
              <a:spcBef>
                <a:spcPct val="0"/>
              </a:spcBef>
              <a:buFontTx/>
              <a:buNone/>
            </a:pPr>
            <a:endParaRPr lang="en-GB" altLang="en-US" dirty="0">
              <a:solidFill>
                <a:srgbClr val="C00000"/>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In the comparative and fair tests we will look at this, it will be </a:t>
            </a:r>
            <a:br>
              <a:rPr lang="en-GB" altLang="en-US" dirty="0">
                <a:solidFill>
                  <a:schemeClr val="tx1"/>
                </a:solidFill>
                <a:latin typeface="Twinkl" pitchFamily="2" charset="0"/>
              </a:rPr>
            </a:br>
            <a:r>
              <a:rPr lang="en-GB" altLang="en-US" dirty="0">
                <a:solidFill>
                  <a:schemeClr val="tx1"/>
                </a:solidFill>
                <a:latin typeface="Twinkl" pitchFamily="2" charset="0"/>
              </a:rPr>
              <a:t>the liquids.</a:t>
            </a:r>
          </a:p>
          <a:p>
            <a:pPr>
              <a:lnSpc>
                <a:spcPct val="100000"/>
              </a:lnSpc>
              <a:spcBef>
                <a:spcPct val="0"/>
              </a:spcBef>
              <a:buFontTx/>
              <a:buNone/>
            </a:pPr>
            <a:endParaRPr lang="en-GB" altLang="en-US" dirty="0">
              <a:solidFill>
                <a:srgbClr val="C00000"/>
              </a:solidFill>
              <a:latin typeface="Twinkl" pitchFamily="2" charset="0"/>
            </a:endParaRPr>
          </a:p>
          <a:p>
            <a:pPr>
              <a:lnSpc>
                <a:spcPct val="100000"/>
              </a:lnSpc>
              <a:spcBef>
                <a:spcPct val="0"/>
              </a:spcBef>
              <a:buFontTx/>
              <a:buNone/>
            </a:pPr>
            <a:r>
              <a:rPr lang="en-GB" altLang="en-US" dirty="0">
                <a:solidFill>
                  <a:schemeClr val="tx1"/>
                </a:solidFill>
                <a:latin typeface="Twinkl" pitchFamily="2" charset="0"/>
              </a:rPr>
              <a:t>I want to change the </a:t>
            </a:r>
            <a:r>
              <a:rPr lang="en-GB" altLang="en-US" b="1" dirty="0">
                <a:solidFill>
                  <a:schemeClr val="tx1"/>
                </a:solidFill>
                <a:latin typeface="Twinkl" pitchFamily="2" charset="0"/>
              </a:rPr>
              <a:t>liquids</a:t>
            </a:r>
            <a:r>
              <a:rPr lang="en-GB" altLang="en-US" dirty="0">
                <a:solidFill>
                  <a:srgbClr val="C00000"/>
                </a:solidFill>
                <a:latin typeface="Twinkl" pitchFamily="2" charset="0"/>
              </a:rPr>
              <a:t> </a:t>
            </a:r>
            <a:r>
              <a:rPr lang="en-GB" altLang="en-US" dirty="0">
                <a:solidFill>
                  <a:schemeClr val="tx1"/>
                </a:solidFill>
                <a:latin typeface="Twinkl" pitchFamily="2" charset="0"/>
              </a:rPr>
              <a:t>to see if different</a:t>
            </a:r>
            <a:r>
              <a:rPr lang="en-GB" altLang="en-US" dirty="0">
                <a:solidFill>
                  <a:srgbClr val="C00000"/>
                </a:solidFill>
                <a:latin typeface="Twinkl" pitchFamily="2" charset="0"/>
              </a:rPr>
              <a:t> </a:t>
            </a:r>
            <a:r>
              <a:rPr lang="en-GB" altLang="en-US" b="1" dirty="0">
                <a:solidFill>
                  <a:schemeClr val="tx1"/>
                </a:solidFill>
                <a:latin typeface="Twinkl" pitchFamily="2" charset="0"/>
              </a:rPr>
              <a:t>types of liquids </a:t>
            </a:r>
            <a:r>
              <a:rPr lang="en-GB" altLang="en-US" dirty="0">
                <a:solidFill>
                  <a:schemeClr val="tx1"/>
                </a:solidFill>
                <a:latin typeface="Twinkl" pitchFamily="2" charset="0"/>
              </a:rPr>
              <a:t>have a particular effect on the chewing gum.</a:t>
            </a:r>
          </a:p>
        </p:txBody>
      </p:sp>
      <p:sp>
        <p:nvSpPr>
          <p:cNvPr id="6" name="Rounded Rectangle 5">
            <a:extLst>
              <a:ext uri="{FF2B5EF4-FFF2-40B4-BE49-F238E27FC236}">
                <a16:creationId xmlns:a16="http://schemas.microsoft.com/office/drawing/2014/main" id="{CD9AF5A8-FBFC-4E17-B1E1-9EC2322E543C}"/>
              </a:ext>
            </a:extLst>
          </p:cNvPr>
          <p:cNvSpPr/>
          <p:nvPr/>
        </p:nvSpPr>
        <p:spPr>
          <a:xfrm>
            <a:off x="827088" y="4186106"/>
            <a:ext cx="7459662" cy="1979743"/>
          </a:xfrm>
          <a:prstGeom prst="rect">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24582" name="Picture 2">
            <a:extLst>
              <a:ext uri="{FF2B5EF4-FFF2-40B4-BE49-F238E27FC236}">
                <a16:creationId xmlns:a16="http://schemas.microsoft.com/office/drawing/2014/main" id="{474C938E-0822-462E-9F56-FE66A9942A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4648200"/>
            <a:ext cx="8207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
            <a:extLst>
              <a:ext uri="{FF2B5EF4-FFF2-40B4-BE49-F238E27FC236}">
                <a16:creationId xmlns:a16="http://schemas.microsoft.com/office/drawing/2014/main" id="{0C51D34E-000E-4998-9E0D-92FBAAAA07D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9075" y="4594225"/>
            <a:ext cx="757238"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6">
            <a:extLst>
              <a:ext uri="{FF2B5EF4-FFF2-40B4-BE49-F238E27FC236}">
                <a16:creationId xmlns:a16="http://schemas.microsoft.com/office/drawing/2014/main" id="{1B28E790-7F3B-46CC-99AF-034AA3E00B7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00989" y="4594225"/>
            <a:ext cx="538163"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a:extLst>
              <a:ext uri="{FF2B5EF4-FFF2-40B4-BE49-F238E27FC236}">
                <a16:creationId xmlns:a16="http://schemas.microsoft.com/office/drawing/2014/main" id="{35AAA70B-2652-4806-B475-EE1395F35C0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655214" y="4459120"/>
            <a:ext cx="611187"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1">
            <a:extLst>
              <a:ext uri="{FF2B5EF4-FFF2-40B4-BE49-F238E27FC236}">
                <a16:creationId xmlns:a16="http://schemas.microsoft.com/office/drawing/2014/main" id="{B546A8D0-0AE6-4E39-9701-9B7D07670A2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24424" y="4729162"/>
            <a:ext cx="773112"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a:extLst>
              <a:ext uri="{FF2B5EF4-FFF2-40B4-BE49-F238E27FC236}">
                <a16:creationId xmlns:a16="http://schemas.microsoft.com/office/drawing/2014/main" id="{14EAE5FA-BD38-4ADD-906C-DE48DBF3D5FE}"/>
              </a:ext>
            </a:extLst>
          </p:cNvPr>
          <p:cNvSpPr>
            <a:spLocks noGrp="1"/>
          </p:cNvSpPr>
          <p:nvPr>
            <p:ph type="title"/>
          </p:nvPr>
        </p:nvSpPr>
        <p:spPr>
          <a:xfrm>
            <a:off x="484188" y="712788"/>
            <a:ext cx="8220075" cy="631825"/>
          </a:xfrm>
        </p:spPr>
        <p:txBody>
          <a:bodyPr>
            <a:normAutofit fontScale="90000"/>
          </a:bodyPr>
          <a:lstStyle/>
          <a:p>
            <a:pPr algn="ctr" eaLnBrk="1" hangingPunct="1">
              <a:defRPr/>
            </a:pPr>
            <a:r>
              <a:rPr lang="en-GB" dirty="0">
                <a:solidFill>
                  <a:schemeClr val="tx1"/>
                </a:solidFill>
                <a:latin typeface="Twinkl" pitchFamily="2" charset="0"/>
              </a:rPr>
              <a:t>Variables</a:t>
            </a:r>
            <a:endParaRPr lang="en-GB" altLang="en-US" dirty="0">
              <a:solidFill>
                <a:schemeClr val="tx1"/>
              </a:solidFill>
              <a:latin typeface="Twinkl" pitchFamily="2" charset="0"/>
            </a:endParaRPr>
          </a:p>
        </p:txBody>
      </p:sp>
      <p:sp>
        <p:nvSpPr>
          <p:cNvPr id="26628" name="Rectangle 1">
            <a:extLst>
              <a:ext uri="{FF2B5EF4-FFF2-40B4-BE49-F238E27FC236}">
                <a16:creationId xmlns:a16="http://schemas.microsoft.com/office/drawing/2014/main" id="{62E0CCFD-010C-49B2-9E36-0EB97C500C46}"/>
              </a:ext>
            </a:extLst>
          </p:cNvPr>
          <p:cNvSpPr>
            <a:spLocks noChangeArrowheads="1"/>
          </p:cNvSpPr>
          <p:nvPr/>
        </p:nvSpPr>
        <p:spPr bwMode="auto">
          <a:xfrm>
            <a:off x="827088" y="1448514"/>
            <a:ext cx="7453312" cy="4513901"/>
          </a:xfrm>
          <a:prstGeom prst="rect">
            <a:avLst/>
          </a:prstGeom>
          <a:solidFill>
            <a:srgbClr val="FFE697"/>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20000"/>
              </a:lnSpc>
              <a:spcBef>
                <a:spcPct val="0"/>
              </a:spcBef>
              <a:buFontTx/>
              <a:buNone/>
            </a:pPr>
            <a:r>
              <a:rPr lang="en-GB" altLang="en-US" dirty="0">
                <a:solidFill>
                  <a:schemeClr val="tx1"/>
                </a:solidFill>
                <a:latin typeface="Twinkl" pitchFamily="2" charset="0"/>
              </a:rPr>
              <a:t>When you are carrying out a fair test, you need to change only one thing. All other variables should be kept the same so that they don’t affect your results. </a:t>
            </a:r>
          </a:p>
          <a:p>
            <a:pPr>
              <a:lnSpc>
                <a:spcPct val="120000"/>
              </a:lnSpc>
              <a:spcBef>
                <a:spcPct val="0"/>
              </a:spcBef>
              <a:buFontTx/>
              <a:buNone/>
            </a:pPr>
            <a:endParaRPr lang="en-GB" altLang="en-US" dirty="0">
              <a:solidFill>
                <a:schemeClr val="tx1"/>
              </a:solidFill>
              <a:latin typeface="Twinkl" pitchFamily="2" charset="0"/>
            </a:endParaRPr>
          </a:p>
          <a:p>
            <a:pPr>
              <a:lnSpc>
                <a:spcPct val="120000"/>
              </a:lnSpc>
              <a:spcBef>
                <a:spcPct val="0"/>
              </a:spcBef>
              <a:buFontTx/>
              <a:buNone/>
            </a:pPr>
            <a:r>
              <a:rPr lang="en-GB" altLang="en-US" dirty="0">
                <a:solidFill>
                  <a:schemeClr val="tx1"/>
                </a:solidFill>
                <a:latin typeface="Twinkl" pitchFamily="2" charset="0"/>
              </a:rPr>
              <a:t>In my tests I want to know if liquids change the colour of chewing gum but if I use different containers to put the liquid in or put the containers in different parts of the room then it could be the </a:t>
            </a:r>
            <a:r>
              <a:rPr lang="en-GB" altLang="en-US" u="sng" dirty="0">
                <a:solidFill>
                  <a:schemeClr val="tx1"/>
                </a:solidFill>
                <a:latin typeface="Twinkl" pitchFamily="2" charset="0"/>
              </a:rPr>
              <a:t>material of the containers</a:t>
            </a:r>
            <a:r>
              <a:rPr lang="en-GB" altLang="en-US" dirty="0">
                <a:solidFill>
                  <a:schemeClr val="tx1"/>
                </a:solidFill>
                <a:latin typeface="Twinkl" pitchFamily="2" charset="0"/>
              </a:rPr>
              <a:t> that has the effect or the </a:t>
            </a:r>
            <a:r>
              <a:rPr lang="en-GB" altLang="en-US" u="sng" dirty="0">
                <a:solidFill>
                  <a:schemeClr val="tx1"/>
                </a:solidFill>
                <a:latin typeface="Twinkl" pitchFamily="2" charset="0"/>
              </a:rPr>
              <a:t>place in the room,</a:t>
            </a:r>
            <a:r>
              <a:rPr lang="en-GB" altLang="en-US" dirty="0">
                <a:solidFill>
                  <a:schemeClr val="tx1"/>
                </a:solidFill>
                <a:latin typeface="Twinkl" pitchFamily="2" charset="0"/>
              </a:rPr>
              <a:t> not the liquid. These differences would mean I was testing lots of types of variables when I just want to test one type - liquid.</a:t>
            </a:r>
          </a:p>
          <a:p>
            <a:pPr>
              <a:lnSpc>
                <a:spcPct val="120000"/>
              </a:lnSpc>
              <a:spcBef>
                <a:spcPct val="0"/>
              </a:spcBef>
              <a:buFontTx/>
              <a:buNone/>
            </a:pPr>
            <a:endParaRPr lang="en-GB" altLang="en-US" dirty="0">
              <a:solidFill>
                <a:schemeClr val="tx1"/>
              </a:solidFill>
              <a:latin typeface="Twinkl" pitchFamily="2" charset="0"/>
            </a:endParaRPr>
          </a:p>
          <a:p>
            <a:pPr>
              <a:lnSpc>
                <a:spcPct val="120000"/>
              </a:lnSpc>
              <a:spcBef>
                <a:spcPct val="0"/>
              </a:spcBef>
              <a:buFontTx/>
              <a:buNone/>
            </a:pPr>
            <a:r>
              <a:rPr lang="en-GB" altLang="en-US" dirty="0">
                <a:solidFill>
                  <a:schemeClr val="tx1"/>
                </a:solidFill>
                <a:latin typeface="Twinkl" pitchFamily="2" charset="0"/>
              </a:rPr>
              <a:t>That’s why we have to </a:t>
            </a:r>
            <a:r>
              <a:rPr lang="en-GB" altLang="en-US" b="1" dirty="0">
                <a:solidFill>
                  <a:schemeClr val="tx1"/>
                </a:solidFill>
                <a:latin typeface="Twinkl" pitchFamily="2" charset="0"/>
              </a:rPr>
              <a:t>keep some things the same </a:t>
            </a:r>
            <a:r>
              <a:rPr lang="en-GB" altLang="en-US" dirty="0">
                <a:solidFill>
                  <a:schemeClr val="tx1"/>
                </a:solidFill>
                <a:latin typeface="Twinkl" pitchFamily="2" charset="0"/>
              </a:rPr>
              <a:t>throughout so that we know what is having the effect.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a:extLst>
              <a:ext uri="{FF2B5EF4-FFF2-40B4-BE49-F238E27FC236}">
                <a16:creationId xmlns:a16="http://schemas.microsoft.com/office/drawing/2014/main" id="{5004194D-0174-464C-B562-13E4F842BF05}"/>
              </a:ext>
            </a:extLst>
          </p:cNvPr>
          <p:cNvSpPr>
            <a:spLocks noGrp="1"/>
          </p:cNvSpPr>
          <p:nvPr>
            <p:ph type="title"/>
          </p:nvPr>
        </p:nvSpPr>
        <p:spPr>
          <a:xfrm>
            <a:off x="484188" y="712788"/>
            <a:ext cx="8220075" cy="631825"/>
          </a:xfrm>
        </p:spPr>
        <p:txBody>
          <a:bodyPr>
            <a:normAutofit fontScale="90000"/>
          </a:bodyPr>
          <a:lstStyle/>
          <a:p>
            <a:pPr algn="ctr" eaLnBrk="1" hangingPunct="1">
              <a:defRPr/>
            </a:pPr>
            <a:r>
              <a:rPr lang="en-GB" dirty="0">
                <a:solidFill>
                  <a:schemeClr val="tx1"/>
                </a:solidFill>
                <a:latin typeface="Twinkl" pitchFamily="2" charset="0"/>
              </a:rPr>
              <a:t>Variables</a:t>
            </a:r>
            <a:endParaRPr lang="en-GB" altLang="en-US" dirty="0">
              <a:solidFill>
                <a:schemeClr val="tx1"/>
              </a:solidFill>
              <a:latin typeface="Twinkl" pitchFamily="2" charset="0"/>
            </a:endParaRPr>
          </a:p>
        </p:txBody>
      </p:sp>
      <p:sp>
        <p:nvSpPr>
          <p:cNvPr id="28676" name="Rectangle 1">
            <a:extLst>
              <a:ext uri="{FF2B5EF4-FFF2-40B4-BE49-F238E27FC236}">
                <a16:creationId xmlns:a16="http://schemas.microsoft.com/office/drawing/2014/main" id="{CE756763-D1D5-4A61-A477-491F1BC47C5B}"/>
              </a:ext>
            </a:extLst>
          </p:cNvPr>
          <p:cNvSpPr>
            <a:spLocks noChangeArrowheads="1"/>
          </p:cNvSpPr>
          <p:nvPr/>
        </p:nvSpPr>
        <p:spPr bwMode="auto">
          <a:xfrm>
            <a:off x="827088" y="1466210"/>
            <a:ext cx="7453311" cy="4173038"/>
          </a:xfrm>
          <a:prstGeom prst="rect">
            <a:avLst/>
          </a:prstGeom>
          <a:solidFill>
            <a:srgbClr val="FFE697"/>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20000"/>
              </a:lnSpc>
              <a:spcBef>
                <a:spcPct val="0"/>
              </a:spcBef>
              <a:buFontTx/>
              <a:buNone/>
            </a:pPr>
            <a:r>
              <a:rPr lang="en-GB" altLang="en-US" sz="2400" dirty="0">
                <a:solidFill>
                  <a:schemeClr val="tx1"/>
                </a:solidFill>
                <a:latin typeface="Twinkl" pitchFamily="2" charset="0"/>
              </a:rPr>
              <a:t>In my tests I would want the following things to be the same:</a:t>
            </a:r>
          </a:p>
          <a:p>
            <a:pPr>
              <a:lnSpc>
                <a:spcPct val="120000"/>
              </a:lnSpc>
              <a:spcBef>
                <a:spcPct val="0"/>
              </a:spcBef>
              <a:buFontTx/>
              <a:buNone/>
            </a:pPr>
            <a:endParaRPr lang="en-GB" altLang="en-US" sz="2400" dirty="0">
              <a:solidFill>
                <a:schemeClr val="tx1"/>
              </a:solidFill>
              <a:latin typeface="Twinkl" pitchFamily="2" charset="0"/>
            </a:endParaRPr>
          </a:p>
          <a:p>
            <a:pPr>
              <a:lnSpc>
                <a:spcPct val="120000"/>
              </a:lnSpc>
              <a:spcBef>
                <a:spcPct val="0"/>
              </a:spcBef>
              <a:buFontTx/>
              <a:buNone/>
            </a:pPr>
            <a:r>
              <a:rPr lang="en-GB" altLang="en-US" sz="2400" dirty="0">
                <a:solidFill>
                  <a:schemeClr val="tx1"/>
                </a:solidFill>
                <a:latin typeface="Twinkl" pitchFamily="2" charset="0"/>
              </a:rPr>
              <a:t>Containers</a:t>
            </a:r>
          </a:p>
          <a:p>
            <a:pPr>
              <a:lnSpc>
                <a:spcPct val="120000"/>
              </a:lnSpc>
              <a:spcBef>
                <a:spcPct val="0"/>
              </a:spcBef>
              <a:buFontTx/>
              <a:buNone/>
            </a:pPr>
            <a:r>
              <a:rPr lang="en-GB" altLang="en-US" sz="2400" dirty="0">
                <a:solidFill>
                  <a:schemeClr val="tx1"/>
                </a:solidFill>
                <a:latin typeface="Twinkl" pitchFamily="2" charset="0"/>
              </a:rPr>
              <a:t>Where I place the containers</a:t>
            </a:r>
          </a:p>
          <a:p>
            <a:pPr>
              <a:lnSpc>
                <a:spcPct val="120000"/>
              </a:lnSpc>
              <a:spcBef>
                <a:spcPct val="0"/>
              </a:spcBef>
              <a:buFontTx/>
              <a:buNone/>
            </a:pPr>
            <a:r>
              <a:rPr lang="en-GB" altLang="en-US" sz="2400" dirty="0">
                <a:solidFill>
                  <a:schemeClr val="tx1"/>
                </a:solidFill>
                <a:latin typeface="Twinkl" pitchFamily="2" charset="0"/>
              </a:rPr>
              <a:t>The amount of liquid in each container</a:t>
            </a:r>
          </a:p>
          <a:p>
            <a:pPr>
              <a:lnSpc>
                <a:spcPct val="120000"/>
              </a:lnSpc>
              <a:spcBef>
                <a:spcPct val="0"/>
              </a:spcBef>
              <a:buFontTx/>
              <a:buNone/>
            </a:pPr>
            <a:r>
              <a:rPr lang="en-GB" altLang="en-US" sz="2400" dirty="0">
                <a:solidFill>
                  <a:schemeClr val="tx1"/>
                </a:solidFill>
                <a:latin typeface="Twinkl" pitchFamily="2" charset="0"/>
              </a:rPr>
              <a:t>The time between each observation</a:t>
            </a:r>
          </a:p>
          <a:p>
            <a:pPr>
              <a:lnSpc>
                <a:spcPct val="120000"/>
              </a:lnSpc>
              <a:spcBef>
                <a:spcPct val="0"/>
              </a:spcBef>
              <a:buFontTx/>
              <a:buNone/>
            </a:pPr>
            <a:r>
              <a:rPr lang="en-GB" altLang="en-US" sz="2400" dirty="0">
                <a:solidFill>
                  <a:schemeClr val="tx1"/>
                </a:solidFill>
                <a:latin typeface="Twinkl" pitchFamily="2" charset="0"/>
              </a:rPr>
              <a:t>The type of chewing gum</a:t>
            </a:r>
          </a:p>
          <a:p>
            <a:pPr>
              <a:lnSpc>
                <a:spcPct val="120000"/>
              </a:lnSpc>
              <a:spcBef>
                <a:spcPct val="0"/>
              </a:spcBef>
              <a:buFontTx/>
              <a:buNone/>
            </a:pPr>
            <a:r>
              <a:rPr lang="en-GB" altLang="en-US" sz="2400" dirty="0">
                <a:solidFill>
                  <a:schemeClr val="tx1"/>
                </a:solidFill>
                <a:latin typeface="Twinkl" pitchFamily="2" charset="0"/>
              </a:rPr>
              <a:t>The amount of chewing gum in each container.</a:t>
            </a:r>
          </a:p>
        </p:txBody>
      </p:sp>
    </p:spTree>
    <p:extLst>
      <p:ext uri="{BB962C8B-B14F-4D97-AF65-F5344CB8AC3E}">
        <p14:creationId xmlns:p14="http://schemas.microsoft.com/office/powerpoint/2010/main" val="323762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6">
            <a:extLst>
              <a:ext uri="{FF2B5EF4-FFF2-40B4-BE49-F238E27FC236}">
                <a16:creationId xmlns:a16="http://schemas.microsoft.com/office/drawing/2014/main" id="{77C98D0D-DD7B-427F-8FC1-AF765CE3D8EE}"/>
              </a:ext>
            </a:extLst>
          </p:cNvPr>
          <p:cNvSpPr>
            <a:spLocks noGrp="1"/>
          </p:cNvSpPr>
          <p:nvPr>
            <p:ph idx="1"/>
          </p:nvPr>
        </p:nvSpPr>
        <p:spPr>
          <a:xfrm>
            <a:off x="827088" y="1454150"/>
            <a:ext cx="7702550" cy="5026025"/>
          </a:xfrm>
        </p:spPr>
        <p:txBody>
          <a:bodyPr lIns="108000" tIns="108000" rIns="108000" bIns="108000">
            <a:normAutofit/>
          </a:bodyPr>
          <a:lstStyle/>
          <a:p>
            <a:pPr marL="0" indent="0">
              <a:buFont typeface="Arial" panose="020B0604020202020204" pitchFamily="34" charset="0"/>
              <a:buNone/>
              <a:defRPr/>
            </a:pPr>
            <a:r>
              <a:rPr lang="en-GB" sz="1600" dirty="0">
                <a:solidFill>
                  <a:schemeClr val="tx1"/>
                </a:solidFill>
                <a:latin typeface="Twinkl" pitchFamily="2" charset="0"/>
              </a:rPr>
              <a:t>Question: Do different liquids affect the colour of chewing gum? </a:t>
            </a:r>
          </a:p>
          <a:p>
            <a:pPr marL="0" indent="0">
              <a:buFont typeface="Arial" panose="020B0604020202020204" pitchFamily="34" charset="0"/>
              <a:buNone/>
              <a:defRPr/>
            </a:pPr>
            <a:endParaRPr lang="en-GB" sz="1600" dirty="0">
              <a:solidFill>
                <a:schemeClr val="tx1"/>
              </a:solidFill>
              <a:latin typeface="Twinkl" pitchFamily="2" charset="0"/>
            </a:endParaRPr>
          </a:p>
          <a:p>
            <a:pPr marL="0" indent="0">
              <a:lnSpc>
                <a:spcPct val="110000"/>
              </a:lnSpc>
              <a:spcBef>
                <a:spcPts val="600"/>
              </a:spcBef>
              <a:spcAft>
                <a:spcPts val="0"/>
              </a:spcAft>
              <a:buFont typeface="Arial" panose="020B0604020202020204" pitchFamily="34" charset="0"/>
              <a:buNone/>
              <a:defRPr/>
            </a:pPr>
            <a:r>
              <a:rPr lang="en-GB" sz="1600" dirty="0">
                <a:solidFill>
                  <a:schemeClr val="tx1"/>
                </a:solidFill>
                <a:latin typeface="Twinkl" pitchFamily="2" charset="0"/>
              </a:rPr>
              <a:t>                             	Liquids (milk, water, orange juice)</a:t>
            </a:r>
          </a:p>
          <a:p>
            <a:pPr marL="0" indent="0">
              <a:lnSpc>
                <a:spcPct val="110000"/>
              </a:lnSpc>
              <a:spcBef>
                <a:spcPts val="600"/>
              </a:spcBef>
              <a:spcAft>
                <a:spcPts val="0"/>
              </a:spcAft>
              <a:buFont typeface="Arial" panose="020B0604020202020204" pitchFamily="34" charset="0"/>
              <a:buNone/>
              <a:defRPr/>
            </a:pPr>
            <a:r>
              <a:rPr lang="en-GB" sz="1600" dirty="0">
                <a:solidFill>
                  <a:schemeClr val="tx1"/>
                </a:solidFill>
                <a:latin typeface="Twinkl" pitchFamily="2" charset="0"/>
              </a:rPr>
              <a:t>                  		Colour 	</a:t>
            </a:r>
          </a:p>
          <a:p>
            <a:pPr marL="0" indent="0">
              <a:lnSpc>
                <a:spcPct val="110000"/>
              </a:lnSpc>
              <a:spcBef>
                <a:spcPts val="600"/>
              </a:spcBef>
              <a:spcAft>
                <a:spcPts val="0"/>
              </a:spcAft>
              <a:buFont typeface="Arial" panose="020B0604020202020204" pitchFamily="34" charset="0"/>
              <a:buNone/>
              <a:defRPr/>
            </a:pPr>
            <a:r>
              <a:rPr lang="en-GB" sz="1600" dirty="0">
                <a:solidFill>
                  <a:schemeClr val="tx1"/>
                </a:solidFill>
                <a:latin typeface="Twinkl" pitchFamily="2" charset="0"/>
              </a:rPr>
              <a:t>                             	Containers</a:t>
            </a:r>
          </a:p>
          <a:p>
            <a:pPr marL="0" indent="0">
              <a:lnSpc>
                <a:spcPct val="120000"/>
              </a:lnSpc>
              <a:spcBef>
                <a:spcPts val="0"/>
              </a:spcBef>
              <a:buFont typeface="Arial" panose="020B0604020202020204" pitchFamily="34" charset="0"/>
              <a:buNone/>
              <a:defRPr/>
            </a:pPr>
            <a:r>
              <a:rPr lang="en-GB" sz="1600" dirty="0">
                <a:solidFill>
                  <a:schemeClr val="tx1"/>
                </a:solidFill>
                <a:latin typeface="Twinkl" pitchFamily="2" charset="0"/>
              </a:rPr>
              <a:t>			Where I place the containers</a:t>
            </a:r>
          </a:p>
          <a:p>
            <a:pPr marL="0" indent="0">
              <a:lnSpc>
                <a:spcPct val="120000"/>
              </a:lnSpc>
              <a:spcBef>
                <a:spcPts val="0"/>
              </a:spcBef>
              <a:buFont typeface="Arial" panose="020B0604020202020204" pitchFamily="34" charset="0"/>
              <a:buNone/>
              <a:defRPr/>
            </a:pPr>
            <a:r>
              <a:rPr lang="en-GB" sz="1600" dirty="0">
                <a:solidFill>
                  <a:schemeClr val="tx1"/>
                </a:solidFill>
                <a:latin typeface="Twinkl" pitchFamily="2" charset="0"/>
              </a:rPr>
              <a:t>			The amount of liquid in each container</a:t>
            </a:r>
          </a:p>
          <a:p>
            <a:pPr marL="0" indent="0">
              <a:lnSpc>
                <a:spcPct val="120000"/>
              </a:lnSpc>
              <a:spcBef>
                <a:spcPts val="0"/>
              </a:spcBef>
              <a:buFont typeface="Arial" panose="020B0604020202020204" pitchFamily="34" charset="0"/>
              <a:buNone/>
              <a:defRPr/>
            </a:pPr>
            <a:r>
              <a:rPr lang="en-GB" sz="1600" dirty="0">
                <a:solidFill>
                  <a:schemeClr val="tx1"/>
                </a:solidFill>
                <a:latin typeface="Twinkl" pitchFamily="2" charset="0"/>
              </a:rPr>
              <a:t>			The time between each observation</a:t>
            </a:r>
          </a:p>
          <a:p>
            <a:pPr marL="0" indent="0">
              <a:lnSpc>
                <a:spcPct val="120000"/>
              </a:lnSpc>
              <a:spcBef>
                <a:spcPts val="0"/>
              </a:spcBef>
              <a:buFont typeface="Arial" panose="020B0604020202020204" pitchFamily="34" charset="0"/>
              <a:buNone/>
              <a:defRPr/>
            </a:pPr>
            <a:r>
              <a:rPr lang="en-GB" sz="1600" dirty="0">
                <a:solidFill>
                  <a:schemeClr val="tx1"/>
                </a:solidFill>
                <a:latin typeface="Twinkl" pitchFamily="2" charset="0"/>
              </a:rPr>
              <a:t>			The type of chewing gum</a:t>
            </a:r>
          </a:p>
          <a:p>
            <a:pPr marL="0" indent="0">
              <a:lnSpc>
                <a:spcPct val="120000"/>
              </a:lnSpc>
              <a:spcBef>
                <a:spcPts val="0"/>
              </a:spcBef>
              <a:buFont typeface="Arial" panose="020B0604020202020204" pitchFamily="34" charset="0"/>
              <a:buNone/>
              <a:defRPr/>
            </a:pPr>
            <a:r>
              <a:rPr lang="en-GB" sz="1600" dirty="0">
                <a:solidFill>
                  <a:schemeClr val="tx1"/>
                </a:solidFill>
                <a:latin typeface="Twinkl" pitchFamily="2" charset="0"/>
              </a:rPr>
              <a:t>			The amount of chewing gum in each container.</a:t>
            </a:r>
          </a:p>
          <a:p>
            <a:pPr marL="0" indent="0">
              <a:lnSpc>
                <a:spcPct val="120000"/>
              </a:lnSpc>
              <a:spcBef>
                <a:spcPts val="0"/>
              </a:spcBef>
              <a:buFont typeface="Arial" panose="020B0604020202020204" pitchFamily="34" charset="0"/>
              <a:buNone/>
              <a:defRPr/>
            </a:pPr>
            <a:r>
              <a:rPr lang="en-GB" sz="1600" dirty="0">
                <a:solidFill>
                  <a:schemeClr val="tx1"/>
                </a:solidFill>
                <a:latin typeface="Twinkl" pitchFamily="2" charset="0"/>
              </a:rPr>
              <a:t>			</a:t>
            </a:r>
          </a:p>
          <a:p>
            <a:pPr marL="342900" indent="-342900">
              <a:lnSpc>
                <a:spcPct val="120000"/>
              </a:lnSpc>
              <a:spcBef>
                <a:spcPts val="0"/>
              </a:spcBef>
              <a:buFont typeface="Arial" panose="020B0604020202020204" pitchFamily="34" charset="0"/>
              <a:buAutoNum type="arabicParenR"/>
              <a:defRPr/>
            </a:pPr>
            <a:r>
              <a:rPr lang="en-GB" sz="1600" dirty="0">
                <a:solidFill>
                  <a:schemeClr val="tx1"/>
                </a:solidFill>
                <a:latin typeface="Twinkl" pitchFamily="2" charset="0"/>
              </a:rPr>
              <a:t>Record observations at regular intervals of time.</a:t>
            </a:r>
          </a:p>
          <a:p>
            <a:pPr marL="342900" indent="-342900">
              <a:lnSpc>
                <a:spcPct val="120000"/>
              </a:lnSpc>
              <a:spcBef>
                <a:spcPts val="0"/>
              </a:spcBef>
              <a:buFont typeface="Arial" panose="020B0604020202020204" pitchFamily="34" charset="0"/>
              <a:buAutoNum type="arabicParenR"/>
              <a:defRPr/>
            </a:pPr>
            <a:r>
              <a:rPr lang="en-GB" sz="1600" dirty="0">
                <a:solidFill>
                  <a:schemeClr val="tx1"/>
                </a:solidFill>
                <a:latin typeface="Twinkl" pitchFamily="2" charset="0"/>
              </a:rPr>
              <a:t>Compare the results from different liquids.</a:t>
            </a:r>
          </a:p>
          <a:p>
            <a:pPr marL="342900" indent="-342900">
              <a:lnSpc>
                <a:spcPct val="120000"/>
              </a:lnSpc>
              <a:spcBef>
                <a:spcPts val="0"/>
              </a:spcBef>
              <a:buFont typeface="Arial" panose="020B0604020202020204" pitchFamily="34" charset="0"/>
              <a:buAutoNum type="arabicParenR"/>
              <a:defRPr/>
            </a:pPr>
            <a:r>
              <a:rPr lang="en-GB" sz="1600" dirty="0">
                <a:solidFill>
                  <a:schemeClr val="tx1"/>
                </a:solidFill>
                <a:latin typeface="Twinkl" pitchFamily="2" charset="0"/>
              </a:rPr>
              <a:t>Spot patterns.</a:t>
            </a:r>
          </a:p>
        </p:txBody>
      </p:sp>
      <p:sp>
        <p:nvSpPr>
          <p:cNvPr id="11269" name="Title 5">
            <a:extLst>
              <a:ext uri="{FF2B5EF4-FFF2-40B4-BE49-F238E27FC236}">
                <a16:creationId xmlns:a16="http://schemas.microsoft.com/office/drawing/2014/main" id="{7BE04930-A9BD-476C-9F8C-0ECBE9B52E2F}"/>
              </a:ext>
            </a:extLst>
          </p:cNvPr>
          <p:cNvSpPr>
            <a:spLocks noGrp="1"/>
          </p:cNvSpPr>
          <p:nvPr>
            <p:ph type="title"/>
          </p:nvPr>
        </p:nvSpPr>
        <p:spPr>
          <a:xfrm>
            <a:off x="484188" y="712788"/>
            <a:ext cx="8220075" cy="631825"/>
          </a:xfrm>
        </p:spPr>
        <p:txBody>
          <a:bodyPr>
            <a:noAutofit/>
          </a:bodyPr>
          <a:lstStyle/>
          <a:p>
            <a:pPr algn="ctr" eaLnBrk="1" hangingPunct="1">
              <a:lnSpc>
                <a:spcPct val="100000"/>
              </a:lnSpc>
              <a:defRPr/>
            </a:pPr>
            <a:r>
              <a:rPr lang="en-GB" sz="3300" dirty="0">
                <a:latin typeface="Twinkl" pitchFamily="2" charset="0"/>
              </a:rPr>
              <a:t>Carrying Out Fair and </a:t>
            </a:r>
            <a:br>
              <a:rPr lang="en-GB" sz="3300" dirty="0">
                <a:latin typeface="Twinkl" pitchFamily="2" charset="0"/>
              </a:rPr>
            </a:br>
            <a:r>
              <a:rPr lang="en-GB" sz="3300" dirty="0">
                <a:latin typeface="Twinkl" pitchFamily="2" charset="0"/>
              </a:rPr>
              <a:t>Comparative Tests</a:t>
            </a:r>
            <a:endParaRPr lang="en-GB" altLang="en-US" sz="3300" dirty="0">
              <a:latin typeface="Twinkl" pitchFamily="2" charset="0"/>
            </a:endParaRPr>
          </a:p>
        </p:txBody>
      </p:sp>
      <p:pic>
        <p:nvPicPr>
          <p:cNvPr id="30723" name="Picture 2">
            <a:extLst>
              <a:ext uri="{FF2B5EF4-FFF2-40B4-BE49-F238E27FC236}">
                <a16:creationId xmlns:a16="http://schemas.microsoft.com/office/drawing/2014/main" id="{2A222A12-0010-4902-A8BD-14634261698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3268663"/>
            <a:ext cx="4587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a:extLst>
              <a:ext uri="{FF2B5EF4-FFF2-40B4-BE49-F238E27FC236}">
                <a16:creationId xmlns:a16="http://schemas.microsoft.com/office/drawing/2014/main" id="{6920FB8D-F36A-4BC1-96B0-5247CAC4E9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4988" y="3268663"/>
            <a:ext cx="458787"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1">
            <a:extLst>
              <a:ext uri="{FF2B5EF4-FFF2-40B4-BE49-F238E27FC236}">
                <a16:creationId xmlns:a16="http://schemas.microsoft.com/office/drawing/2014/main" id="{78287650-F3DE-4C6A-8E7C-62BBD7D0185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5225" y="3268663"/>
            <a:ext cx="458788"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26" name="Group 6">
            <a:extLst>
              <a:ext uri="{FF2B5EF4-FFF2-40B4-BE49-F238E27FC236}">
                <a16:creationId xmlns:a16="http://schemas.microsoft.com/office/drawing/2014/main" id="{090345E9-710B-49FE-9DC1-505E654B8131}"/>
              </a:ext>
            </a:extLst>
          </p:cNvPr>
          <p:cNvGrpSpPr>
            <a:grpSpLocks/>
          </p:cNvGrpSpPr>
          <p:nvPr/>
        </p:nvGrpSpPr>
        <p:grpSpPr bwMode="auto">
          <a:xfrm>
            <a:off x="1171575" y="3556000"/>
            <a:ext cx="1746250" cy="93663"/>
            <a:chOff x="1171908" y="3555894"/>
            <a:chExt cx="1746588" cy="92997"/>
          </a:xfrm>
        </p:grpSpPr>
        <p:sp>
          <p:nvSpPr>
            <p:cNvPr id="6" name="Rectangle 5">
              <a:extLst>
                <a:ext uri="{FF2B5EF4-FFF2-40B4-BE49-F238E27FC236}">
                  <a16:creationId xmlns:a16="http://schemas.microsoft.com/office/drawing/2014/main" id="{38555A3F-03D7-4BA8-A7DE-4033B652DE94}"/>
                </a:ext>
              </a:extLst>
            </p:cNvPr>
            <p:cNvSpPr/>
            <p:nvPr/>
          </p:nvSpPr>
          <p:spPr>
            <a:xfrm rot="4088916">
              <a:off x="2016123" y="2733908"/>
              <a:ext cx="80387" cy="17243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ctangle 22">
              <a:extLst>
                <a:ext uri="{FF2B5EF4-FFF2-40B4-BE49-F238E27FC236}">
                  <a16:creationId xmlns:a16="http://schemas.microsoft.com/office/drawing/2014/main" id="{58E38A13-5017-428E-A21C-BD64EE63891B}"/>
                </a:ext>
              </a:extLst>
            </p:cNvPr>
            <p:cNvSpPr/>
            <p:nvPr/>
          </p:nvSpPr>
          <p:spPr>
            <a:xfrm rot="17511084" flipH="1">
              <a:off x="1993894" y="2746518"/>
              <a:ext cx="80387" cy="172435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pic>
        <p:nvPicPr>
          <p:cNvPr id="30727" name="Picture 24">
            <a:extLst>
              <a:ext uri="{FF2B5EF4-FFF2-40B4-BE49-F238E27FC236}">
                <a16:creationId xmlns:a16="http://schemas.microsoft.com/office/drawing/2014/main" id="{8EF263B7-A630-4E4B-AF68-B2B8A6B0B97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4114800"/>
            <a:ext cx="4587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6">
            <a:extLst>
              <a:ext uri="{FF2B5EF4-FFF2-40B4-BE49-F238E27FC236}">
                <a16:creationId xmlns:a16="http://schemas.microsoft.com/office/drawing/2014/main" id="{1D81DAA2-1EE3-413E-A779-D6CBFD87D4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5225" y="4114800"/>
            <a:ext cx="458788"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27">
            <a:extLst>
              <a:ext uri="{FF2B5EF4-FFF2-40B4-BE49-F238E27FC236}">
                <a16:creationId xmlns:a16="http://schemas.microsoft.com/office/drawing/2014/main" id="{EC424E8E-C1A3-427D-B3E8-2AF41D4501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04988" y="4114800"/>
            <a:ext cx="458787"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0" name="Group 7">
            <a:extLst>
              <a:ext uri="{FF2B5EF4-FFF2-40B4-BE49-F238E27FC236}">
                <a16:creationId xmlns:a16="http://schemas.microsoft.com/office/drawing/2014/main" id="{035B9BBE-F16F-415F-BA02-26F8FF46AE0A}"/>
              </a:ext>
            </a:extLst>
          </p:cNvPr>
          <p:cNvGrpSpPr>
            <a:grpSpLocks/>
          </p:cNvGrpSpPr>
          <p:nvPr/>
        </p:nvGrpSpPr>
        <p:grpSpPr bwMode="auto">
          <a:xfrm rot="-895965">
            <a:off x="1627188" y="4251325"/>
            <a:ext cx="1027112" cy="444500"/>
            <a:chOff x="1683491" y="4307187"/>
            <a:chExt cx="1028147" cy="444149"/>
          </a:xfrm>
        </p:grpSpPr>
        <p:sp>
          <p:nvSpPr>
            <p:cNvPr id="31" name="Rectangle 30">
              <a:extLst>
                <a:ext uri="{FF2B5EF4-FFF2-40B4-BE49-F238E27FC236}">
                  <a16:creationId xmlns:a16="http://schemas.microsoft.com/office/drawing/2014/main" id="{03C44E3B-4816-4F79-84A1-5FD7CA347136}"/>
                </a:ext>
              </a:extLst>
            </p:cNvPr>
            <p:cNvSpPr/>
            <p:nvPr/>
          </p:nvSpPr>
          <p:spPr>
            <a:xfrm rot="3999382" flipH="1">
              <a:off x="2135117" y="4001703"/>
              <a:ext cx="157039" cy="99636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2" name="Rectangle 31">
              <a:extLst>
                <a:ext uri="{FF2B5EF4-FFF2-40B4-BE49-F238E27FC236}">
                  <a16:creationId xmlns:a16="http://schemas.microsoft.com/office/drawing/2014/main" id="{29AE8653-BFCC-4BA2-B8A4-696893168702}"/>
                </a:ext>
              </a:extLst>
            </p:cNvPr>
            <p:cNvSpPr/>
            <p:nvPr/>
          </p:nvSpPr>
          <p:spPr>
            <a:xfrm rot="9217111" flipH="1">
              <a:off x="1683464" y="4306871"/>
              <a:ext cx="174801" cy="44414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aphicFrame>
        <p:nvGraphicFramePr>
          <p:cNvPr id="34" name="Table 33">
            <a:extLst>
              <a:ext uri="{FF2B5EF4-FFF2-40B4-BE49-F238E27FC236}">
                <a16:creationId xmlns:a16="http://schemas.microsoft.com/office/drawing/2014/main" id="{192E534F-5BE8-404D-A26B-FBDB26556AA2}"/>
              </a:ext>
            </a:extLst>
          </p:cNvPr>
          <p:cNvGraphicFramePr>
            <a:graphicFrameLocks noGrp="1"/>
          </p:cNvGraphicFramePr>
          <p:nvPr>
            <p:extLst>
              <p:ext uri="{D42A27DB-BD31-4B8C-83A1-F6EECF244321}">
                <p14:modId xmlns:p14="http://schemas.microsoft.com/office/powerpoint/2010/main" val="1525995519"/>
              </p:ext>
            </p:extLst>
          </p:nvPr>
        </p:nvGraphicFramePr>
        <p:xfrm>
          <a:off x="5857657" y="5076782"/>
          <a:ext cx="2562226" cy="1068430"/>
        </p:xfrm>
        <a:graphic>
          <a:graphicData uri="http://schemas.openxmlformats.org/drawingml/2006/table">
            <a:tbl>
              <a:tblPr firstRow="1" bandRow="1">
                <a:tableStyleId>{5940675A-B579-460E-94D1-54222C63F5DA}</a:tableStyleId>
              </a:tblPr>
              <a:tblGrid>
                <a:gridCol w="609395">
                  <a:extLst>
                    <a:ext uri="{9D8B030D-6E8A-4147-A177-3AD203B41FA5}">
                      <a16:colId xmlns:a16="http://schemas.microsoft.com/office/drawing/2014/main" val="20000"/>
                    </a:ext>
                  </a:extLst>
                </a:gridCol>
                <a:gridCol w="955640">
                  <a:extLst>
                    <a:ext uri="{9D8B030D-6E8A-4147-A177-3AD203B41FA5}">
                      <a16:colId xmlns:a16="http://schemas.microsoft.com/office/drawing/2014/main" val="20001"/>
                    </a:ext>
                  </a:extLst>
                </a:gridCol>
                <a:gridCol w="997191">
                  <a:extLst>
                    <a:ext uri="{9D8B030D-6E8A-4147-A177-3AD203B41FA5}">
                      <a16:colId xmlns:a16="http://schemas.microsoft.com/office/drawing/2014/main" val="20002"/>
                    </a:ext>
                  </a:extLst>
                </a:gridCol>
              </a:tblGrid>
              <a:tr h="359080">
                <a:tc>
                  <a:txBody>
                    <a:bodyPr/>
                    <a:lstStyle/>
                    <a:p>
                      <a:r>
                        <a:rPr lang="en-GB" sz="1000" dirty="0">
                          <a:latin typeface="Twinkl" pitchFamily="2" charset="0"/>
                        </a:rPr>
                        <a:t>Liquid</a:t>
                      </a:r>
                    </a:p>
                  </a:txBody>
                  <a:tcPr marL="91409" marR="91409" marT="45701" marB="45701">
                    <a:solidFill>
                      <a:srgbClr val="FFE697"/>
                    </a:solidFill>
                  </a:tcPr>
                </a:tc>
                <a:tc>
                  <a:txBody>
                    <a:bodyPr/>
                    <a:lstStyle/>
                    <a:p>
                      <a:r>
                        <a:rPr lang="en-GB" sz="1000" dirty="0">
                          <a:latin typeface="Twinkl" pitchFamily="2" charset="0"/>
                        </a:rPr>
                        <a:t>Observation after</a:t>
                      </a:r>
                      <a:r>
                        <a:rPr lang="en-GB" sz="1000" baseline="0" dirty="0">
                          <a:latin typeface="Twinkl" pitchFamily="2" charset="0"/>
                        </a:rPr>
                        <a:t> 1 day.</a:t>
                      </a:r>
                      <a:endParaRPr lang="en-GB" sz="1000" dirty="0">
                        <a:latin typeface="Twinkl" pitchFamily="2" charset="0"/>
                      </a:endParaRPr>
                    </a:p>
                  </a:txBody>
                  <a:tcPr marL="91409" marR="91409" marT="45701" marB="45701">
                    <a:solidFill>
                      <a:srgbClr val="FFE697"/>
                    </a:solidFill>
                  </a:tcPr>
                </a:tc>
                <a:tc>
                  <a:txBody>
                    <a:bodyPr/>
                    <a:lstStyle/>
                    <a:p>
                      <a:r>
                        <a:rPr lang="en-GB" sz="1000" dirty="0">
                          <a:latin typeface="Twinkl" pitchFamily="2" charset="0"/>
                        </a:rPr>
                        <a:t>Observation after 2 days.</a:t>
                      </a:r>
                    </a:p>
                  </a:txBody>
                  <a:tcPr marL="91409" marR="91409" marT="45701" marB="45701">
                    <a:solidFill>
                      <a:srgbClr val="FFE697"/>
                    </a:solidFill>
                  </a:tcPr>
                </a:tc>
                <a:extLst>
                  <a:ext uri="{0D108BD9-81ED-4DB2-BD59-A6C34878D82A}">
                    <a16:rowId xmlns:a16="http://schemas.microsoft.com/office/drawing/2014/main" val="10000"/>
                  </a:ext>
                </a:extLst>
              </a:tr>
              <a:tr h="336192">
                <a:tc>
                  <a:txBody>
                    <a:bodyPr/>
                    <a:lstStyle/>
                    <a:p>
                      <a:endParaRPr lang="en-GB" sz="1000" dirty="0"/>
                    </a:p>
                  </a:txBody>
                  <a:tcPr marL="91409" marR="91409" marT="45701" marB="45701">
                    <a:solidFill>
                      <a:schemeClr val="bg1"/>
                    </a:solidFill>
                  </a:tcPr>
                </a:tc>
                <a:tc>
                  <a:txBody>
                    <a:bodyPr/>
                    <a:lstStyle/>
                    <a:p>
                      <a:endParaRPr lang="en-GB" sz="1000" dirty="0"/>
                    </a:p>
                  </a:txBody>
                  <a:tcPr marL="91409" marR="91409" marT="45701" marB="45701">
                    <a:solidFill>
                      <a:schemeClr val="bg1"/>
                    </a:solidFill>
                  </a:tcPr>
                </a:tc>
                <a:tc>
                  <a:txBody>
                    <a:bodyPr/>
                    <a:lstStyle/>
                    <a:p>
                      <a:endParaRPr lang="en-GB" sz="1000" dirty="0"/>
                    </a:p>
                  </a:txBody>
                  <a:tcPr marL="91409" marR="91409" marT="45701" marB="45701">
                    <a:solidFill>
                      <a:schemeClr val="bg1"/>
                    </a:solidFill>
                  </a:tcPr>
                </a:tc>
                <a:extLst>
                  <a:ext uri="{0D108BD9-81ED-4DB2-BD59-A6C34878D82A}">
                    <a16:rowId xmlns:a16="http://schemas.microsoft.com/office/drawing/2014/main" val="10001"/>
                  </a:ext>
                </a:extLst>
              </a:tr>
              <a:tr h="336036">
                <a:tc>
                  <a:txBody>
                    <a:bodyPr/>
                    <a:lstStyle/>
                    <a:p>
                      <a:endParaRPr lang="en-GB" sz="900" dirty="0"/>
                    </a:p>
                  </a:txBody>
                  <a:tcPr marL="91409" marR="91409" marT="45701" marB="45701">
                    <a:solidFill>
                      <a:schemeClr val="bg1"/>
                    </a:solidFill>
                  </a:tcPr>
                </a:tc>
                <a:tc>
                  <a:txBody>
                    <a:bodyPr/>
                    <a:lstStyle/>
                    <a:p>
                      <a:endParaRPr lang="en-GB" sz="900" dirty="0"/>
                    </a:p>
                  </a:txBody>
                  <a:tcPr marL="91409" marR="91409" marT="45701" marB="45701">
                    <a:solidFill>
                      <a:schemeClr val="bg1"/>
                    </a:solidFill>
                  </a:tcPr>
                </a:tc>
                <a:tc>
                  <a:txBody>
                    <a:bodyPr/>
                    <a:lstStyle/>
                    <a:p>
                      <a:endParaRPr lang="en-GB" sz="900" dirty="0"/>
                    </a:p>
                  </a:txBody>
                  <a:tcPr marL="91409" marR="91409" marT="45701" marB="45701">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600AB5F3-234C-43C9-B867-6B576799FC8B}"/>
              </a:ext>
            </a:extLst>
          </p:cNvPr>
          <p:cNvSpPr/>
          <p:nvPr/>
        </p:nvSpPr>
        <p:spPr>
          <a:xfrm>
            <a:off x="642938" y="3105150"/>
            <a:ext cx="7807325" cy="3092450"/>
          </a:xfrm>
          <a:prstGeom prst="roundRect">
            <a:avLst>
              <a:gd name="adj" fmla="val 3652"/>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assoon Infant Rg"/>
              <a:ea typeface="+mn-ea"/>
              <a:cs typeface="+mn-cs"/>
            </a:endParaRPr>
          </a:p>
        </p:txBody>
      </p:sp>
      <p:sp>
        <p:nvSpPr>
          <p:cNvPr id="9" name="Rounded Rectangle 8">
            <a:extLst>
              <a:ext uri="{FF2B5EF4-FFF2-40B4-BE49-F238E27FC236}">
                <a16:creationId xmlns:a16="http://schemas.microsoft.com/office/drawing/2014/main" id="{099105A6-8E5A-405E-B064-0536A0D44D12}"/>
              </a:ext>
            </a:extLst>
          </p:cNvPr>
          <p:cNvSpPr/>
          <p:nvPr/>
        </p:nvSpPr>
        <p:spPr>
          <a:xfrm>
            <a:off x="642938" y="1608138"/>
            <a:ext cx="7807325" cy="1246187"/>
          </a:xfrm>
          <a:prstGeom prst="roundRect">
            <a:avLst>
              <a:gd name="adj" fmla="val 5706"/>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assoon Infant Rg"/>
              <a:ea typeface="+mn-ea"/>
              <a:cs typeface="+mn-cs"/>
            </a:endParaRPr>
          </a:p>
        </p:txBody>
      </p:sp>
      <p:sp>
        <p:nvSpPr>
          <p:cNvPr id="11269" name="Title 5">
            <a:extLst>
              <a:ext uri="{FF2B5EF4-FFF2-40B4-BE49-F238E27FC236}">
                <a16:creationId xmlns:a16="http://schemas.microsoft.com/office/drawing/2014/main" id="{DB6C5B79-F814-4B44-B417-FE44D9EA9FE3}"/>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t>Experiment</a:t>
            </a:r>
          </a:p>
        </p:txBody>
      </p:sp>
      <p:sp>
        <p:nvSpPr>
          <p:cNvPr id="32774" name="Rectangle 1">
            <a:extLst>
              <a:ext uri="{FF2B5EF4-FFF2-40B4-BE49-F238E27FC236}">
                <a16:creationId xmlns:a16="http://schemas.microsoft.com/office/drawing/2014/main" id="{950FA4B2-38F0-4341-A61A-ECCDF6CEDF62}"/>
              </a:ext>
            </a:extLst>
          </p:cNvPr>
          <p:cNvSpPr>
            <a:spLocks noChangeArrowheads="1"/>
          </p:cNvSpPr>
          <p:nvPr/>
        </p:nvSpPr>
        <p:spPr bwMode="auto">
          <a:xfrm>
            <a:off x="865981" y="1608138"/>
            <a:ext cx="7456488"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2400" b="0" i="0" u="none" strike="noStrike" kern="1200" cap="none" spc="0" normalizeH="0" baseline="0" noProof="0" dirty="0">
                <a:ln>
                  <a:noFill/>
                </a:ln>
                <a:solidFill>
                  <a:srgbClr val="1C1C1C"/>
                </a:solidFill>
                <a:effectLst/>
                <a:uLnTx/>
                <a:uFillTx/>
                <a:latin typeface="Sassoon Infant Rg" panose="02000503030000020003" pitchFamily="50" charset="0"/>
                <a:ea typeface="+mn-ea"/>
                <a:cs typeface="+mn-cs"/>
              </a:rPr>
              <a:t>Our experiment is going to look at the affect different liquids have on enamel. Can we test this? Do you have any spare teeth lying around for us to use?</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Sassoon Infant Rg" panose="02000503030000020003" pitchFamily="50" charset="0"/>
              <a:ea typeface="+mn-ea"/>
              <a:cs typeface="+mn-cs"/>
            </a:endParaRPr>
          </a:p>
        </p:txBody>
      </p:sp>
      <p:pic>
        <p:nvPicPr>
          <p:cNvPr id="10247" name="Picture 1">
            <a:extLst>
              <a:ext uri="{FF2B5EF4-FFF2-40B4-BE49-F238E27FC236}">
                <a16:creationId xmlns:a16="http://schemas.microsoft.com/office/drawing/2014/main" id="{72B8351E-7ED1-48FA-83B9-76AD4E14688F}"/>
              </a:ext>
            </a:extLst>
          </p:cNvPr>
          <p:cNvPicPr>
            <a:picLocks noChangeAspect="1"/>
          </p:cNvPicPr>
          <p:nvPr/>
        </p:nvPicPr>
        <p:blipFill>
          <a:blip r:embed="rId4">
            <a:extLst>
              <a:ext uri="{28A0092B-C50C-407E-A947-70E740481C1C}">
                <a14:useLocalDpi xmlns:a14="http://schemas.microsoft.com/office/drawing/2010/main" val="0"/>
              </a:ext>
            </a:extLst>
          </a:blip>
          <a:srcRect b="25612"/>
          <a:stretch>
            <a:fillRect/>
          </a:stretch>
        </p:blipFill>
        <p:spPr bwMode="auto">
          <a:xfrm>
            <a:off x="4195763" y="4695825"/>
            <a:ext cx="43005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5DBF745-717F-4142-839C-6C19BAA0DC71}"/>
              </a:ext>
            </a:extLst>
          </p:cNvPr>
          <p:cNvSpPr txBox="1"/>
          <p:nvPr/>
        </p:nvSpPr>
        <p:spPr>
          <a:xfrm>
            <a:off x="697851" y="3151188"/>
            <a:ext cx="7024254" cy="2677656"/>
          </a:xfrm>
          <a:prstGeom prst="rect">
            <a:avLst/>
          </a:prstGeom>
          <a:noFill/>
        </p:spPr>
        <p:txBody>
          <a:bodyPr wrap="square" rtlCol="0">
            <a:spAutoFit/>
          </a:bodyPr>
          <a:lstStyle/>
          <a:p>
            <a:r>
              <a:rPr lang="en-GB" sz="2400" dirty="0"/>
              <a:t>Instead, I have done some research and found out that egg shell is made of a very similar material to enamel so we will use this instead. </a:t>
            </a:r>
          </a:p>
          <a:p>
            <a:endParaRPr lang="en-GB" dirty="0"/>
          </a:p>
          <a:p>
            <a:r>
              <a:rPr lang="en-GB" sz="2400" dirty="0"/>
              <a:t>What different liquids could we use to test?</a:t>
            </a:r>
          </a:p>
          <a:p>
            <a:endParaRPr lang="en-GB" sz="2400" dirty="0"/>
          </a:p>
          <a:p>
            <a:r>
              <a:rPr lang="en-GB" sz="2400" dirty="0"/>
              <a:t>Why have you chosen them?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600AB5F3-234C-43C9-B867-6B576799FC8B}"/>
              </a:ext>
            </a:extLst>
          </p:cNvPr>
          <p:cNvSpPr/>
          <p:nvPr/>
        </p:nvSpPr>
        <p:spPr>
          <a:xfrm>
            <a:off x="642938" y="3105150"/>
            <a:ext cx="7807325" cy="3092450"/>
          </a:xfrm>
          <a:prstGeom prst="roundRect">
            <a:avLst>
              <a:gd name="adj" fmla="val 3652"/>
            </a:avLst>
          </a:prstGeom>
          <a:solidFill>
            <a:srgbClr val="FFA4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assoon Infant Rg"/>
              <a:ea typeface="+mn-ea"/>
              <a:cs typeface="+mn-cs"/>
            </a:endParaRPr>
          </a:p>
        </p:txBody>
      </p:sp>
      <p:sp>
        <p:nvSpPr>
          <p:cNvPr id="9" name="Rounded Rectangle 8">
            <a:extLst>
              <a:ext uri="{FF2B5EF4-FFF2-40B4-BE49-F238E27FC236}">
                <a16:creationId xmlns:a16="http://schemas.microsoft.com/office/drawing/2014/main" id="{099105A6-8E5A-405E-B064-0536A0D44D12}"/>
              </a:ext>
            </a:extLst>
          </p:cNvPr>
          <p:cNvSpPr/>
          <p:nvPr/>
        </p:nvSpPr>
        <p:spPr>
          <a:xfrm>
            <a:off x="642938" y="1608138"/>
            <a:ext cx="7807325" cy="1246187"/>
          </a:xfrm>
          <a:prstGeom prst="roundRect">
            <a:avLst>
              <a:gd name="adj" fmla="val 5706"/>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Sassoon Infant Rg"/>
              <a:ea typeface="+mn-ea"/>
              <a:cs typeface="+mn-cs"/>
            </a:endParaRPr>
          </a:p>
        </p:txBody>
      </p:sp>
      <p:sp>
        <p:nvSpPr>
          <p:cNvPr id="11269" name="Title 5">
            <a:extLst>
              <a:ext uri="{FF2B5EF4-FFF2-40B4-BE49-F238E27FC236}">
                <a16:creationId xmlns:a16="http://schemas.microsoft.com/office/drawing/2014/main" id="{DB6C5B79-F814-4B44-B417-FE44D9EA9FE3}"/>
              </a:ext>
            </a:extLst>
          </p:cNvPr>
          <p:cNvSpPr>
            <a:spLocks noGrp="1"/>
          </p:cNvSpPr>
          <p:nvPr>
            <p:ph type="title"/>
          </p:nvPr>
        </p:nvSpPr>
        <p:spPr>
          <a:xfrm>
            <a:off x="484188" y="677863"/>
            <a:ext cx="8220075" cy="631825"/>
          </a:xfrm>
        </p:spPr>
        <p:txBody>
          <a:bodyPr>
            <a:normAutofit fontScale="90000"/>
          </a:bodyPr>
          <a:lstStyle/>
          <a:p>
            <a:pPr algn="ctr" eaLnBrk="1" hangingPunct="1">
              <a:defRPr/>
            </a:pPr>
            <a:r>
              <a:rPr lang="en-GB" altLang="en-US" dirty="0"/>
              <a:t>Experiment</a:t>
            </a:r>
          </a:p>
        </p:txBody>
      </p:sp>
      <p:sp>
        <p:nvSpPr>
          <p:cNvPr id="32774" name="Rectangle 1">
            <a:extLst>
              <a:ext uri="{FF2B5EF4-FFF2-40B4-BE49-F238E27FC236}">
                <a16:creationId xmlns:a16="http://schemas.microsoft.com/office/drawing/2014/main" id="{950FA4B2-38F0-4341-A61A-ECCDF6CEDF62}"/>
              </a:ext>
            </a:extLst>
          </p:cNvPr>
          <p:cNvSpPr>
            <a:spLocks noChangeArrowheads="1"/>
          </p:cNvSpPr>
          <p:nvPr/>
        </p:nvSpPr>
        <p:spPr bwMode="auto">
          <a:xfrm>
            <a:off x="865981" y="1608138"/>
            <a:ext cx="7456488" cy="1554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Sassoon Infant Rg" panose="02000503030000020003" pitchFamily="50" charset="0"/>
              </a:defRPr>
            </a:lvl1pPr>
            <a:lvl2pPr marL="742950" indent="-285750">
              <a:defRPr>
                <a:solidFill>
                  <a:schemeClr val="tx1"/>
                </a:solidFill>
                <a:latin typeface="Sassoon Infant Rg" panose="02000503030000020003" pitchFamily="50" charset="0"/>
              </a:defRPr>
            </a:lvl2pPr>
            <a:lvl3pPr marL="1143000" indent="-228600">
              <a:defRPr>
                <a:solidFill>
                  <a:schemeClr val="tx1"/>
                </a:solidFill>
                <a:latin typeface="Sassoon Infant Rg" panose="02000503030000020003" pitchFamily="50" charset="0"/>
              </a:defRPr>
            </a:lvl3pPr>
            <a:lvl4pPr marL="1600200" indent="-228600">
              <a:defRPr>
                <a:solidFill>
                  <a:schemeClr val="tx1"/>
                </a:solidFill>
                <a:latin typeface="Sassoon Infant Rg" panose="02000503030000020003" pitchFamily="50" charset="0"/>
              </a:defRPr>
            </a:lvl4pPr>
            <a:lvl5pPr marL="2057400" indent="-228600">
              <a:defRPr>
                <a:solidFill>
                  <a:schemeClr val="tx1"/>
                </a:solidFill>
                <a:latin typeface="Sassoon Infant Rg" panose="02000503030000020003" pitchFamily="50" charset="0"/>
              </a:defRPr>
            </a:lvl5pPr>
            <a:lvl6pPr marL="2514600" indent="-228600" eaLnBrk="0" fontAlgn="base" hangingPunct="0">
              <a:spcBef>
                <a:spcPct val="0"/>
              </a:spcBef>
              <a:spcAft>
                <a:spcPct val="0"/>
              </a:spcAft>
              <a:defRPr>
                <a:solidFill>
                  <a:schemeClr val="tx1"/>
                </a:solidFill>
                <a:latin typeface="Sassoon Infant Rg" panose="02000503030000020003" pitchFamily="50" charset="0"/>
              </a:defRPr>
            </a:lvl6pPr>
            <a:lvl7pPr marL="2971800" indent="-228600" eaLnBrk="0" fontAlgn="base" hangingPunct="0">
              <a:spcBef>
                <a:spcPct val="0"/>
              </a:spcBef>
              <a:spcAft>
                <a:spcPct val="0"/>
              </a:spcAft>
              <a:defRPr>
                <a:solidFill>
                  <a:schemeClr val="tx1"/>
                </a:solidFill>
                <a:latin typeface="Sassoon Infant Rg" panose="02000503030000020003" pitchFamily="50" charset="0"/>
              </a:defRPr>
            </a:lvl7pPr>
            <a:lvl8pPr marL="3429000" indent="-228600" eaLnBrk="0" fontAlgn="base" hangingPunct="0">
              <a:spcBef>
                <a:spcPct val="0"/>
              </a:spcBef>
              <a:spcAft>
                <a:spcPct val="0"/>
              </a:spcAft>
              <a:defRPr>
                <a:solidFill>
                  <a:schemeClr val="tx1"/>
                </a:solidFill>
                <a:latin typeface="Sassoon Infant Rg" panose="02000503030000020003" pitchFamily="50" charset="0"/>
              </a:defRPr>
            </a:lvl8pPr>
            <a:lvl9pPr marL="3886200" indent="-228600" eaLnBrk="0" fontAlgn="base" hangingPunct="0">
              <a:spcBef>
                <a:spcPct val="0"/>
              </a:spcBef>
              <a:spcAft>
                <a:spcPct val="0"/>
              </a:spcAft>
              <a:defRPr>
                <a:solidFill>
                  <a:schemeClr val="tx1"/>
                </a:solidFill>
                <a:latin typeface="Sassoon Infant Rg" panose="02000503030000020003" pitchFamily="50" charset="0"/>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2400" b="0" i="0" u="none" strike="noStrike" kern="1200" cap="none" spc="0" normalizeH="0" baseline="0" noProof="0" dirty="0">
                <a:ln>
                  <a:noFill/>
                </a:ln>
                <a:solidFill>
                  <a:srgbClr val="1C1C1C"/>
                </a:solidFill>
                <a:effectLst/>
                <a:uLnTx/>
                <a:uFillTx/>
                <a:latin typeface="Sassoon Infant Rg" panose="02000503030000020003" pitchFamily="50" charset="0"/>
                <a:ea typeface="+mn-ea"/>
                <a:cs typeface="+mn-cs"/>
              </a:rPr>
              <a:t>If you don’t have the equipment to carry out the Science experiment watch the video below which shows the same experiment being carried out.</a:t>
            </a:r>
          </a:p>
          <a:p>
            <a:pPr marL="0" marR="0" lvl="0" indent="0" algn="l" defTabSz="914400" rtl="0" eaLnBrk="0" fontAlgn="base" latinLnBrk="0" hangingPunct="0">
              <a:lnSpc>
                <a:spcPct val="100000"/>
              </a:lnSpc>
              <a:spcBef>
                <a:spcPct val="0"/>
              </a:spcBef>
              <a:spcAft>
                <a:spcPts val="600"/>
              </a:spcAft>
              <a:buClrTx/>
              <a:buSzTx/>
              <a:buFontTx/>
              <a:buNone/>
              <a:tabLst/>
              <a:defRPr/>
            </a:pPr>
            <a:endParaRPr kumimoji="0" lang="en-GB" sz="1800" b="0" i="0" u="none" strike="noStrike" kern="1200" cap="none" spc="0" normalizeH="0" baseline="0" noProof="0" dirty="0">
              <a:ln>
                <a:noFill/>
              </a:ln>
              <a:solidFill>
                <a:srgbClr val="1C1C1C"/>
              </a:solidFill>
              <a:effectLst/>
              <a:uLnTx/>
              <a:uFillTx/>
              <a:latin typeface="Sassoon Infant Rg" panose="02000503030000020003" pitchFamily="50" charset="0"/>
              <a:ea typeface="+mn-ea"/>
              <a:cs typeface="+mn-cs"/>
            </a:endParaRPr>
          </a:p>
        </p:txBody>
      </p:sp>
      <p:pic>
        <p:nvPicPr>
          <p:cNvPr id="10247" name="Picture 1">
            <a:extLst>
              <a:ext uri="{FF2B5EF4-FFF2-40B4-BE49-F238E27FC236}">
                <a16:creationId xmlns:a16="http://schemas.microsoft.com/office/drawing/2014/main" id="{72B8351E-7ED1-48FA-83B9-76AD4E14688F}"/>
              </a:ext>
            </a:extLst>
          </p:cNvPr>
          <p:cNvPicPr>
            <a:picLocks noChangeAspect="1"/>
          </p:cNvPicPr>
          <p:nvPr/>
        </p:nvPicPr>
        <p:blipFill>
          <a:blip r:embed="rId4">
            <a:extLst>
              <a:ext uri="{28A0092B-C50C-407E-A947-70E740481C1C}">
                <a14:useLocalDpi xmlns:a14="http://schemas.microsoft.com/office/drawing/2010/main" val="0"/>
              </a:ext>
            </a:extLst>
          </a:blip>
          <a:srcRect b="25612"/>
          <a:stretch>
            <a:fillRect/>
          </a:stretch>
        </p:blipFill>
        <p:spPr bwMode="auto">
          <a:xfrm>
            <a:off x="4195763" y="4695825"/>
            <a:ext cx="430053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5DBF745-717F-4142-839C-6C19BAA0DC71}"/>
              </a:ext>
            </a:extLst>
          </p:cNvPr>
          <p:cNvSpPr txBox="1"/>
          <p:nvPr/>
        </p:nvSpPr>
        <p:spPr>
          <a:xfrm>
            <a:off x="697851" y="3151188"/>
            <a:ext cx="7024254" cy="1015663"/>
          </a:xfrm>
          <a:prstGeom prst="rect">
            <a:avLst/>
          </a:prstGeom>
          <a:noFill/>
        </p:spPr>
        <p:txBody>
          <a:bodyPr wrap="square" rtlCol="0">
            <a:spAutoFit/>
          </a:bodyPr>
          <a:lstStyle/>
          <a:p>
            <a:r>
              <a:rPr lang="en-GB" sz="3000" u="sng" dirty="0">
                <a:hlinkClick r:id="rId5">
                  <a:extLst>
                    <a:ext uri="{A12FA001-AC4F-418D-AE19-62706E023703}">
                      <ahyp:hlinkClr xmlns:ahyp="http://schemas.microsoft.com/office/drawing/2018/hyperlinkcolor" val="tx"/>
                    </a:ext>
                  </a:extLst>
                </a:hlinkClick>
              </a:rPr>
              <a:t>https://www.youtube.com/watch?v=rYQ7ZIG7wQk</a:t>
            </a:r>
            <a:r>
              <a:rPr lang="en-GB" sz="3000" dirty="0"/>
              <a:t> </a:t>
            </a:r>
          </a:p>
        </p:txBody>
      </p:sp>
    </p:spTree>
    <p:extLst>
      <p:ext uri="{BB962C8B-B14F-4D97-AF65-F5344CB8AC3E}">
        <p14:creationId xmlns:p14="http://schemas.microsoft.com/office/powerpoint/2010/main" val="310333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269" name="Title 5">
            <a:extLst>
              <a:ext uri="{FF2B5EF4-FFF2-40B4-BE49-F238E27FC236}">
                <a16:creationId xmlns:a16="http://schemas.microsoft.com/office/drawing/2014/main" id="{072AAB5C-D3FA-4D8B-989F-0AF90DB0C21D}"/>
              </a:ext>
            </a:extLst>
          </p:cNvPr>
          <p:cNvSpPr>
            <a:spLocks noGrp="1"/>
          </p:cNvSpPr>
          <p:nvPr>
            <p:ph type="title"/>
          </p:nvPr>
        </p:nvSpPr>
        <p:spPr>
          <a:xfrm>
            <a:off x="484188" y="830263"/>
            <a:ext cx="8220075" cy="631825"/>
          </a:xfrm>
        </p:spPr>
        <p:txBody>
          <a:bodyPr>
            <a:normAutofit fontScale="90000"/>
          </a:bodyPr>
          <a:lstStyle/>
          <a:p>
            <a:pPr algn="ctr" eaLnBrk="1" hangingPunct="1">
              <a:defRPr/>
            </a:pPr>
            <a:r>
              <a:rPr lang="en-GB" dirty="0"/>
              <a:t>Tooth Decay Scientific </a:t>
            </a:r>
            <a:br>
              <a:rPr lang="en-GB" dirty="0"/>
            </a:br>
            <a:r>
              <a:rPr lang="en-GB" dirty="0"/>
              <a:t>Enquiry</a:t>
            </a:r>
            <a:endParaRPr lang="en-GB" altLang="en-US" dirty="0"/>
          </a:p>
        </p:txBody>
      </p:sp>
      <p:grpSp>
        <p:nvGrpSpPr>
          <p:cNvPr id="12292" name="Group 11">
            <a:extLst>
              <a:ext uri="{FF2B5EF4-FFF2-40B4-BE49-F238E27FC236}">
                <a16:creationId xmlns:a16="http://schemas.microsoft.com/office/drawing/2014/main" id="{96ACFBB7-39E3-47F1-B76B-1600A51BB9A5}"/>
              </a:ext>
            </a:extLst>
          </p:cNvPr>
          <p:cNvGrpSpPr>
            <a:grpSpLocks/>
          </p:cNvGrpSpPr>
          <p:nvPr/>
        </p:nvGrpSpPr>
        <p:grpSpPr bwMode="auto">
          <a:xfrm>
            <a:off x="703263" y="2106612"/>
            <a:ext cx="7528646" cy="4019550"/>
            <a:chOff x="702733" y="1771418"/>
            <a:chExt cx="7529164" cy="4354661"/>
          </a:xfrm>
        </p:grpSpPr>
        <p:sp>
          <p:nvSpPr>
            <p:cNvPr id="14" name="Rounded Rectangle 13">
              <a:extLst>
                <a:ext uri="{FF2B5EF4-FFF2-40B4-BE49-F238E27FC236}">
                  <a16:creationId xmlns:a16="http://schemas.microsoft.com/office/drawing/2014/main" id="{0FCE24B1-B92D-48F7-9314-6BA191CFFBA2}"/>
                </a:ext>
              </a:extLst>
            </p:cNvPr>
            <p:cNvSpPr/>
            <p:nvPr/>
          </p:nvSpPr>
          <p:spPr>
            <a:xfrm>
              <a:off x="5836195" y="1771418"/>
              <a:ext cx="2395702" cy="4354661"/>
            </a:xfrm>
            <a:prstGeom prst="roundRect">
              <a:avLst>
                <a:gd name="adj" fmla="val 2464"/>
              </a:avLst>
            </a:prstGeom>
            <a:solidFill>
              <a:srgbClr val="F4B14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1C1C1C"/>
                  </a:solidFill>
                  <a:effectLst/>
                  <a:uLnTx/>
                  <a:uFillTx/>
                  <a:latin typeface="Sassoon Infant Rg"/>
                  <a:ea typeface="+mn-ea"/>
                  <a:cs typeface="+mn-cs"/>
                </a:rPr>
                <a:t>Make sure that: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1C1C1C"/>
                  </a:solidFill>
                  <a:effectLst/>
                  <a:uLnTx/>
                  <a:uFillTx/>
                  <a:latin typeface="Sassoon Infant Rg"/>
                  <a:ea typeface="+mn-ea"/>
                  <a:cs typeface="+mn-cs"/>
                </a:rPr>
                <a:t>You are careful when placing the eggs. If they are broken then it will affect your results.</a:t>
              </a:r>
            </a:p>
          </p:txBody>
        </p:sp>
        <p:sp>
          <p:nvSpPr>
            <p:cNvPr id="15" name="Rounded Rectangle 14">
              <a:extLst>
                <a:ext uri="{FF2B5EF4-FFF2-40B4-BE49-F238E27FC236}">
                  <a16:creationId xmlns:a16="http://schemas.microsoft.com/office/drawing/2014/main" id="{950D10CC-36DD-41D9-AA95-E22EEC907E45}"/>
                </a:ext>
              </a:extLst>
            </p:cNvPr>
            <p:cNvSpPr/>
            <p:nvPr/>
          </p:nvSpPr>
          <p:spPr>
            <a:xfrm>
              <a:off x="702733" y="1891806"/>
              <a:ext cx="2397290" cy="4234271"/>
            </a:xfrm>
            <a:prstGeom prst="roundRect">
              <a:avLst>
                <a:gd name="adj" fmla="val 2464"/>
              </a:avLst>
            </a:prstGeom>
            <a:solidFill>
              <a:srgbClr val="F4B148"/>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1C1C1C"/>
                  </a:solidFill>
                  <a:effectLst/>
                  <a:uLnTx/>
                  <a:uFillTx/>
                  <a:latin typeface="Sassoon Infant Rg"/>
                  <a:ea typeface="+mn-ea"/>
                  <a:cs typeface="+mn-cs"/>
                </a:rPr>
                <a:t>Make sure that: There is the same amount of liquid in each container.</a:t>
              </a:r>
            </a:p>
          </p:txBody>
        </p:sp>
        <p:sp>
          <p:nvSpPr>
            <p:cNvPr id="16" name="Rounded Rectangle 15">
              <a:extLst>
                <a:ext uri="{FF2B5EF4-FFF2-40B4-BE49-F238E27FC236}">
                  <a16:creationId xmlns:a16="http://schemas.microsoft.com/office/drawing/2014/main" id="{C41AA3C7-3BD2-41A2-92A8-DC1F3679FAA9}"/>
                </a:ext>
              </a:extLst>
            </p:cNvPr>
            <p:cNvSpPr/>
            <p:nvPr/>
          </p:nvSpPr>
          <p:spPr>
            <a:xfrm>
              <a:off x="3269464" y="1788618"/>
              <a:ext cx="2397290" cy="4337461"/>
            </a:xfrm>
            <a:prstGeom prst="roundRect">
              <a:avLst>
                <a:gd name="adj" fmla="val 2464"/>
              </a:avLst>
            </a:prstGeom>
            <a:solidFill>
              <a:srgbClr val="FFD5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80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400" dirty="0">
                  <a:solidFill>
                    <a:srgbClr val="1C1C1C"/>
                  </a:solidFill>
                  <a:latin typeface="Sassoon Infant Rg"/>
                </a:rPr>
                <a:t>We are going to use:</a:t>
              </a:r>
            </a:p>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C1C1C"/>
                  </a:solidFill>
                  <a:effectLst/>
                  <a:uLnTx/>
                  <a:uFillTx/>
                  <a:latin typeface="Sassoon Infant Rg"/>
                  <a:ea typeface="+mn-ea"/>
                  <a:cs typeface="+mn-cs"/>
                </a:rPr>
                <a:t>Water</a:t>
              </a:r>
            </a:p>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2400" dirty="0">
                  <a:solidFill>
                    <a:srgbClr val="1C1C1C"/>
                  </a:solidFill>
                  <a:latin typeface="Sassoon Infant Rg"/>
                </a:rPr>
                <a:t>Orange juice</a:t>
              </a:r>
            </a:p>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C1C1C"/>
                  </a:solidFill>
                  <a:effectLst/>
                  <a:uLnTx/>
                  <a:uFillTx/>
                  <a:latin typeface="Sassoon Infant Rg"/>
                  <a:ea typeface="+mn-ea"/>
                  <a:cs typeface="+mn-cs"/>
                </a:rPr>
                <a:t>Full fat coke</a:t>
              </a:r>
              <a:endParaRPr lang="en-GB" sz="2400" dirty="0">
                <a:solidFill>
                  <a:srgbClr val="1C1C1C"/>
                </a:solidFill>
                <a:latin typeface="Sassoon Infant Rg"/>
              </a:endParaRPr>
            </a:p>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1C1C1C"/>
                  </a:solidFill>
                  <a:effectLst/>
                  <a:uLnTx/>
                  <a:uFillTx/>
                  <a:latin typeface="Sassoon Infant Rg"/>
                  <a:ea typeface="+mn-ea"/>
                  <a:cs typeface="+mn-cs"/>
                </a:rPr>
                <a:t>Milk</a:t>
              </a:r>
            </a:p>
            <a:p>
              <a:pPr marL="342900" marR="0" lvl="0" indent="-3429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2400" dirty="0">
                  <a:solidFill>
                    <a:srgbClr val="1C1C1C"/>
                  </a:solidFill>
                  <a:latin typeface="Sassoon Infant Rg"/>
                </a:rPr>
                <a:t>Sugar water.</a:t>
              </a:r>
              <a:endParaRPr kumimoji="0" lang="en-GB" sz="2400" b="0" i="0" u="none" strike="noStrike" kern="1200" cap="none" spc="0" normalizeH="0" baseline="0" noProof="0" dirty="0">
                <a:ln>
                  <a:noFill/>
                </a:ln>
                <a:solidFill>
                  <a:srgbClr val="1C1C1C"/>
                </a:solidFill>
                <a:effectLst/>
                <a:uLnTx/>
                <a:uFillTx/>
                <a:latin typeface="Sassoon Infant Rg"/>
                <a:ea typeface="+mn-ea"/>
                <a:cs typeface="+mn-cs"/>
              </a:endParaRPr>
            </a:p>
          </p:txBody>
        </p:sp>
      </p:grpSp>
      <p:sp>
        <p:nvSpPr>
          <p:cNvPr id="12293" name="Rectangle 6">
            <a:extLst>
              <a:ext uri="{FF2B5EF4-FFF2-40B4-BE49-F238E27FC236}">
                <a16:creationId xmlns:a16="http://schemas.microsoft.com/office/drawing/2014/main" id="{C8158839-6D5F-4211-9CF7-07CFE949C6E1}"/>
              </a:ext>
            </a:extLst>
          </p:cNvPr>
          <p:cNvSpPr>
            <a:spLocks noChangeArrowheads="1"/>
          </p:cNvSpPr>
          <p:nvPr/>
        </p:nvSpPr>
        <p:spPr bwMode="auto">
          <a:xfrm>
            <a:off x="1292225" y="1654968"/>
            <a:ext cx="660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anose="02000503030000020003"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anose="02000503030000020003"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anose="02000503030000020003" charset="0"/>
                <a:ea typeface="Sassoon Infant Rg" panose="02000503030000020003" charset="0"/>
                <a:cs typeface="Sassoon Infant Rg" panose="02000503030000020003"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Sassoon Infant Md" panose="02000603050000020003" charset="0"/>
              </a:rPr>
              <a:t>Now we get to the fun part! Setting up the enquiry / test!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a:extLst>
              <a:ext uri="{FF2B5EF4-FFF2-40B4-BE49-F238E27FC236}">
                <a16:creationId xmlns:a16="http://schemas.microsoft.com/office/drawing/2014/main" id="{5004194D-0174-464C-B562-13E4F842BF05}"/>
              </a:ext>
            </a:extLst>
          </p:cNvPr>
          <p:cNvSpPr>
            <a:spLocks noGrp="1"/>
          </p:cNvSpPr>
          <p:nvPr>
            <p:ph type="title"/>
          </p:nvPr>
        </p:nvSpPr>
        <p:spPr>
          <a:xfrm>
            <a:off x="461961" y="575822"/>
            <a:ext cx="8220075" cy="631825"/>
          </a:xfrm>
        </p:spPr>
        <p:txBody>
          <a:bodyPr>
            <a:normAutofit fontScale="90000"/>
          </a:bodyPr>
          <a:lstStyle/>
          <a:p>
            <a:pPr algn="ctr" eaLnBrk="1" hangingPunct="1">
              <a:defRPr/>
            </a:pPr>
            <a:r>
              <a:rPr lang="en-GB" dirty="0">
                <a:solidFill>
                  <a:schemeClr val="tx1"/>
                </a:solidFill>
                <a:latin typeface="Twinkl" pitchFamily="2" charset="0"/>
              </a:rPr>
              <a:t>Writing up our experiment</a:t>
            </a:r>
            <a:endParaRPr lang="en-GB" altLang="en-US" dirty="0">
              <a:solidFill>
                <a:schemeClr val="tx1"/>
              </a:solidFill>
              <a:latin typeface="Twinkl" pitchFamily="2" charset="0"/>
            </a:endParaRPr>
          </a:p>
        </p:txBody>
      </p:sp>
      <p:sp>
        <p:nvSpPr>
          <p:cNvPr id="28676" name="Rectangle 1">
            <a:extLst>
              <a:ext uri="{FF2B5EF4-FFF2-40B4-BE49-F238E27FC236}">
                <a16:creationId xmlns:a16="http://schemas.microsoft.com/office/drawing/2014/main" id="{CE756763-D1D5-4A61-A477-491F1BC47C5B}"/>
              </a:ext>
            </a:extLst>
          </p:cNvPr>
          <p:cNvSpPr>
            <a:spLocks noChangeArrowheads="1"/>
          </p:cNvSpPr>
          <p:nvPr/>
        </p:nvSpPr>
        <p:spPr bwMode="auto">
          <a:xfrm>
            <a:off x="685799" y="1219922"/>
            <a:ext cx="7772400" cy="5062256"/>
          </a:xfrm>
          <a:prstGeom prst="rect">
            <a:avLst/>
          </a:prstGeom>
          <a:solidFill>
            <a:srgbClr val="FFE697"/>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20000"/>
              </a:lnSpc>
              <a:spcBef>
                <a:spcPct val="0"/>
              </a:spcBef>
              <a:buFontTx/>
              <a:buNone/>
            </a:pPr>
            <a:r>
              <a:rPr lang="en-GB" altLang="en-US" sz="2200" b="1" dirty="0">
                <a:solidFill>
                  <a:schemeClr val="tx1"/>
                </a:solidFill>
                <a:latin typeface="Twinkl" pitchFamily="2" charset="0"/>
              </a:rPr>
              <a:t>First we need to give our experiment a title, let’s decide on one now together.</a:t>
            </a:r>
          </a:p>
          <a:p>
            <a:pPr>
              <a:lnSpc>
                <a:spcPct val="120000"/>
              </a:lnSpc>
              <a:spcBef>
                <a:spcPct val="0"/>
              </a:spcBef>
              <a:buFontTx/>
              <a:buNone/>
            </a:pPr>
            <a:endParaRPr lang="en-GB" altLang="en-US" sz="2200" b="1" dirty="0">
              <a:solidFill>
                <a:schemeClr val="tx1"/>
              </a:solidFill>
              <a:latin typeface="Twinkl" pitchFamily="2" charset="0"/>
            </a:endParaRPr>
          </a:p>
          <a:p>
            <a:pPr>
              <a:lnSpc>
                <a:spcPct val="120000"/>
              </a:lnSpc>
              <a:spcBef>
                <a:spcPct val="0"/>
              </a:spcBef>
              <a:buFontTx/>
              <a:buNone/>
            </a:pPr>
            <a:r>
              <a:rPr lang="en-GB" altLang="en-US" sz="2200" b="1" dirty="0">
                <a:solidFill>
                  <a:schemeClr val="tx1"/>
                </a:solidFill>
                <a:latin typeface="Twinkl" pitchFamily="2" charset="0"/>
              </a:rPr>
              <a:t>Then, we need to write an equipment list.</a:t>
            </a:r>
          </a:p>
          <a:p>
            <a:pPr>
              <a:lnSpc>
                <a:spcPct val="120000"/>
              </a:lnSpc>
              <a:spcBef>
                <a:spcPct val="0"/>
              </a:spcBef>
              <a:buFontTx/>
              <a:buNone/>
            </a:pPr>
            <a:endParaRPr lang="en-GB" altLang="en-US" sz="2200" b="1" dirty="0">
              <a:solidFill>
                <a:schemeClr val="tx1"/>
              </a:solidFill>
              <a:latin typeface="Twinkl" pitchFamily="2" charset="0"/>
            </a:endParaRPr>
          </a:p>
          <a:p>
            <a:pPr>
              <a:lnSpc>
                <a:spcPct val="120000"/>
              </a:lnSpc>
              <a:spcBef>
                <a:spcPct val="0"/>
              </a:spcBef>
              <a:buFontTx/>
              <a:buNone/>
            </a:pPr>
            <a:r>
              <a:rPr lang="en-GB" altLang="en-US" sz="2200" b="1" dirty="0">
                <a:solidFill>
                  <a:schemeClr val="tx1"/>
                </a:solidFill>
                <a:latin typeface="Twinkl" pitchFamily="2" charset="0"/>
              </a:rPr>
              <a:t>Next, we need to write the method.</a:t>
            </a:r>
          </a:p>
          <a:p>
            <a:pPr>
              <a:lnSpc>
                <a:spcPct val="120000"/>
              </a:lnSpc>
              <a:spcBef>
                <a:spcPct val="0"/>
              </a:spcBef>
              <a:buFontTx/>
              <a:buNone/>
            </a:pPr>
            <a:r>
              <a:rPr lang="en-GB" altLang="en-US" sz="2200" dirty="0">
                <a:solidFill>
                  <a:schemeClr val="tx1"/>
                </a:solidFill>
                <a:latin typeface="Twinkl" pitchFamily="2" charset="0"/>
              </a:rPr>
              <a:t>This explains how we carried out the experiment, step by step. </a:t>
            </a:r>
          </a:p>
          <a:p>
            <a:pPr>
              <a:lnSpc>
                <a:spcPct val="120000"/>
              </a:lnSpc>
              <a:spcBef>
                <a:spcPct val="0"/>
              </a:spcBef>
              <a:buFontTx/>
              <a:buNone/>
            </a:pPr>
            <a:endParaRPr lang="en-GB" altLang="en-US" sz="2200" b="1" dirty="0">
              <a:solidFill>
                <a:schemeClr val="tx1"/>
              </a:solidFill>
              <a:latin typeface="Twinkl" pitchFamily="2" charset="0"/>
            </a:endParaRPr>
          </a:p>
          <a:p>
            <a:pPr>
              <a:lnSpc>
                <a:spcPct val="120000"/>
              </a:lnSpc>
              <a:spcBef>
                <a:spcPct val="0"/>
              </a:spcBef>
              <a:buFontTx/>
              <a:buNone/>
            </a:pPr>
            <a:r>
              <a:rPr lang="en-GB" altLang="en-US" sz="2200" b="1" dirty="0">
                <a:solidFill>
                  <a:schemeClr val="tx1"/>
                </a:solidFill>
                <a:latin typeface="Twinkl" pitchFamily="2" charset="0"/>
              </a:rPr>
              <a:t>Finally, we need to write our prediction. </a:t>
            </a:r>
          </a:p>
          <a:p>
            <a:pPr>
              <a:lnSpc>
                <a:spcPct val="120000"/>
              </a:lnSpc>
              <a:spcBef>
                <a:spcPct val="0"/>
              </a:spcBef>
              <a:buFontTx/>
              <a:buNone/>
            </a:pPr>
            <a:r>
              <a:rPr lang="en-GB" altLang="en-US" sz="2200" dirty="0">
                <a:solidFill>
                  <a:schemeClr val="tx1"/>
                </a:solidFill>
                <a:latin typeface="Twinkl" pitchFamily="2" charset="0"/>
              </a:rPr>
              <a:t>We are going to monitor our eggs over the next week and write up our results in our next science lesson.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C79CD337-4070-4CFA-8FFD-EFD4A05763A4}"/>
              </a:ext>
            </a:extLst>
          </p:cNvPr>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A59DB481-C2FB-40DD-A011-781A2FB0D51E}"/>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1" name="Title 1">
            <a:extLst>
              <a:ext uri="{FF2B5EF4-FFF2-40B4-BE49-F238E27FC236}">
                <a16:creationId xmlns:a16="http://schemas.microsoft.com/office/drawing/2014/main" id="{59CDCE6E-9F1D-4BB2-B0CE-A9F6D566B710}"/>
              </a:ext>
            </a:extLst>
          </p:cNvPr>
          <p:cNvSpPr txBox="1">
            <a:spLocks/>
          </p:cNvSpPr>
          <p:nvPr/>
        </p:nvSpPr>
        <p:spPr bwMode="auto">
          <a:xfrm>
            <a:off x="503238" y="606426"/>
            <a:ext cx="8137524" cy="205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eaLnBrk="1" hangingPunct="1">
              <a:spcBef>
                <a:spcPct val="0"/>
              </a:spcBef>
              <a:buNone/>
            </a:pPr>
            <a:r>
              <a:rPr lang="en-US" altLang="en-US" sz="3600" b="1" u="sng" dirty="0">
                <a:solidFill>
                  <a:schemeClr val="tx1"/>
                </a:solidFill>
                <a:latin typeface="Twinkl" pitchFamily="2" charset="0"/>
              </a:rPr>
              <a:t>Thursday 1</a:t>
            </a:r>
            <a:r>
              <a:rPr lang="en-US" altLang="en-US" sz="3600" b="1" u="sng" baseline="30000" dirty="0">
                <a:solidFill>
                  <a:schemeClr val="tx1"/>
                </a:solidFill>
                <a:latin typeface="Twinkl" pitchFamily="2" charset="0"/>
              </a:rPr>
              <a:t>st</a:t>
            </a:r>
            <a:r>
              <a:rPr lang="en-US" altLang="en-US" sz="3600" b="1" u="sng" dirty="0">
                <a:solidFill>
                  <a:schemeClr val="tx1"/>
                </a:solidFill>
                <a:latin typeface="Twinkl" pitchFamily="2" charset="0"/>
              </a:rPr>
              <a:t> July.</a:t>
            </a:r>
          </a:p>
          <a:p>
            <a:pPr eaLnBrk="1" hangingPunct="1">
              <a:spcBef>
                <a:spcPct val="0"/>
              </a:spcBef>
              <a:buNone/>
            </a:pPr>
            <a:r>
              <a:rPr lang="en-GB" altLang="en-US" sz="3600" b="1" u="sng" dirty="0">
                <a:latin typeface="Twinkl" pitchFamily="2" charset="0"/>
              </a:rPr>
              <a:t>L.O. - I can ask questions and perform a scientific enquiry to answer them.</a:t>
            </a:r>
          </a:p>
          <a:p>
            <a:pPr eaLnBrk="1" hangingPunct="1">
              <a:spcBef>
                <a:spcPct val="0"/>
              </a:spcBef>
              <a:buFontTx/>
              <a:buNone/>
            </a:pPr>
            <a:endParaRPr lang="en-US" altLang="en-US" sz="3600" b="1" dirty="0">
              <a:solidFill>
                <a:schemeClr val="tx1"/>
              </a:solidFill>
              <a:latin typeface="Twinkl" pitchFamily="2" charset="0"/>
            </a:endParaRPr>
          </a:p>
        </p:txBody>
      </p:sp>
      <p:sp>
        <p:nvSpPr>
          <p:cNvPr id="9223" name="Content Placeholder 15">
            <a:extLst>
              <a:ext uri="{FF2B5EF4-FFF2-40B4-BE49-F238E27FC236}">
                <a16:creationId xmlns:a16="http://schemas.microsoft.com/office/drawing/2014/main" id="{5AE70634-250D-4A6A-907E-5DD80E1E73FA}"/>
              </a:ext>
            </a:extLst>
          </p:cNvPr>
          <p:cNvSpPr txBox="1">
            <a:spLocks/>
          </p:cNvSpPr>
          <p:nvPr/>
        </p:nvSpPr>
        <p:spPr bwMode="auto">
          <a:xfrm>
            <a:off x="628650" y="3584574"/>
            <a:ext cx="7886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pPr>
            <a:r>
              <a:rPr lang="en-GB" altLang="en-US" dirty="0">
                <a:latin typeface="Twinkl" pitchFamily="2" charset="0"/>
              </a:rPr>
              <a:t>I can generate relevant scientific questions.</a:t>
            </a:r>
          </a:p>
          <a:p>
            <a:pPr>
              <a:lnSpc>
                <a:spcPct val="100000"/>
              </a:lnSpc>
            </a:pPr>
            <a:r>
              <a:rPr lang="en-GB" altLang="en-US" dirty="0">
                <a:latin typeface="Twinkl" pitchFamily="2" charset="0"/>
              </a:rPr>
              <a:t>I can set up a simple enquiry with support.</a:t>
            </a:r>
          </a:p>
          <a:p>
            <a:pPr>
              <a:lnSpc>
                <a:spcPct val="100000"/>
              </a:lnSpc>
            </a:pPr>
            <a:r>
              <a:rPr lang="en-GB" altLang="en-US" dirty="0">
                <a:latin typeface="Twinkl" pitchFamily="2" charset="0"/>
              </a:rPr>
              <a:t>I can make predictions and suggest equipment.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C79CD337-4070-4CFA-8FFD-EFD4A05763A4}"/>
              </a:ext>
            </a:extLst>
          </p:cNvPr>
          <p:cNvSpPr/>
          <p:nvPr/>
        </p:nvSpPr>
        <p:spPr bwMode="auto">
          <a:xfrm>
            <a:off x="503238" y="2927350"/>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24" name="Rounded Rectangle 23">
            <a:extLst>
              <a:ext uri="{FF2B5EF4-FFF2-40B4-BE49-F238E27FC236}">
                <a16:creationId xmlns:a16="http://schemas.microsoft.com/office/drawing/2014/main" id="{A59DB481-C2FB-40DD-A011-781A2FB0D51E}"/>
              </a:ext>
            </a:extLst>
          </p:cNvPr>
          <p:cNvSpPr/>
          <p:nvPr/>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9221" name="Title 1">
            <a:extLst>
              <a:ext uri="{FF2B5EF4-FFF2-40B4-BE49-F238E27FC236}">
                <a16:creationId xmlns:a16="http://schemas.microsoft.com/office/drawing/2014/main" id="{59CDCE6E-9F1D-4BB2-B0CE-A9F6D566B710}"/>
              </a:ext>
            </a:extLst>
          </p:cNvPr>
          <p:cNvSpPr txBox="1">
            <a:spLocks/>
          </p:cNvSpPr>
          <p:nvPr/>
        </p:nvSpPr>
        <p:spPr bwMode="auto">
          <a:xfrm>
            <a:off x="503238" y="606426"/>
            <a:ext cx="8137524" cy="205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eaLnBrk="1" hangingPunct="1">
              <a:spcBef>
                <a:spcPct val="0"/>
              </a:spcBef>
              <a:buNone/>
            </a:pPr>
            <a:r>
              <a:rPr lang="en-US" altLang="en-US" sz="3600" b="1" u="sng" dirty="0">
                <a:solidFill>
                  <a:schemeClr val="tx1"/>
                </a:solidFill>
                <a:latin typeface="Twinkl" pitchFamily="2" charset="0"/>
              </a:rPr>
              <a:t>Thursday 1</a:t>
            </a:r>
            <a:r>
              <a:rPr lang="en-US" altLang="en-US" sz="3600" b="1" u="sng" baseline="30000" dirty="0">
                <a:solidFill>
                  <a:schemeClr val="tx1"/>
                </a:solidFill>
                <a:latin typeface="Twinkl" pitchFamily="2" charset="0"/>
              </a:rPr>
              <a:t>st</a:t>
            </a:r>
            <a:r>
              <a:rPr lang="en-US" altLang="en-US" sz="3600" b="1" u="sng" dirty="0">
                <a:solidFill>
                  <a:schemeClr val="tx1"/>
                </a:solidFill>
                <a:latin typeface="Twinkl" pitchFamily="2" charset="0"/>
              </a:rPr>
              <a:t> July.</a:t>
            </a:r>
          </a:p>
          <a:p>
            <a:pPr eaLnBrk="1" hangingPunct="1">
              <a:spcBef>
                <a:spcPct val="0"/>
              </a:spcBef>
              <a:buNone/>
            </a:pPr>
            <a:r>
              <a:rPr lang="en-GB" altLang="en-US" sz="3600" b="1" u="sng" dirty="0">
                <a:latin typeface="Twinkl" pitchFamily="2" charset="0"/>
              </a:rPr>
              <a:t>L.O. - I can ask questions and perform a scientific enquiry to answer them.</a:t>
            </a:r>
          </a:p>
          <a:p>
            <a:pPr eaLnBrk="1" hangingPunct="1">
              <a:spcBef>
                <a:spcPct val="0"/>
              </a:spcBef>
              <a:buFontTx/>
              <a:buNone/>
            </a:pPr>
            <a:endParaRPr lang="en-US" altLang="en-US" sz="3600" b="1" dirty="0">
              <a:solidFill>
                <a:schemeClr val="tx1"/>
              </a:solidFill>
              <a:latin typeface="Twinkl" pitchFamily="2" charset="0"/>
            </a:endParaRPr>
          </a:p>
        </p:txBody>
      </p:sp>
      <p:sp>
        <p:nvSpPr>
          <p:cNvPr id="9223" name="Content Placeholder 15">
            <a:extLst>
              <a:ext uri="{FF2B5EF4-FFF2-40B4-BE49-F238E27FC236}">
                <a16:creationId xmlns:a16="http://schemas.microsoft.com/office/drawing/2014/main" id="{5AE70634-250D-4A6A-907E-5DD80E1E73FA}"/>
              </a:ext>
            </a:extLst>
          </p:cNvPr>
          <p:cNvSpPr txBox="1">
            <a:spLocks/>
          </p:cNvSpPr>
          <p:nvPr/>
        </p:nvSpPr>
        <p:spPr bwMode="auto">
          <a:xfrm>
            <a:off x="628650" y="3584574"/>
            <a:ext cx="7886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180000" tIns="252000" rIns="252000" bIns="180000"/>
          <a:lstStyle>
            <a:lvl1pPr marL="228600" indent="-228600">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685800" indent="-22860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pPr>
            <a:r>
              <a:rPr lang="en-GB" altLang="en-US" dirty="0">
                <a:latin typeface="Twinkl" pitchFamily="2" charset="0"/>
              </a:rPr>
              <a:t>I can generate relevant scientific questions.</a:t>
            </a:r>
          </a:p>
          <a:p>
            <a:pPr>
              <a:lnSpc>
                <a:spcPct val="100000"/>
              </a:lnSpc>
            </a:pPr>
            <a:r>
              <a:rPr lang="en-GB" altLang="en-US" dirty="0">
                <a:latin typeface="Twinkl" pitchFamily="2" charset="0"/>
              </a:rPr>
              <a:t>I can set up a simple enquiry with support.</a:t>
            </a:r>
          </a:p>
          <a:p>
            <a:pPr>
              <a:lnSpc>
                <a:spcPct val="100000"/>
              </a:lnSpc>
            </a:pPr>
            <a:r>
              <a:rPr lang="en-GB" altLang="en-US" dirty="0">
                <a:latin typeface="Twinkl" pitchFamily="2" charset="0"/>
              </a:rPr>
              <a:t>I can make predictions and suggest equipment.</a:t>
            </a:r>
          </a:p>
        </p:txBody>
      </p:sp>
    </p:spTree>
    <p:extLst>
      <p:ext uri="{BB962C8B-B14F-4D97-AF65-F5344CB8AC3E}">
        <p14:creationId xmlns:p14="http://schemas.microsoft.com/office/powerpoint/2010/main" val="269665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DEF49783-BC42-4DCC-9A92-6F93B2898DE2}"/>
              </a:ext>
            </a:extLst>
          </p:cNvPr>
          <p:cNvSpPr/>
          <p:nvPr/>
        </p:nvSpPr>
        <p:spPr>
          <a:xfrm>
            <a:off x="777875" y="1590675"/>
            <a:ext cx="4908550" cy="4438650"/>
          </a:xfrm>
          <a:prstGeom prst="roundRect">
            <a:avLst>
              <a:gd name="adj" fmla="val 2464"/>
            </a:avLst>
          </a:prstGeom>
          <a:solidFill>
            <a:schemeClr val="bg1"/>
          </a:solidFill>
          <a:ln w="57150">
            <a:solidFill>
              <a:srgbClr val="FC6F4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a:extLst>
              <a:ext uri="{FF2B5EF4-FFF2-40B4-BE49-F238E27FC236}">
                <a16:creationId xmlns:a16="http://schemas.microsoft.com/office/drawing/2014/main" id="{BC385147-13EE-4F22-9BA0-FD3D3FE3B8CD}"/>
              </a:ext>
            </a:extLst>
          </p:cNvPr>
          <p:cNvSpPr>
            <a:spLocks noGrp="1"/>
          </p:cNvSpPr>
          <p:nvPr>
            <p:ph type="title"/>
          </p:nvPr>
        </p:nvSpPr>
        <p:spPr>
          <a:xfrm>
            <a:off x="484188" y="712788"/>
            <a:ext cx="8220075" cy="631825"/>
          </a:xfrm>
        </p:spPr>
        <p:txBody>
          <a:bodyPr>
            <a:normAutofit fontScale="90000"/>
          </a:bodyPr>
          <a:lstStyle/>
          <a:p>
            <a:pPr algn="ctr" eaLnBrk="1" hangingPunct="1">
              <a:defRPr/>
            </a:pPr>
            <a:r>
              <a:rPr lang="en-GB" dirty="0">
                <a:latin typeface="Twinkl" pitchFamily="2" charset="0"/>
              </a:rPr>
              <a:t>Tooth Decay</a:t>
            </a:r>
            <a:endParaRPr lang="en-GB" altLang="en-US" dirty="0">
              <a:latin typeface="Twinkl" pitchFamily="2" charset="0"/>
            </a:endParaRPr>
          </a:p>
        </p:txBody>
      </p:sp>
      <p:pic>
        <p:nvPicPr>
          <p:cNvPr id="10246" name="Picture 1">
            <a:extLst>
              <a:ext uri="{FF2B5EF4-FFF2-40B4-BE49-F238E27FC236}">
                <a16:creationId xmlns:a16="http://schemas.microsoft.com/office/drawing/2014/main" id="{5DA94E7A-32C0-491F-A1EC-CFA81CD263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6038" y="1909763"/>
            <a:ext cx="39116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2">
            <a:extLst>
              <a:ext uri="{FF2B5EF4-FFF2-40B4-BE49-F238E27FC236}">
                <a16:creationId xmlns:a16="http://schemas.microsoft.com/office/drawing/2014/main" id="{20732640-DF4D-48AD-9067-15CB5B3E2914}"/>
              </a:ext>
            </a:extLst>
          </p:cNvPr>
          <p:cNvSpPr>
            <a:spLocks noChangeArrowheads="1"/>
          </p:cNvSpPr>
          <p:nvPr/>
        </p:nvSpPr>
        <p:spPr bwMode="auto">
          <a:xfrm>
            <a:off x="5826125" y="1590675"/>
            <a:ext cx="2454275" cy="3265097"/>
          </a:xfrm>
          <a:prstGeom prst="rect">
            <a:avLst/>
          </a:prstGeom>
          <a:solidFill>
            <a:srgbClr val="FFE697"/>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dirty="0">
                <a:solidFill>
                  <a:schemeClr val="tx1"/>
                </a:solidFill>
                <a:latin typeface="Twinkl" pitchFamily="2" charset="0"/>
              </a:rPr>
              <a:t>Discuss the following questions with your partner:</a:t>
            </a:r>
          </a:p>
          <a:p>
            <a:pPr>
              <a:lnSpc>
                <a:spcPct val="100000"/>
              </a:lnSpc>
              <a:spcBef>
                <a:spcPct val="0"/>
              </a:spcBef>
              <a:buFontTx/>
              <a:buNone/>
            </a:pPr>
            <a:endParaRPr lang="en-GB" altLang="en-US" dirty="0">
              <a:solidFill>
                <a:schemeClr val="tx1"/>
              </a:solidFill>
              <a:latin typeface="Twinkl" pitchFamily="2" charset="0"/>
            </a:endParaRPr>
          </a:p>
          <a:p>
            <a:pPr marL="285750" indent="-285750">
              <a:lnSpc>
                <a:spcPct val="100000"/>
              </a:lnSpc>
              <a:spcBef>
                <a:spcPct val="0"/>
              </a:spcBef>
            </a:pPr>
            <a:r>
              <a:rPr lang="en-GB" altLang="en-US" dirty="0">
                <a:solidFill>
                  <a:schemeClr val="tx1"/>
                </a:solidFill>
                <a:latin typeface="Twinkl" pitchFamily="2" charset="0"/>
              </a:rPr>
              <a:t>What is </a:t>
            </a:r>
            <a:br>
              <a:rPr lang="en-GB" altLang="en-US" dirty="0">
                <a:solidFill>
                  <a:schemeClr val="tx1"/>
                </a:solidFill>
                <a:latin typeface="Twinkl" pitchFamily="2" charset="0"/>
              </a:rPr>
            </a:br>
            <a:r>
              <a:rPr lang="en-GB" altLang="en-US" dirty="0">
                <a:solidFill>
                  <a:schemeClr val="tx1"/>
                </a:solidFill>
                <a:latin typeface="Twinkl" pitchFamily="2" charset="0"/>
              </a:rPr>
              <a:t>tooth decay?</a:t>
            </a:r>
          </a:p>
          <a:p>
            <a:pPr marL="285750" indent="-285750">
              <a:lnSpc>
                <a:spcPct val="100000"/>
              </a:lnSpc>
              <a:spcBef>
                <a:spcPct val="0"/>
              </a:spcBef>
            </a:pPr>
            <a:endParaRPr lang="en-GB" altLang="en-US" dirty="0">
              <a:solidFill>
                <a:schemeClr val="tx1"/>
              </a:solidFill>
              <a:latin typeface="Twinkl" pitchFamily="2" charset="0"/>
            </a:endParaRPr>
          </a:p>
          <a:p>
            <a:pPr marL="285750" indent="-285750">
              <a:lnSpc>
                <a:spcPct val="100000"/>
              </a:lnSpc>
              <a:spcBef>
                <a:spcPct val="0"/>
              </a:spcBef>
            </a:pPr>
            <a:r>
              <a:rPr lang="en-GB" altLang="en-US" dirty="0">
                <a:solidFill>
                  <a:schemeClr val="tx1"/>
                </a:solidFill>
                <a:latin typeface="Twinkl" pitchFamily="2" charset="0"/>
              </a:rPr>
              <a:t>What causes </a:t>
            </a:r>
            <a:br>
              <a:rPr lang="en-GB" altLang="en-US" dirty="0">
                <a:solidFill>
                  <a:schemeClr val="tx1"/>
                </a:solidFill>
                <a:latin typeface="Twinkl" pitchFamily="2" charset="0"/>
              </a:rPr>
            </a:br>
            <a:r>
              <a:rPr lang="en-GB" altLang="en-US" dirty="0">
                <a:solidFill>
                  <a:schemeClr val="tx1"/>
                </a:solidFill>
                <a:latin typeface="Twinkl" pitchFamily="2" charset="0"/>
              </a:rPr>
              <a:t>tooth decay? </a:t>
            </a:r>
          </a:p>
          <a:p>
            <a:pPr marL="285750" indent="-285750">
              <a:lnSpc>
                <a:spcPct val="100000"/>
              </a:lnSpc>
              <a:spcBef>
                <a:spcPct val="0"/>
              </a:spcBef>
            </a:pPr>
            <a:endParaRPr lang="en-GB" altLang="en-US" dirty="0">
              <a:solidFill>
                <a:schemeClr val="tx1"/>
              </a:solidFill>
              <a:latin typeface="Twinkl" pitchFamily="2" charset="0"/>
            </a:endParaRPr>
          </a:p>
          <a:p>
            <a:pPr marL="285750" indent="-285750">
              <a:lnSpc>
                <a:spcPct val="100000"/>
              </a:lnSpc>
              <a:spcBef>
                <a:spcPct val="0"/>
              </a:spcBef>
            </a:pPr>
            <a:r>
              <a:rPr lang="en-GB" altLang="en-US" dirty="0">
                <a:solidFill>
                  <a:schemeClr val="tx1"/>
                </a:solidFill>
                <a:latin typeface="Twinkl" pitchFamily="2" charset="0"/>
              </a:rPr>
              <a:t>How do you know?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a:extLst>
              <a:ext uri="{FF2B5EF4-FFF2-40B4-BE49-F238E27FC236}">
                <a16:creationId xmlns:a16="http://schemas.microsoft.com/office/drawing/2014/main" id="{BC385147-13EE-4F22-9BA0-FD3D3FE3B8CD}"/>
              </a:ext>
            </a:extLst>
          </p:cNvPr>
          <p:cNvSpPr>
            <a:spLocks noGrp="1"/>
          </p:cNvSpPr>
          <p:nvPr>
            <p:ph type="title"/>
          </p:nvPr>
        </p:nvSpPr>
        <p:spPr>
          <a:xfrm>
            <a:off x="484188" y="712788"/>
            <a:ext cx="8220075" cy="631825"/>
          </a:xfrm>
        </p:spPr>
        <p:txBody>
          <a:bodyPr>
            <a:normAutofit fontScale="90000"/>
          </a:bodyPr>
          <a:lstStyle/>
          <a:p>
            <a:pPr algn="ctr" eaLnBrk="1" hangingPunct="1">
              <a:defRPr/>
            </a:pPr>
            <a:r>
              <a:rPr lang="en-GB" dirty="0">
                <a:latin typeface="Twinkl" pitchFamily="2" charset="0"/>
              </a:rPr>
              <a:t>Tooth Decay</a:t>
            </a:r>
            <a:endParaRPr lang="en-GB" altLang="en-US" dirty="0">
              <a:latin typeface="Twinkl" pitchFamily="2" charset="0"/>
            </a:endParaRPr>
          </a:p>
        </p:txBody>
      </p:sp>
      <p:sp>
        <p:nvSpPr>
          <p:cNvPr id="10247" name="Rectangle 2">
            <a:extLst>
              <a:ext uri="{FF2B5EF4-FFF2-40B4-BE49-F238E27FC236}">
                <a16:creationId xmlns:a16="http://schemas.microsoft.com/office/drawing/2014/main" id="{20732640-DF4D-48AD-9067-15CB5B3E2914}"/>
              </a:ext>
            </a:extLst>
          </p:cNvPr>
          <p:cNvSpPr>
            <a:spLocks noChangeArrowheads="1"/>
          </p:cNvSpPr>
          <p:nvPr/>
        </p:nvSpPr>
        <p:spPr bwMode="auto">
          <a:xfrm>
            <a:off x="872837" y="1590675"/>
            <a:ext cx="7407564" cy="4472607"/>
          </a:xfrm>
          <a:prstGeom prst="rect">
            <a:avLst/>
          </a:prstGeom>
          <a:solidFill>
            <a:srgbClr val="FFE697"/>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buNone/>
            </a:pPr>
            <a:r>
              <a:rPr lang="en-GB" sz="2400" b="1" dirty="0"/>
              <a:t>Cavity - </a:t>
            </a:r>
            <a:r>
              <a:rPr lang="en-GB" sz="2400" dirty="0"/>
              <a:t>that's the word no one wants to hear at the dentist! A cavity develops when a tooth decays or breaks down. A cavity is a hole that can grow bigger and deeper over time, if you have a cavity, it's important to get it repaired.</a:t>
            </a:r>
          </a:p>
          <a:p>
            <a:pPr>
              <a:buNone/>
            </a:pPr>
            <a:endParaRPr lang="en-GB" sz="2400" dirty="0"/>
          </a:p>
          <a:p>
            <a:pPr>
              <a:buNone/>
            </a:pPr>
            <a:r>
              <a:rPr lang="en-GB" sz="2400" dirty="0"/>
              <a:t>But why would your </a:t>
            </a:r>
            <a:r>
              <a:rPr lang="en-GB" sz="2400" dirty="0">
                <a:solidFill>
                  <a:schemeClr val="tx1"/>
                </a:solidFill>
              </a:rPr>
              <a:t>tooth</a:t>
            </a:r>
            <a:r>
              <a:rPr lang="en-GB" sz="2400" dirty="0"/>
              <a:t> develop a hole? Blame plaque. That's a sticky, slimy substance made up mostly of the germs that cause tooth decay. The bacteria in your mouth make acids and when plaque clings to your teeth, the acids can eat away at the outermost layer of the tooth, called the </a:t>
            </a:r>
            <a:r>
              <a:rPr lang="en-GB" sz="2400" b="1" dirty="0"/>
              <a:t>enamel.</a:t>
            </a:r>
          </a:p>
        </p:txBody>
      </p:sp>
    </p:spTree>
    <p:extLst>
      <p:ext uri="{BB962C8B-B14F-4D97-AF65-F5344CB8AC3E}">
        <p14:creationId xmlns:p14="http://schemas.microsoft.com/office/powerpoint/2010/main" val="268774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a:extLst>
              <a:ext uri="{FF2B5EF4-FFF2-40B4-BE49-F238E27FC236}">
                <a16:creationId xmlns:a16="http://schemas.microsoft.com/office/drawing/2014/main" id="{BC385147-13EE-4F22-9BA0-FD3D3FE3B8CD}"/>
              </a:ext>
            </a:extLst>
          </p:cNvPr>
          <p:cNvSpPr>
            <a:spLocks noGrp="1"/>
          </p:cNvSpPr>
          <p:nvPr>
            <p:ph type="title"/>
          </p:nvPr>
        </p:nvSpPr>
        <p:spPr>
          <a:xfrm>
            <a:off x="484188" y="712788"/>
            <a:ext cx="8220075" cy="631825"/>
          </a:xfrm>
        </p:spPr>
        <p:txBody>
          <a:bodyPr>
            <a:normAutofit fontScale="90000"/>
          </a:bodyPr>
          <a:lstStyle/>
          <a:p>
            <a:pPr algn="ctr" eaLnBrk="1" hangingPunct="1">
              <a:defRPr/>
            </a:pPr>
            <a:r>
              <a:rPr lang="en-GB" dirty="0">
                <a:latin typeface="Twinkl" pitchFamily="2" charset="0"/>
              </a:rPr>
              <a:t>Tooth Decay</a:t>
            </a:r>
            <a:endParaRPr lang="en-GB" altLang="en-US" dirty="0">
              <a:latin typeface="Twinkl" pitchFamily="2" charset="0"/>
            </a:endParaRPr>
          </a:p>
        </p:txBody>
      </p:sp>
      <p:sp>
        <p:nvSpPr>
          <p:cNvPr id="10247" name="Rectangle 2">
            <a:extLst>
              <a:ext uri="{FF2B5EF4-FFF2-40B4-BE49-F238E27FC236}">
                <a16:creationId xmlns:a16="http://schemas.microsoft.com/office/drawing/2014/main" id="{20732640-DF4D-48AD-9067-15CB5B3E2914}"/>
              </a:ext>
            </a:extLst>
          </p:cNvPr>
          <p:cNvSpPr>
            <a:spLocks noChangeArrowheads="1"/>
          </p:cNvSpPr>
          <p:nvPr/>
        </p:nvSpPr>
        <p:spPr bwMode="auto">
          <a:xfrm>
            <a:off x="868218" y="1452130"/>
            <a:ext cx="7407564" cy="4805006"/>
          </a:xfrm>
          <a:prstGeom prst="rect">
            <a:avLst/>
          </a:prstGeom>
          <a:solidFill>
            <a:srgbClr val="FFE697"/>
          </a:solidFill>
          <a:ln>
            <a:noFill/>
          </a:ln>
        </p:spPr>
        <p:txBody>
          <a:bodyPr wrap="square" lIns="108000" tIns="108000" rIns="108000" bIns="108000">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buNone/>
            </a:pPr>
            <a:r>
              <a:rPr lang="en-GB" sz="2400" dirty="0"/>
              <a:t>If you don't go to the dentist, the acids can continue to make their way through the enamel, and the inside parts of your tooth can begin to decay. If you've ever had a toothache or heard an adult complain about one, it may have been because there was a cavity that reached all the way inside a tooth, where the nerve endings are. Ouch!</a:t>
            </a:r>
          </a:p>
          <a:p>
            <a:pPr>
              <a:buNone/>
            </a:pPr>
            <a:endParaRPr lang="en-GB" sz="2400" dirty="0"/>
          </a:p>
          <a:p>
            <a:pPr>
              <a:buNone/>
            </a:pPr>
            <a:r>
              <a:rPr lang="en-GB" sz="2400" dirty="0"/>
              <a:t>Your dentist will carefully examine your teeth and may take X-rays. If your dentist discovers a cavity, he or she can repair it for you by first removing the rotted part of your tooth with a special drill. The dentist then fills the hole in your tooth with a special material. The result is called a filling.</a:t>
            </a:r>
          </a:p>
        </p:txBody>
      </p:sp>
    </p:spTree>
    <p:extLst>
      <p:ext uri="{BB962C8B-B14F-4D97-AF65-F5344CB8AC3E}">
        <p14:creationId xmlns:p14="http://schemas.microsoft.com/office/powerpoint/2010/main" val="12650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E9A3362B-40B0-4976-AF3D-AC657768D4D3}"/>
              </a:ext>
            </a:extLst>
          </p:cNvPr>
          <p:cNvSpPr/>
          <p:nvPr/>
        </p:nvSpPr>
        <p:spPr>
          <a:xfrm>
            <a:off x="729455" y="1948020"/>
            <a:ext cx="7791090" cy="4282076"/>
          </a:xfrm>
          <a:prstGeom prst="rect">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a:extLst>
              <a:ext uri="{FF2B5EF4-FFF2-40B4-BE49-F238E27FC236}">
                <a16:creationId xmlns:a16="http://schemas.microsoft.com/office/drawing/2014/main" id="{E08E79E3-1974-47CD-A676-1AC02A27963F}"/>
              </a:ext>
            </a:extLst>
          </p:cNvPr>
          <p:cNvSpPr>
            <a:spLocks noGrp="1"/>
          </p:cNvSpPr>
          <p:nvPr>
            <p:ph type="title"/>
          </p:nvPr>
        </p:nvSpPr>
        <p:spPr>
          <a:xfrm>
            <a:off x="484188" y="712788"/>
            <a:ext cx="8220075" cy="631825"/>
          </a:xfrm>
        </p:spPr>
        <p:txBody>
          <a:bodyPr>
            <a:normAutofit fontScale="90000"/>
          </a:bodyPr>
          <a:lstStyle/>
          <a:p>
            <a:pPr algn="ctr" eaLnBrk="1" hangingPunct="1">
              <a:defRPr/>
            </a:pPr>
            <a:r>
              <a:rPr lang="en-GB" dirty="0">
                <a:latin typeface="Twinkl" pitchFamily="2" charset="0"/>
              </a:rPr>
              <a:t>Questions!</a:t>
            </a:r>
            <a:endParaRPr lang="en-GB" altLang="en-US" dirty="0">
              <a:latin typeface="Twinkl" pitchFamily="2" charset="0"/>
            </a:endParaRPr>
          </a:p>
        </p:txBody>
      </p:sp>
      <p:sp>
        <p:nvSpPr>
          <p:cNvPr id="12292" name="Rectangle 1">
            <a:extLst>
              <a:ext uri="{FF2B5EF4-FFF2-40B4-BE49-F238E27FC236}">
                <a16:creationId xmlns:a16="http://schemas.microsoft.com/office/drawing/2014/main" id="{1F371DBA-E80C-4B58-8756-0282B57A6B0A}"/>
              </a:ext>
            </a:extLst>
          </p:cNvPr>
          <p:cNvSpPr>
            <a:spLocks noChangeArrowheads="1"/>
          </p:cNvSpPr>
          <p:nvPr/>
        </p:nvSpPr>
        <p:spPr bwMode="auto">
          <a:xfrm>
            <a:off x="2239963" y="1447800"/>
            <a:ext cx="4708525" cy="397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gn="ctr">
              <a:buFont typeface="Arial" panose="020B0604020202020204" pitchFamily="34" charset="0"/>
              <a:buNone/>
            </a:pPr>
            <a:r>
              <a:rPr lang="en-GB" altLang="en-US" sz="2200" dirty="0">
                <a:latin typeface="Twinkl" pitchFamily="2" charset="0"/>
              </a:rPr>
              <a:t>Scientific Enquiry</a:t>
            </a:r>
          </a:p>
        </p:txBody>
      </p:sp>
      <p:pic>
        <p:nvPicPr>
          <p:cNvPr id="12293" name="Picture 2">
            <a:extLst>
              <a:ext uri="{FF2B5EF4-FFF2-40B4-BE49-F238E27FC236}">
                <a16:creationId xmlns:a16="http://schemas.microsoft.com/office/drawing/2014/main" id="{C3E61D37-9A89-40DC-9CEE-8DFE7BE75F00}"/>
              </a:ext>
            </a:extLst>
          </p:cNvPr>
          <p:cNvPicPr>
            <a:picLocks noChangeAspect="1"/>
          </p:cNvPicPr>
          <p:nvPr/>
        </p:nvPicPr>
        <p:blipFill>
          <a:blip r:embed="rId3">
            <a:extLst>
              <a:ext uri="{28A0092B-C50C-407E-A947-70E740481C1C}">
                <a14:useLocalDpi xmlns:a14="http://schemas.microsoft.com/office/drawing/2010/main" val="0"/>
              </a:ext>
            </a:extLst>
          </a:blip>
          <a:srcRect b="22580"/>
          <a:stretch>
            <a:fillRect/>
          </a:stretch>
        </p:blipFill>
        <p:spPr bwMode="auto">
          <a:xfrm>
            <a:off x="961233" y="2547600"/>
            <a:ext cx="3340100" cy="36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Rectangle 3">
            <a:extLst>
              <a:ext uri="{FF2B5EF4-FFF2-40B4-BE49-F238E27FC236}">
                <a16:creationId xmlns:a16="http://schemas.microsoft.com/office/drawing/2014/main" id="{9576B306-E400-4F46-84E6-1C0DA4235764}"/>
              </a:ext>
            </a:extLst>
          </p:cNvPr>
          <p:cNvSpPr>
            <a:spLocks noChangeArrowheads="1"/>
          </p:cNvSpPr>
          <p:nvPr/>
        </p:nvSpPr>
        <p:spPr bwMode="auto">
          <a:xfrm>
            <a:off x="4421405" y="2011566"/>
            <a:ext cx="3979067"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sz="2200" dirty="0">
                <a:solidFill>
                  <a:schemeClr val="tx1"/>
                </a:solidFill>
                <a:latin typeface="Twinkl" pitchFamily="2" charset="0"/>
              </a:rPr>
              <a:t>We are going to be carrying out a scientific experiment to see how different liquids affect tooth decay. But first, we need to generate some questions.</a:t>
            </a:r>
          </a:p>
          <a:p>
            <a:pPr>
              <a:lnSpc>
                <a:spcPct val="100000"/>
              </a:lnSpc>
              <a:spcBef>
                <a:spcPct val="0"/>
              </a:spcBef>
              <a:buFontTx/>
              <a:buNone/>
            </a:pPr>
            <a:endParaRPr lang="en-GB" altLang="en-US" sz="2200" dirty="0">
              <a:solidFill>
                <a:schemeClr val="tx1"/>
              </a:solidFill>
              <a:latin typeface="Twinkl" pitchFamily="2" charset="0"/>
            </a:endParaRPr>
          </a:p>
          <a:p>
            <a:pPr>
              <a:lnSpc>
                <a:spcPct val="100000"/>
              </a:lnSpc>
              <a:spcBef>
                <a:spcPct val="0"/>
              </a:spcBef>
              <a:buFontTx/>
              <a:buNone/>
            </a:pPr>
            <a:r>
              <a:rPr lang="en-GB" altLang="en-US" sz="2200" dirty="0">
                <a:solidFill>
                  <a:schemeClr val="tx1"/>
                </a:solidFill>
                <a:latin typeface="Twinkl" pitchFamily="2" charset="0"/>
              </a:rPr>
              <a:t>Why do scientists </a:t>
            </a:r>
            <a:br>
              <a:rPr lang="en-GB" altLang="en-US" sz="2200" dirty="0">
                <a:solidFill>
                  <a:schemeClr val="tx1"/>
                </a:solidFill>
                <a:latin typeface="Twinkl" pitchFamily="2" charset="0"/>
              </a:rPr>
            </a:br>
            <a:r>
              <a:rPr lang="en-GB" altLang="en-US" sz="2200" dirty="0">
                <a:solidFill>
                  <a:schemeClr val="tx1"/>
                </a:solidFill>
                <a:latin typeface="Twinkl" pitchFamily="2" charset="0"/>
              </a:rPr>
              <a:t>ask questions? </a:t>
            </a:r>
          </a:p>
          <a:p>
            <a:pPr>
              <a:lnSpc>
                <a:spcPct val="100000"/>
              </a:lnSpc>
              <a:spcBef>
                <a:spcPct val="0"/>
              </a:spcBef>
              <a:buFontTx/>
              <a:buNone/>
            </a:pPr>
            <a:endParaRPr lang="en-GB" altLang="en-US" sz="2200" dirty="0">
              <a:solidFill>
                <a:schemeClr val="tx1"/>
              </a:solidFill>
              <a:latin typeface="Twinkl" pitchFamily="2" charset="0"/>
            </a:endParaRPr>
          </a:p>
          <a:p>
            <a:pPr>
              <a:lnSpc>
                <a:spcPct val="100000"/>
              </a:lnSpc>
              <a:spcBef>
                <a:spcPct val="0"/>
              </a:spcBef>
              <a:buFontTx/>
              <a:buNone/>
            </a:pPr>
            <a:r>
              <a:rPr lang="en-GB" altLang="en-US" sz="2200" dirty="0">
                <a:solidFill>
                  <a:schemeClr val="tx1"/>
                </a:solidFill>
                <a:latin typeface="Twinkl" pitchFamily="2" charset="0"/>
              </a:rPr>
              <a:t>Why do they carry out enquiries and tests?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5">
            <a:extLst>
              <a:ext uri="{FF2B5EF4-FFF2-40B4-BE49-F238E27FC236}">
                <a16:creationId xmlns:a16="http://schemas.microsoft.com/office/drawing/2014/main" id="{DBFD7FB6-463C-4220-9F57-43A92EFAAF7D}"/>
              </a:ext>
            </a:extLst>
          </p:cNvPr>
          <p:cNvSpPr>
            <a:spLocks noGrp="1"/>
          </p:cNvSpPr>
          <p:nvPr>
            <p:ph type="title"/>
          </p:nvPr>
        </p:nvSpPr>
        <p:spPr>
          <a:xfrm>
            <a:off x="484188" y="712788"/>
            <a:ext cx="8220075" cy="631825"/>
          </a:xfrm>
        </p:spPr>
        <p:txBody>
          <a:bodyPr>
            <a:normAutofit fontScale="90000"/>
          </a:bodyPr>
          <a:lstStyle/>
          <a:p>
            <a:pPr algn="ctr" eaLnBrk="1" hangingPunct="1">
              <a:defRPr/>
            </a:pPr>
            <a:r>
              <a:rPr lang="en-GB" dirty="0">
                <a:latin typeface="Twinkl" pitchFamily="2" charset="0"/>
              </a:rPr>
              <a:t>Scientific or Not?</a:t>
            </a:r>
            <a:endParaRPr lang="en-GB" altLang="en-US" dirty="0">
              <a:latin typeface="Twinkl" pitchFamily="2" charset="0"/>
            </a:endParaRPr>
          </a:p>
        </p:txBody>
      </p:sp>
      <p:graphicFrame>
        <p:nvGraphicFramePr>
          <p:cNvPr id="7" name="Content Placeholder 2">
            <a:extLst>
              <a:ext uri="{FF2B5EF4-FFF2-40B4-BE49-F238E27FC236}">
                <a16:creationId xmlns:a16="http://schemas.microsoft.com/office/drawing/2014/main" id="{DAAEC06D-C5CE-40B6-9429-05F2EAAF2577}"/>
              </a:ext>
            </a:extLst>
          </p:cNvPr>
          <p:cNvGraphicFramePr>
            <a:graphicFrameLocks noGrp="1"/>
          </p:cNvGraphicFramePr>
          <p:nvPr>
            <p:ph idx="1"/>
            <p:extLst>
              <p:ext uri="{D42A27DB-BD31-4B8C-83A1-F6EECF244321}">
                <p14:modId xmlns:p14="http://schemas.microsoft.com/office/powerpoint/2010/main" val="107101876"/>
              </p:ext>
            </p:extLst>
          </p:nvPr>
        </p:nvGraphicFramePr>
        <p:xfrm>
          <a:off x="827088" y="2166938"/>
          <a:ext cx="7453312" cy="2103437"/>
        </p:xfrm>
        <a:graphic>
          <a:graphicData uri="http://schemas.openxmlformats.org/drawingml/2006/table">
            <a:tbl>
              <a:tblPr firstRow="1" bandRow="1">
                <a:tableStyleId>{5940675A-B579-460E-94D1-54222C63F5DA}</a:tableStyleId>
              </a:tblPr>
              <a:tblGrid>
                <a:gridCol w="3726656">
                  <a:extLst>
                    <a:ext uri="{9D8B030D-6E8A-4147-A177-3AD203B41FA5}">
                      <a16:colId xmlns:a16="http://schemas.microsoft.com/office/drawing/2014/main" val="20000"/>
                    </a:ext>
                  </a:extLst>
                </a:gridCol>
                <a:gridCol w="3726656">
                  <a:extLst>
                    <a:ext uri="{9D8B030D-6E8A-4147-A177-3AD203B41FA5}">
                      <a16:colId xmlns:a16="http://schemas.microsoft.com/office/drawing/2014/main" val="20001"/>
                    </a:ext>
                  </a:extLst>
                </a:gridCol>
              </a:tblGrid>
              <a:tr h="365815">
                <a:tc>
                  <a:txBody>
                    <a:bodyPr/>
                    <a:lstStyle/>
                    <a:p>
                      <a:pPr algn="ctr"/>
                      <a:r>
                        <a:rPr lang="en-GB" sz="1800" dirty="0">
                          <a:latin typeface="Twinkl" pitchFamily="2" charset="0"/>
                        </a:rPr>
                        <a:t>Scientific Questions</a:t>
                      </a:r>
                    </a:p>
                  </a:txBody>
                  <a:tcPr marL="91449" marR="91449"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7"/>
                    </a:solidFill>
                  </a:tcPr>
                </a:tc>
                <a:tc>
                  <a:txBody>
                    <a:bodyPr/>
                    <a:lstStyle/>
                    <a:p>
                      <a:pPr algn="ctr"/>
                      <a:r>
                        <a:rPr lang="en-GB" sz="1800" dirty="0">
                          <a:latin typeface="Twinkl" pitchFamily="2" charset="0"/>
                        </a:rPr>
                        <a:t>Non-Scientific Questions</a:t>
                      </a:r>
                    </a:p>
                  </a:txBody>
                  <a:tcPr marL="91449" marR="91449" marT="45727" marB="4572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697"/>
                    </a:solidFill>
                  </a:tcPr>
                </a:tc>
                <a:extLst>
                  <a:ext uri="{0D108BD9-81ED-4DB2-BD59-A6C34878D82A}">
                    <a16:rowId xmlns:a16="http://schemas.microsoft.com/office/drawing/2014/main" val="10000"/>
                  </a:ext>
                </a:extLst>
              </a:tr>
              <a:tr h="1737622">
                <a:tc>
                  <a:txBody>
                    <a:bodyPr/>
                    <a:lstStyle/>
                    <a:p>
                      <a:endParaRPr lang="en-GB" sz="1800" i="0" dirty="0"/>
                    </a:p>
                    <a:p>
                      <a:endParaRPr lang="en-GB" sz="1800" i="0" dirty="0"/>
                    </a:p>
                    <a:p>
                      <a:endParaRPr lang="en-GB" sz="1800" i="0" dirty="0"/>
                    </a:p>
                    <a:p>
                      <a:endParaRPr lang="en-GB" sz="1800" i="0" dirty="0"/>
                    </a:p>
                    <a:p>
                      <a:endParaRPr lang="en-GB" sz="1800" i="0" dirty="0"/>
                    </a:p>
                    <a:p>
                      <a:endParaRPr lang="en-GB" sz="1800" i="0" dirty="0"/>
                    </a:p>
                  </a:txBody>
                  <a:tcPr marL="91449" marR="9144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800" dirty="0"/>
                    </a:p>
                  </a:txBody>
                  <a:tcPr marL="91449" marR="91449" marT="45727" marB="4572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4350" name="Rectangle 1">
            <a:extLst>
              <a:ext uri="{FF2B5EF4-FFF2-40B4-BE49-F238E27FC236}">
                <a16:creationId xmlns:a16="http://schemas.microsoft.com/office/drawing/2014/main" id="{9092C030-3C99-4B43-B55A-134CC2B11342}"/>
              </a:ext>
            </a:extLst>
          </p:cNvPr>
          <p:cNvSpPr>
            <a:spLocks noChangeArrowheads="1"/>
          </p:cNvSpPr>
          <p:nvPr/>
        </p:nvSpPr>
        <p:spPr bwMode="auto">
          <a:xfrm>
            <a:off x="762000" y="1420813"/>
            <a:ext cx="75819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gn="ctr">
              <a:lnSpc>
                <a:spcPct val="100000"/>
              </a:lnSpc>
              <a:spcBef>
                <a:spcPct val="0"/>
              </a:spcBef>
              <a:buFontTx/>
              <a:buNone/>
            </a:pPr>
            <a:r>
              <a:rPr lang="en-GB" altLang="en-US" dirty="0">
                <a:solidFill>
                  <a:schemeClr val="tx1"/>
                </a:solidFill>
                <a:latin typeface="Twinkl" pitchFamily="2" charset="0"/>
              </a:rPr>
              <a:t>Categorise the questions based on whether they are scientific questions that can be tested or whether they are non-scientific questions:</a:t>
            </a:r>
          </a:p>
        </p:txBody>
      </p:sp>
      <p:sp>
        <p:nvSpPr>
          <p:cNvPr id="14351" name="TextBox 9">
            <a:extLst>
              <a:ext uri="{FF2B5EF4-FFF2-40B4-BE49-F238E27FC236}">
                <a16:creationId xmlns:a16="http://schemas.microsoft.com/office/drawing/2014/main" id="{6E2D28FD-2959-4355-BB62-8A580C593DF0}"/>
              </a:ext>
            </a:extLst>
          </p:cNvPr>
          <p:cNvSpPr txBox="1">
            <a:spLocks noChangeArrowheads="1"/>
          </p:cNvSpPr>
          <p:nvPr/>
        </p:nvSpPr>
        <p:spPr bwMode="auto">
          <a:xfrm>
            <a:off x="787400" y="4362450"/>
            <a:ext cx="4032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sz="1600" dirty="0">
                <a:solidFill>
                  <a:schemeClr val="tx1"/>
                </a:solidFill>
                <a:latin typeface="Twinkl" pitchFamily="2" charset="0"/>
              </a:rPr>
              <a:t>Does eating fruit keep you healthy?</a:t>
            </a:r>
          </a:p>
        </p:txBody>
      </p:sp>
      <p:sp>
        <p:nvSpPr>
          <p:cNvPr id="14352" name="TextBox 10">
            <a:extLst>
              <a:ext uri="{FF2B5EF4-FFF2-40B4-BE49-F238E27FC236}">
                <a16:creationId xmlns:a16="http://schemas.microsoft.com/office/drawing/2014/main" id="{15E15444-591C-4643-B980-0A970D9140F4}"/>
              </a:ext>
            </a:extLst>
          </p:cNvPr>
          <p:cNvSpPr txBox="1">
            <a:spLocks noChangeArrowheads="1"/>
          </p:cNvSpPr>
          <p:nvPr/>
        </p:nvSpPr>
        <p:spPr bwMode="auto">
          <a:xfrm>
            <a:off x="787400" y="4837113"/>
            <a:ext cx="238283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sz="1600">
                <a:solidFill>
                  <a:schemeClr val="tx1"/>
                </a:solidFill>
                <a:latin typeface="Twinkl" pitchFamily="2" charset="0"/>
              </a:rPr>
              <a:t>What time is dinner?</a:t>
            </a:r>
          </a:p>
        </p:txBody>
      </p:sp>
      <p:sp>
        <p:nvSpPr>
          <p:cNvPr id="14353" name="TextBox 11">
            <a:extLst>
              <a:ext uri="{FF2B5EF4-FFF2-40B4-BE49-F238E27FC236}">
                <a16:creationId xmlns:a16="http://schemas.microsoft.com/office/drawing/2014/main" id="{8E2AA77D-3F9E-4F96-B5E4-E9E64B6DB943}"/>
              </a:ext>
            </a:extLst>
          </p:cNvPr>
          <p:cNvSpPr txBox="1">
            <a:spLocks noChangeArrowheads="1"/>
          </p:cNvSpPr>
          <p:nvPr/>
        </p:nvSpPr>
        <p:spPr bwMode="auto">
          <a:xfrm>
            <a:off x="787400" y="5310188"/>
            <a:ext cx="26733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sz="1600">
                <a:solidFill>
                  <a:schemeClr val="tx1"/>
                </a:solidFill>
                <a:latin typeface="Twinkl" pitchFamily="2" charset="0"/>
              </a:rPr>
              <a:t>Can you open the lid?</a:t>
            </a:r>
          </a:p>
        </p:txBody>
      </p:sp>
      <p:sp>
        <p:nvSpPr>
          <p:cNvPr id="14354" name="TextBox 12">
            <a:extLst>
              <a:ext uri="{FF2B5EF4-FFF2-40B4-BE49-F238E27FC236}">
                <a16:creationId xmlns:a16="http://schemas.microsoft.com/office/drawing/2014/main" id="{BD31F136-D8F2-472E-96ED-690B9DE67086}"/>
              </a:ext>
            </a:extLst>
          </p:cNvPr>
          <p:cNvSpPr txBox="1">
            <a:spLocks noChangeArrowheads="1"/>
          </p:cNvSpPr>
          <p:nvPr/>
        </p:nvSpPr>
        <p:spPr bwMode="auto">
          <a:xfrm>
            <a:off x="4733925" y="4837113"/>
            <a:ext cx="4030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sz="1600">
                <a:solidFill>
                  <a:schemeClr val="tx1"/>
                </a:solidFill>
                <a:latin typeface="Twinkl" pitchFamily="2" charset="0"/>
              </a:rPr>
              <a:t>Does water always boil when heated?</a:t>
            </a:r>
          </a:p>
        </p:txBody>
      </p:sp>
      <p:sp>
        <p:nvSpPr>
          <p:cNvPr id="14355" name="TextBox 13">
            <a:extLst>
              <a:ext uri="{FF2B5EF4-FFF2-40B4-BE49-F238E27FC236}">
                <a16:creationId xmlns:a16="http://schemas.microsoft.com/office/drawing/2014/main" id="{1FF7DD5E-1A10-46A6-9D4B-35EBCDD0D187}"/>
              </a:ext>
            </a:extLst>
          </p:cNvPr>
          <p:cNvSpPr txBox="1">
            <a:spLocks noChangeArrowheads="1"/>
          </p:cNvSpPr>
          <p:nvPr/>
        </p:nvSpPr>
        <p:spPr bwMode="auto">
          <a:xfrm>
            <a:off x="4733925" y="4362450"/>
            <a:ext cx="4030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sz="1600">
                <a:solidFill>
                  <a:schemeClr val="tx1"/>
                </a:solidFill>
                <a:latin typeface="Twinkl" pitchFamily="2" charset="0"/>
              </a:rPr>
              <a:t>How much sleep do rabbits need?</a:t>
            </a:r>
          </a:p>
        </p:txBody>
      </p:sp>
      <p:sp>
        <p:nvSpPr>
          <p:cNvPr id="14356" name="TextBox 14">
            <a:extLst>
              <a:ext uri="{FF2B5EF4-FFF2-40B4-BE49-F238E27FC236}">
                <a16:creationId xmlns:a16="http://schemas.microsoft.com/office/drawing/2014/main" id="{FB80E1E5-E61E-4B76-A21C-F91F68745D54}"/>
              </a:ext>
            </a:extLst>
          </p:cNvPr>
          <p:cNvSpPr txBox="1">
            <a:spLocks noChangeArrowheads="1"/>
          </p:cNvSpPr>
          <p:nvPr/>
        </p:nvSpPr>
        <p:spPr bwMode="auto">
          <a:xfrm>
            <a:off x="4733925" y="5310188"/>
            <a:ext cx="4030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sz="1600">
                <a:solidFill>
                  <a:schemeClr val="tx1"/>
                </a:solidFill>
                <a:latin typeface="Twinkl" pitchFamily="2" charset="0"/>
              </a:rPr>
              <a:t>When should I do my homework?</a:t>
            </a:r>
          </a:p>
        </p:txBody>
      </p:sp>
      <p:sp>
        <p:nvSpPr>
          <p:cNvPr id="14357" name="TextBox 15">
            <a:extLst>
              <a:ext uri="{FF2B5EF4-FFF2-40B4-BE49-F238E27FC236}">
                <a16:creationId xmlns:a16="http://schemas.microsoft.com/office/drawing/2014/main" id="{E2787240-854C-4E89-91B4-0B7DBF89EEC2}"/>
              </a:ext>
            </a:extLst>
          </p:cNvPr>
          <p:cNvSpPr txBox="1">
            <a:spLocks noChangeArrowheads="1"/>
          </p:cNvSpPr>
          <p:nvPr/>
        </p:nvSpPr>
        <p:spPr bwMode="auto">
          <a:xfrm>
            <a:off x="787400" y="5784850"/>
            <a:ext cx="4032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sz="1600">
                <a:solidFill>
                  <a:schemeClr val="tx1"/>
                </a:solidFill>
                <a:latin typeface="Twinkl" pitchFamily="2" charset="0"/>
              </a:rPr>
              <a:t>Does sound travel through walls?</a:t>
            </a:r>
          </a:p>
        </p:txBody>
      </p:sp>
      <p:sp>
        <p:nvSpPr>
          <p:cNvPr id="14358" name="TextBox 16">
            <a:extLst>
              <a:ext uri="{FF2B5EF4-FFF2-40B4-BE49-F238E27FC236}">
                <a16:creationId xmlns:a16="http://schemas.microsoft.com/office/drawing/2014/main" id="{39594D74-27F3-4F9D-A9C8-05C001B27881}"/>
              </a:ext>
            </a:extLst>
          </p:cNvPr>
          <p:cNvSpPr txBox="1">
            <a:spLocks noChangeArrowheads="1"/>
          </p:cNvSpPr>
          <p:nvPr/>
        </p:nvSpPr>
        <p:spPr bwMode="auto">
          <a:xfrm>
            <a:off x="4733925" y="5784850"/>
            <a:ext cx="40306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sz="1600" dirty="0">
                <a:solidFill>
                  <a:schemeClr val="tx1"/>
                </a:solidFill>
                <a:latin typeface="Twinkl" pitchFamily="2" charset="0"/>
              </a:rPr>
              <a:t>Do plants need soil to grow?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6AF81588-94A3-4CFD-9B8B-C3B9238C21C7}"/>
              </a:ext>
            </a:extLst>
          </p:cNvPr>
          <p:cNvSpPr/>
          <p:nvPr/>
        </p:nvSpPr>
        <p:spPr>
          <a:xfrm>
            <a:off x="835476" y="2001153"/>
            <a:ext cx="7444924" cy="4168775"/>
          </a:xfrm>
          <a:prstGeom prst="rect">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6386" name="Picture 2">
            <a:extLst>
              <a:ext uri="{FF2B5EF4-FFF2-40B4-BE49-F238E27FC236}">
                <a16:creationId xmlns:a16="http://schemas.microsoft.com/office/drawing/2014/main" id="{93BCEFA0-A64F-411B-8007-76DEB2AE72F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0862" y="2225675"/>
            <a:ext cx="2763837"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itle 5">
            <a:extLst>
              <a:ext uri="{FF2B5EF4-FFF2-40B4-BE49-F238E27FC236}">
                <a16:creationId xmlns:a16="http://schemas.microsoft.com/office/drawing/2014/main" id="{4117A317-7994-4E47-B274-878AF8446841}"/>
              </a:ext>
            </a:extLst>
          </p:cNvPr>
          <p:cNvSpPr>
            <a:spLocks noGrp="1"/>
          </p:cNvSpPr>
          <p:nvPr>
            <p:ph type="title"/>
          </p:nvPr>
        </p:nvSpPr>
        <p:spPr>
          <a:xfrm>
            <a:off x="484188" y="844550"/>
            <a:ext cx="8220075" cy="631825"/>
          </a:xfrm>
        </p:spPr>
        <p:txBody>
          <a:bodyPr>
            <a:noAutofit/>
          </a:bodyPr>
          <a:lstStyle/>
          <a:p>
            <a:pPr algn="ctr" eaLnBrk="1" hangingPunct="1">
              <a:defRPr/>
            </a:pPr>
            <a:r>
              <a:rPr lang="en-GB" sz="3300" dirty="0">
                <a:latin typeface="Twinkl" pitchFamily="2" charset="0"/>
              </a:rPr>
              <a:t>Creating Scientific Questions</a:t>
            </a:r>
            <a:endParaRPr lang="en-GB" altLang="en-US" sz="3300" dirty="0">
              <a:latin typeface="Twinkl" pitchFamily="2" charset="0"/>
            </a:endParaRPr>
          </a:p>
        </p:txBody>
      </p:sp>
      <p:sp>
        <p:nvSpPr>
          <p:cNvPr id="2" name="Rectangle 1">
            <a:extLst>
              <a:ext uri="{FF2B5EF4-FFF2-40B4-BE49-F238E27FC236}">
                <a16:creationId xmlns:a16="http://schemas.microsoft.com/office/drawing/2014/main" id="{4598495E-3633-429E-A9A5-C538B71AE8BA}"/>
              </a:ext>
            </a:extLst>
          </p:cNvPr>
          <p:cNvSpPr/>
          <p:nvPr/>
        </p:nvSpPr>
        <p:spPr>
          <a:xfrm>
            <a:off x="1055688" y="2363788"/>
            <a:ext cx="4114800" cy="3416300"/>
          </a:xfrm>
          <a:prstGeom prst="rect">
            <a:avLst/>
          </a:prstGeom>
        </p:spPr>
        <p:txBody>
          <a:bodyPr>
            <a:spAutoFit/>
          </a:bodyPr>
          <a:lstStyle/>
          <a:p>
            <a:pPr>
              <a:defRPr/>
            </a:pPr>
            <a:r>
              <a:rPr lang="en-GB" dirty="0">
                <a:latin typeface="Twinkl" pitchFamily="2" charset="0"/>
              </a:rPr>
              <a:t>Now we need to generate some scientific questions about tooth decay.</a:t>
            </a:r>
          </a:p>
          <a:p>
            <a:pPr>
              <a:defRPr/>
            </a:pPr>
            <a:endParaRPr lang="en-GB" dirty="0">
              <a:latin typeface="Twinkl" pitchFamily="2" charset="0"/>
            </a:endParaRPr>
          </a:p>
          <a:p>
            <a:pPr>
              <a:defRPr/>
            </a:pPr>
            <a:r>
              <a:rPr lang="en-GB" dirty="0">
                <a:latin typeface="Twinkl" pitchFamily="2" charset="0"/>
              </a:rPr>
              <a:t>Remember we need to be able to test them so…</a:t>
            </a:r>
          </a:p>
          <a:p>
            <a:pPr>
              <a:defRPr/>
            </a:pPr>
            <a:endParaRPr lang="en-GB" dirty="0">
              <a:latin typeface="Twinkl" pitchFamily="2" charset="0"/>
            </a:endParaRPr>
          </a:p>
          <a:p>
            <a:pPr marL="285750" indent="-285750">
              <a:buFont typeface="Arial" panose="020B0604020202020204" pitchFamily="34" charset="0"/>
              <a:buChar char="•"/>
              <a:defRPr/>
            </a:pPr>
            <a:r>
              <a:rPr lang="en-GB" dirty="0">
                <a:latin typeface="Twinkl" pitchFamily="2" charset="0"/>
              </a:rPr>
              <a:t>think about the equipment you would need</a:t>
            </a:r>
          </a:p>
          <a:p>
            <a:pPr marL="285750" indent="-285750">
              <a:buFont typeface="Arial" panose="020B0604020202020204" pitchFamily="34" charset="0"/>
              <a:buChar char="•"/>
              <a:defRPr/>
            </a:pPr>
            <a:r>
              <a:rPr lang="en-GB" dirty="0">
                <a:latin typeface="Twinkl" pitchFamily="2" charset="0"/>
              </a:rPr>
              <a:t>think about how the test would need to be carried out</a:t>
            </a:r>
          </a:p>
          <a:p>
            <a:pPr algn="ctr">
              <a:defRPr/>
            </a:pPr>
            <a:endParaRPr lang="en-GB" dirty="0">
              <a:latin typeface="Twinkl" pitchFamily="2" charset="0"/>
            </a:endParaRPr>
          </a:p>
          <a:p>
            <a:pPr algn="ctr">
              <a:defRPr/>
            </a:pPr>
            <a:r>
              <a:rPr lang="en-GB" b="1" dirty="0">
                <a:latin typeface="Twinkl" pitchFamily="2" charset="0"/>
              </a:rPr>
              <a:t>Our Scientific Questions:</a:t>
            </a:r>
          </a:p>
        </p:txBody>
      </p:sp>
      <p:sp>
        <p:nvSpPr>
          <p:cNvPr id="16391" name="TextBox 3">
            <a:extLst>
              <a:ext uri="{FF2B5EF4-FFF2-40B4-BE49-F238E27FC236}">
                <a16:creationId xmlns:a16="http://schemas.microsoft.com/office/drawing/2014/main" id="{9EC7DBAA-5626-42FE-9CD7-845763B5737A}"/>
              </a:ext>
            </a:extLst>
          </p:cNvPr>
          <p:cNvSpPr txBox="1">
            <a:spLocks noChangeArrowheads="1"/>
          </p:cNvSpPr>
          <p:nvPr/>
        </p:nvSpPr>
        <p:spPr bwMode="auto">
          <a:xfrm>
            <a:off x="5896077" y="2550224"/>
            <a:ext cx="1857375"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a:ea typeface="Sassoon Infant Rg"/>
                <a:cs typeface="Sassoon Infant Rg"/>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a:ea typeface="Sassoon Infant Rg"/>
                <a:cs typeface="Sassoon Infant Rg"/>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a:ea typeface="Sassoon Infant Rg"/>
                <a:cs typeface="Sassoon Infant Rg"/>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a:ea typeface="Sassoon Infant Rg"/>
                <a:cs typeface="Sassoon Infant Rg"/>
              </a:defRPr>
            </a:lvl9pPr>
          </a:lstStyle>
          <a:p>
            <a:pPr>
              <a:lnSpc>
                <a:spcPct val="100000"/>
              </a:lnSpc>
              <a:spcBef>
                <a:spcPct val="0"/>
              </a:spcBef>
              <a:buFontTx/>
              <a:buNone/>
            </a:pPr>
            <a:r>
              <a:rPr lang="en-GB" altLang="en-US" sz="19900" b="1" dirty="0">
                <a:solidFill>
                  <a:schemeClr val="bg1"/>
                </a:solidFill>
                <a:latin typeface="Twinkl" pitchFamily="2"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32068132-A5D9-46EA-AB04-9D8625D31592}"/>
              </a:ext>
            </a:extLst>
          </p:cNvPr>
          <p:cNvSpPr/>
          <p:nvPr/>
        </p:nvSpPr>
        <p:spPr>
          <a:xfrm>
            <a:off x="827088" y="1593166"/>
            <a:ext cx="7459662" cy="4576762"/>
          </a:xfrm>
          <a:prstGeom prst="rect">
            <a:avLst/>
          </a:prstGeom>
          <a:solidFill>
            <a:srgbClr val="FFE69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269" name="Title 5">
            <a:extLst>
              <a:ext uri="{FF2B5EF4-FFF2-40B4-BE49-F238E27FC236}">
                <a16:creationId xmlns:a16="http://schemas.microsoft.com/office/drawing/2014/main" id="{F8160798-875F-49DF-825D-1E32D8DA216D}"/>
              </a:ext>
            </a:extLst>
          </p:cNvPr>
          <p:cNvSpPr>
            <a:spLocks noGrp="1"/>
          </p:cNvSpPr>
          <p:nvPr>
            <p:ph type="title"/>
          </p:nvPr>
        </p:nvSpPr>
        <p:spPr>
          <a:xfrm>
            <a:off x="484188" y="712788"/>
            <a:ext cx="8220075" cy="631825"/>
          </a:xfrm>
        </p:spPr>
        <p:txBody>
          <a:bodyPr>
            <a:normAutofit fontScale="90000"/>
          </a:bodyPr>
          <a:lstStyle/>
          <a:p>
            <a:pPr algn="ctr" eaLnBrk="1" hangingPunct="1">
              <a:defRPr/>
            </a:pPr>
            <a:r>
              <a:rPr lang="en-GB" dirty="0">
                <a:latin typeface="Twinkl" pitchFamily="2" charset="0"/>
              </a:rPr>
              <a:t>Types of Enquiries</a:t>
            </a:r>
            <a:endParaRPr lang="en-GB" altLang="en-US" dirty="0">
              <a:latin typeface="Twinkl" pitchFamily="2" charset="0"/>
            </a:endParaRPr>
          </a:p>
        </p:txBody>
      </p:sp>
      <p:sp>
        <p:nvSpPr>
          <p:cNvPr id="4" name="Rectangle 3">
            <a:extLst>
              <a:ext uri="{FF2B5EF4-FFF2-40B4-BE49-F238E27FC236}">
                <a16:creationId xmlns:a16="http://schemas.microsoft.com/office/drawing/2014/main" id="{8E8E1EC2-937B-46F6-81B7-817532165D92}"/>
              </a:ext>
            </a:extLst>
          </p:cNvPr>
          <p:cNvSpPr/>
          <p:nvPr/>
        </p:nvSpPr>
        <p:spPr>
          <a:xfrm>
            <a:off x="1076325" y="1822450"/>
            <a:ext cx="3371850" cy="4184650"/>
          </a:xfrm>
          <a:prstGeom prst="rect">
            <a:avLst/>
          </a:prstGeom>
        </p:spPr>
        <p:txBody>
          <a:bodyPr>
            <a:spAutoFit/>
          </a:bodyPr>
          <a:lstStyle/>
          <a:p>
            <a:pPr algn="ctr">
              <a:defRPr/>
            </a:pPr>
            <a:r>
              <a:rPr lang="en-GB" sz="1900" dirty="0">
                <a:latin typeface="Twinkl" pitchFamily="2" charset="0"/>
              </a:rPr>
              <a:t>What types of scientific enquiries are there? </a:t>
            </a:r>
          </a:p>
          <a:p>
            <a:pPr algn="ctr">
              <a:defRPr/>
            </a:pPr>
            <a:endParaRPr lang="en-GB" sz="1900" dirty="0">
              <a:latin typeface="Twinkl" pitchFamily="2" charset="0"/>
            </a:endParaRPr>
          </a:p>
          <a:p>
            <a:pPr algn="ctr">
              <a:defRPr/>
            </a:pPr>
            <a:r>
              <a:rPr lang="en-GB" sz="1900" dirty="0">
                <a:latin typeface="Twinkl" pitchFamily="2" charset="0"/>
              </a:rPr>
              <a:t>Can you give examples of scientific enquiries or tests you have done?</a:t>
            </a:r>
          </a:p>
          <a:p>
            <a:pPr algn="ctr">
              <a:defRPr/>
            </a:pPr>
            <a:endParaRPr lang="en-GB" sz="1900" dirty="0">
              <a:latin typeface="Twinkl" pitchFamily="2" charset="0"/>
            </a:endParaRPr>
          </a:p>
          <a:p>
            <a:pPr algn="ctr">
              <a:defRPr/>
            </a:pPr>
            <a:r>
              <a:rPr lang="en-GB" sz="1900" dirty="0">
                <a:latin typeface="Twinkl" pitchFamily="2" charset="0"/>
              </a:rPr>
              <a:t>How would you know what type of enquiry to choose?</a:t>
            </a:r>
          </a:p>
          <a:p>
            <a:pPr algn="ctr">
              <a:defRPr/>
            </a:pPr>
            <a:endParaRPr lang="en-GB" sz="1900" dirty="0">
              <a:latin typeface="Twinkl" pitchFamily="2" charset="0"/>
            </a:endParaRPr>
          </a:p>
          <a:p>
            <a:pPr algn="ctr">
              <a:defRPr/>
            </a:pPr>
            <a:r>
              <a:rPr lang="en-GB" sz="1900" dirty="0">
                <a:latin typeface="Twinkl" pitchFamily="2" charset="0"/>
              </a:rPr>
              <a:t>We are going to look at some examples of questions and the kind of enquiries we could use to answer them.</a:t>
            </a:r>
          </a:p>
        </p:txBody>
      </p:sp>
      <p:pic>
        <p:nvPicPr>
          <p:cNvPr id="18438" name="Picture 1">
            <a:extLst>
              <a:ext uri="{FF2B5EF4-FFF2-40B4-BE49-F238E27FC236}">
                <a16:creationId xmlns:a16="http://schemas.microsoft.com/office/drawing/2014/main" id="{6A490348-6034-4EF1-ABD7-71935EF7A8B6}"/>
              </a:ext>
            </a:extLst>
          </p:cNvPr>
          <p:cNvPicPr>
            <a:picLocks noChangeAspect="1"/>
          </p:cNvPicPr>
          <p:nvPr/>
        </p:nvPicPr>
        <p:blipFill>
          <a:blip r:embed="rId3">
            <a:extLst>
              <a:ext uri="{28A0092B-C50C-407E-A947-70E740481C1C}">
                <a14:useLocalDpi xmlns:a14="http://schemas.microsoft.com/office/drawing/2010/main" val="0"/>
              </a:ext>
            </a:extLst>
          </a:blip>
          <a:srcRect b="38770"/>
          <a:stretch>
            <a:fillRect/>
          </a:stretch>
        </p:blipFill>
        <p:spPr bwMode="auto">
          <a:xfrm>
            <a:off x="5008563" y="1847617"/>
            <a:ext cx="2573337"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winkl Planit">
      <a:dk1>
        <a:srgbClr val="1C1C1C"/>
      </a:dk1>
      <a:lt1>
        <a:srgbClr val="FFFFFF"/>
      </a:lt1>
      <a:dk2>
        <a:srgbClr val="132A8C"/>
      </a:dk2>
      <a:lt2>
        <a:srgbClr val="E2E2E2"/>
      </a:lt2>
      <a:accent1>
        <a:srgbClr val="6B388C"/>
      </a:accent1>
      <a:accent2>
        <a:srgbClr val="E6236A"/>
      </a:accent2>
      <a:accent3>
        <a:srgbClr val="32B3A2"/>
      </a:accent3>
      <a:accent4>
        <a:srgbClr val="A21774"/>
      </a:accent4>
      <a:accent5>
        <a:srgbClr val="14B4E4"/>
      </a:accent5>
      <a:accent6>
        <a:srgbClr val="EE7918"/>
      </a:accent6>
      <a:hlink>
        <a:srgbClr val="14B4E4"/>
      </a:hlink>
      <a:folHlink>
        <a:srgbClr val="86CEFA"/>
      </a:folHlink>
    </a:clrScheme>
    <a:fontScheme name="Twinkl Planit">
      <a:majorFont>
        <a:latin typeface="Sassoon Infant Md"/>
        <a:ea typeface=""/>
        <a:cs typeface=""/>
      </a:majorFont>
      <a:minorFont>
        <a:latin typeface="Sassoon Infant R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4778</TotalTime>
  <Words>1460</Words>
  <Application>Microsoft Office PowerPoint</Application>
  <PresentationFormat>On-screen Show (4:3)</PresentationFormat>
  <Paragraphs>182</Paragraphs>
  <Slides>20</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Sassoon Infant Md</vt:lpstr>
      <vt:lpstr>Calibri</vt:lpstr>
      <vt:lpstr>Arial</vt:lpstr>
      <vt:lpstr>Twinkl</vt:lpstr>
      <vt:lpstr>BPreplay</vt:lpstr>
      <vt:lpstr>Sassoon Infant Rg</vt:lpstr>
      <vt:lpstr>Office Theme</vt:lpstr>
      <vt:lpstr>1_Office Theme</vt:lpstr>
      <vt:lpstr>PowerPoint Presentation</vt:lpstr>
      <vt:lpstr>PowerPoint Presentation</vt:lpstr>
      <vt:lpstr>Tooth Decay</vt:lpstr>
      <vt:lpstr>Tooth Decay</vt:lpstr>
      <vt:lpstr>Tooth Decay</vt:lpstr>
      <vt:lpstr>Questions!</vt:lpstr>
      <vt:lpstr>Scientific or Not?</vt:lpstr>
      <vt:lpstr>Creating Scientific Questions</vt:lpstr>
      <vt:lpstr>Types of Enquiries</vt:lpstr>
      <vt:lpstr>Practical Enquiries</vt:lpstr>
      <vt:lpstr>Variables</vt:lpstr>
      <vt:lpstr>Variables</vt:lpstr>
      <vt:lpstr>Variables</vt:lpstr>
      <vt:lpstr>Variables</vt:lpstr>
      <vt:lpstr>Carrying Out Fair and  Comparative Tests</vt:lpstr>
      <vt:lpstr>Experiment</vt:lpstr>
      <vt:lpstr>Experiment</vt:lpstr>
      <vt:lpstr>Tooth Decay Scientific  Enquiry</vt:lpstr>
      <vt:lpstr>Writing up our experiment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Twinkl</dc:creator>
  <cp:lastModifiedBy>Hayley Wall</cp:lastModifiedBy>
  <cp:revision>382</cp:revision>
  <dcterms:created xsi:type="dcterms:W3CDTF">2014-10-01T16:09:27Z</dcterms:created>
  <dcterms:modified xsi:type="dcterms:W3CDTF">2021-06-27T17:40:17Z</dcterms:modified>
</cp:coreProperties>
</file>