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264" r:id="rId3"/>
    <p:sldId id="278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6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F83"/>
    <a:srgbClr val="AFDEF8"/>
    <a:srgbClr val="FAC9CB"/>
    <a:srgbClr val="CEDF98"/>
    <a:srgbClr val="003F7A"/>
    <a:srgbClr val="F2CB4A"/>
    <a:srgbClr val="F4C94D"/>
    <a:srgbClr val="F7BC92"/>
    <a:srgbClr val="F1854B"/>
    <a:srgbClr val="E84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02" y="78"/>
      </p:cViewPr>
      <p:guideLst>
        <p:guide orient="horz" pos="2160"/>
        <p:guide pos="2880"/>
        <p:guide pos="363"/>
        <p:guide orient="horz" pos="3974"/>
        <p:guide pos="5397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Kingfisher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5909" b="-22473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313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56" y="2395010"/>
            <a:ext cx="3163292" cy="27617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05410"/>
            <a:ext cx="3318408" cy="4223890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Kingfisher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729491"/>
            <a:ext cx="2885238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Kingfishers come out during the day. They are </a:t>
            </a:r>
            <a:r>
              <a:rPr lang="en-GB" b="1" dirty="0"/>
              <a:t>diurnal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can be found fishing in rivers and lakes. They like to perch on a branch and dive down to catch their </a:t>
            </a:r>
            <a:r>
              <a:rPr lang="en-GB" b="1" dirty="0"/>
              <a:t>prey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eat small fish, like minnows or sticklebacks. They also eat tadpoles.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371065" y="4667250"/>
            <a:ext cx="1792789" cy="1100856"/>
            <a:chOff x="4371065" y="4667250"/>
            <a:chExt cx="1792789" cy="1100856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5294620" y="4667250"/>
              <a:ext cx="629930" cy="8546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371065" y="5521885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orange legs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60861" y="1979194"/>
            <a:ext cx="2024415" cy="1574215"/>
            <a:chOff x="6460861" y="1979194"/>
            <a:chExt cx="2024415" cy="1574215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610475" y="2548264"/>
              <a:ext cx="323850" cy="10051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460861" y="1979194"/>
              <a:ext cx="2024415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pointy beak for diving into water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67235" y="1762443"/>
            <a:ext cx="1939432" cy="1580832"/>
            <a:chOff x="4567235" y="1762443"/>
            <a:chExt cx="1939432" cy="1580832"/>
          </a:xfrm>
        </p:grpSpPr>
        <p:sp>
          <p:nvSpPr>
            <p:cNvPr id="28" name="Rectangle 27"/>
            <p:cNvSpPr/>
            <p:nvPr/>
          </p:nvSpPr>
          <p:spPr>
            <a:xfrm>
              <a:off x="4567235" y="1762443"/>
              <a:ext cx="193943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very bright blue and orange feathers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600364" y="2324100"/>
              <a:ext cx="86182" cy="101917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06667" y="4476750"/>
            <a:ext cx="1792789" cy="780411"/>
            <a:chOff x="6506667" y="4476750"/>
            <a:chExt cx="1792789" cy="780411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6677025" y="4476750"/>
              <a:ext cx="735572" cy="44648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506667" y="5010940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body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1" y="5232657"/>
            <a:ext cx="1126982" cy="4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Mallard Duck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521" b="-27861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4834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0847" y="2370877"/>
            <a:ext cx="1843014" cy="1394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75" y="3902802"/>
            <a:ext cx="1854102" cy="14025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19147"/>
            <a:ext cx="3318408" cy="4257374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Mallard Duck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543228"/>
            <a:ext cx="288523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Mallards are large ducks that come out during the day. </a:t>
            </a:r>
          </a:p>
          <a:p>
            <a:endParaRPr lang="en-GB" dirty="0"/>
          </a:p>
          <a:p>
            <a:r>
              <a:rPr lang="en-GB" dirty="0"/>
              <a:t>They live near water, such as lakes and ponds.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omnivores</a:t>
            </a:r>
            <a:r>
              <a:rPr lang="en-GB" dirty="0"/>
              <a:t>. They eat underwater plants, seeds and acorns. They also eat small fish and insects.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159654" y="5468168"/>
            <a:ext cx="2411905" cy="620105"/>
          </a:xfrm>
          <a:prstGeom prst="roundRect">
            <a:avLst>
              <a:gd name="adj" fmla="val 23049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5025078" y="3491126"/>
            <a:ext cx="1792789" cy="635932"/>
            <a:chOff x="5025078" y="3491126"/>
            <a:chExt cx="1792789" cy="635932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970400" y="3766460"/>
              <a:ext cx="91610" cy="36059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025078" y="3491126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black bill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4157670" y="5523115"/>
            <a:ext cx="24523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/>
              <a:t>female – mostly brown feathers with some blue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50658" y="2247766"/>
            <a:ext cx="2120920" cy="246221"/>
            <a:chOff x="6750658" y="2247766"/>
            <a:chExt cx="2120920" cy="246221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6750658" y="2412408"/>
              <a:ext cx="519275" cy="8157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847163" y="2247766"/>
              <a:ext cx="2024415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green head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6117" y="2063814"/>
            <a:ext cx="1939432" cy="627592"/>
            <a:chOff x="4426117" y="2063814"/>
            <a:chExt cx="1939432" cy="627592"/>
          </a:xfrm>
        </p:grpSpPr>
        <p:sp>
          <p:nvSpPr>
            <p:cNvPr id="28" name="Rectangle 27"/>
            <p:cNvSpPr/>
            <p:nvPr/>
          </p:nvSpPr>
          <p:spPr>
            <a:xfrm>
              <a:off x="4426117" y="206381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yellow bill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567881" y="2331106"/>
              <a:ext cx="612161" cy="36030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ounded Rectangle 41"/>
          <p:cNvSpPr/>
          <p:nvPr/>
        </p:nvSpPr>
        <p:spPr>
          <a:xfrm>
            <a:off x="5970400" y="1363146"/>
            <a:ext cx="2411905" cy="620105"/>
          </a:xfrm>
          <a:prstGeom prst="roundRect">
            <a:avLst>
              <a:gd name="adj" fmla="val 2304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5968416" y="1418093"/>
            <a:ext cx="24523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/>
              <a:t>male – green, purple-brown and blue feathers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98476" y="3657604"/>
            <a:ext cx="2544330" cy="1601048"/>
            <a:chOff x="5798476" y="3657604"/>
            <a:chExt cx="2544330" cy="1601048"/>
          </a:xfrm>
        </p:grpSpPr>
        <p:sp>
          <p:nvSpPr>
            <p:cNvPr id="27" name="Rectangle 26"/>
            <p:cNvSpPr/>
            <p:nvPr/>
          </p:nvSpPr>
          <p:spPr>
            <a:xfrm>
              <a:off x="7062875" y="3971926"/>
              <a:ext cx="127993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webbed feet for swimming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062877" y="3657604"/>
              <a:ext cx="639964" cy="24519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798476" y="4565310"/>
              <a:ext cx="1904365" cy="69334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732406" y="3367131"/>
            <a:ext cx="1792789" cy="1518708"/>
            <a:chOff x="5732406" y="3367131"/>
            <a:chExt cx="1792789" cy="1518708"/>
          </a:xfrm>
        </p:grpSpPr>
        <p:sp>
          <p:nvSpPr>
            <p:cNvPr id="33" name="Rectangle 32"/>
            <p:cNvSpPr/>
            <p:nvPr/>
          </p:nvSpPr>
          <p:spPr>
            <a:xfrm>
              <a:off x="5732406" y="4384072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body</a:t>
              </a:r>
            </a:p>
          </p:txBody>
        </p:sp>
        <p:cxnSp>
          <p:nvCxnSpPr>
            <p:cNvPr id="47" name="Straight Arrow Connector 46"/>
            <p:cNvCxnSpPr>
              <a:stCxn id="33" idx="0"/>
            </p:cNvCxnSpPr>
            <p:nvPr/>
          </p:nvCxnSpPr>
          <p:spPr>
            <a:xfrm flipV="1">
              <a:off x="6628801" y="3367131"/>
              <a:ext cx="1169" cy="101694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5811039" y="4685240"/>
              <a:ext cx="700188" cy="20059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92" y="4927465"/>
            <a:ext cx="552109" cy="48644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70" y="4793340"/>
            <a:ext cx="946423" cy="7546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10" y="4949287"/>
            <a:ext cx="1210625" cy="4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Green Woodpecker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41095" t="-46873" r="-17843" b="-57175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5733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96" y="2708489"/>
            <a:ext cx="2966045" cy="23728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14934"/>
            <a:ext cx="3318408" cy="4097437"/>
          </a:xfrm>
          <a:prstGeom prst="roundRect">
            <a:avLst>
              <a:gd name="adj" fmla="val 698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Green Woodpecker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739016"/>
            <a:ext cx="288523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Green woodpeckers come out during the day. </a:t>
            </a:r>
          </a:p>
          <a:p>
            <a:endParaRPr lang="en-GB" dirty="0"/>
          </a:p>
          <a:p>
            <a:r>
              <a:rPr lang="en-GB" dirty="0"/>
              <a:t>They use their strong beak to dig for ants.</a:t>
            </a:r>
          </a:p>
          <a:p>
            <a:endParaRPr lang="en-GB" dirty="0"/>
          </a:p>
          <a:p>
            <a:r>
              <a:rPr lang="en-GB" dirty="0"/>
              <a:t>Ants make up most of their diet. They do sometimes eat other insects and some seeds or fruit.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11426" y="5081325"/>
            <a:ext cx="2676899" cy="1012718"/>
            <a:chOff x="4911426" y="5081325"/>
            <a:chExt cx="2676899" cy="1012718"/>
          </a:xfrm>
        </p:grpSpPr>
        <p:cxnSp>
          <p:nvCxnSpPr>
            <p:cNvPr id="3" name="Straight Arrow Connector 2"/>
            <p:cNvCxnSpPr>
              <a:endCxn id="7" idx="2"/>
            </p:cNvCxnSpPr>
            <p:nvPr/>
          </p:nvCxnSpPr>
          <p:spPr>
            <a:xfrm flipV="1">
              <a:off x="6317238" y="5081325"/>
              <a:ext cx="200081" cy="49578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911426" y="5601600"/>
              <a:ext cx="267689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strong claws for gripping the sides of tree trunks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43323" y="2671536"/>
            <a:ext cx="2024415" cy="1138361"/>
            <a:chOff x="6543323" y="2671536"/>
            <a:chExt cx="2024415" cy="1138361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7196932" y="3026979"/>
              <a:ext cx="265413" cy="78291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543323" y="2671536"/>
              <a:ext cx="2024415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green feathers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24779" y="1812794"/>
            <a:ext cx="1939432" cy="895695"/>
            <a:chOff x="5124779" y="1812794"/>
            <a:chExt cx="1939432" cy="895695"/>
          </a:xfrm>
        </p:grpSpPr>
        <p:sp>
          <p:nvSpPr>
            <p:cNvPr id="28" name="Rectangle 27"/>
            <p:cNvSpPr/>
            <p:nvPr/>
          </p:nvSpPr>
          <p:spPr>
            <a:xfrm>
              <a:off x="5124779" y="181279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red head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833238" y="2139426"/>
              <a:ext cx="201673" cy="56906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14647" y="3130311"/>
            <a:ext cx="1820264" cy="1379480"/>
            <a:chOff x="4214647" y="3130311"/>
            <a:chExt cx="1820264" cy="137948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129048" y="3130311"/>
              <a:ext cx="136632" cy="81508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214647" y="4017348"/>
              <a:ext cx="1820264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strong, long bill for digging up ants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5995">
            <a:off x="1356417" y="4436872"/>
            <a:ext cx="681673" cy="14311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55" y="4724400"/>
            <a:ext cx="1167241" cy="8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Blue Tit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24688" t="-3704" r="-2350" b="-59390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7467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84" y="2323695"/>
            <a:ext cx="2187160" cy="27576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519684"/>
            <a:ext cx="3318408" cy="4097437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Blue Tit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643766"/>
            <a:ext cx="2885238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Blue tits are </a:t>
            </a:r>
            <a:r>
              <a:rPr lang="en-GB" b="1" dirty="0"/>
              <a:t>diurnal</a:t>
            </a:r>
            <a:r>
              <a:rPr lang="en-GB" dirty="0"/>
              <a:t> birds. They can often be seen in gardens during the day.</a:t>
            </a:r>
          </a:p>
          <a:p>
            <a:endParaRPr lang="en-GB" dirty="0"/>
          </a:p>
          <a:p>
            <a:r>
              <a:rPr lang="en-GB" dirty="0"/>
              <a:t>Blue tits are </a:t>
            </a:r>
            <a:r>
              <a:rPr lang="en-GB" b="1" dirty="0"/>
              <a:t>omnivores</a:t>
            </a:r>
            <a:r>
              <a:rPr lang="en-GB" dirty="0"/>
              <a:t>. They eat insects and caterpillars, as well as seeds and nuts.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28736" y="4676151"/>
            <a:ext cx="2676899" cy="935917"/>
            <a:chOff x="5628736" y="4676151"/>
            <a:chExt cx="2676899" cy="935917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775952" y="4676151"/>
              <a:ext cx="110623" cy="628704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628736" y="5365847"/>
              <a:ext cx="267689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small, round body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87773" y="1803420"/>
            <a:ext cx="1600552" cy="1734434"/>
            <a:chOff x="5987773" y="1803420"/>
            <a:chExt cx="1600552" cy="1734434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6886575" y="2390244"/>
              <a:ext cx="68934" cy="114761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87773" y="1803420"/>
              <a:ext cx="160055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blue feathers on the back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00113" y="2545732"/>
            <a:ext cx="1939432" cy="492449"/>
            <a:chOff x="3900113" y="2545732"/>
            <a:chExt cx="1939432" cy="492449"/>
          </a:xfrm>
        </p:grpSpPr>
        <p:sp>
          <p:nvSpPr>
            <p:cNvPr id="28" name="Rectangle 27"/>
            <p:cNvSpPr/>
            <p:nvPr/>
          </p:nvSpPr>
          <p:spPr>
            <a:xfrm>
              <a:off x="3900113" y="2545732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beak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000684" y="2830229"/>
              <a:ext cx="621687" cy="20795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85942" y="4235804"/>
            <a:ext cx="1628499" cy="1537314"/>
            <a:chOff x="4285942" y="4235804"/>
            <a:chExt cx="1628499" cy="1537314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066900" y="4235804"/>
              <a:ext cx="847541" cy="9763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285942" y="5280675"/>
              <a:ext cx="1563128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yellow feathers on the belly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63" y="4653428"/>
            <a:ext cx="1098333" cy="8075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67186" y="3201829"/>
            <a:ext cx="1600552" cy="1269885"/>
            <a:chOff x="6967186" y="3201829"/>
            <a:chExt cx="1600552" cy="1269885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450486" y="3537854"/>
              <a:ext cx="282104" cy="93386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967186" y="3201829"/>
              <a:ext cx="160055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long, thin tail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2" y="4644168"/>
            <a:ext cx="727123" cy="640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5" y="4111658"/>
            <a:ext cx="1328190" cy="6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Bullfinch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17138" t="-30008" r="-9900" b="-33086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8193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31" y="2551545"/>
            <a:ext cx="2520317" cy="23862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73201"/>
            <a:ext cx="3318408" cy="4356099"/>
          </a:xfrm>
          <a:prstGeom prst="roundRect">
            <a:avLst>
              <a:gd name="adj" fmla="val 698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Bullfinch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613328"/>
            <a:ext cx="288523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Bullfinches are awake during the day. They live and hunt in the woods. </a:t>
            </a:r>
          </a:p>
          <a:p>
            <a:endParaRPr lang="en-GB" dirty="0"/>
          </a:p>
          <a:p>
            <a:r>
              <a:rPr lang="en-GB" dirty="0"/>
              <a:t>Bullfinches are not often spotted in gardens.</a:t>
            </a:r>
          </a:p>
          <a:p>
            <a:endParaRPr lang="en-GB" dirty="0"/>
          </a:p>
          <a:p>
            <a:r>
              <a:rPr lang="en-GB" dirty="0"/>
              <a:t>Bullfinches eat mostly seeds and flower buds. When they have babies to feed, they also eat insects.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62061" y="4343400"/>
            <a:ext cx="2676899" cy="1287718"/>
            <a:chOff x="5562061" y="4343400"/>
            <a:chExt cx="2676899" cy="1287718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591252" y="4343400"/>
              <a:ext cx="228649" cy="98050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562061" y="5384897"/>
              <a:ext cx="267689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round body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90700" y="1662077"/>
            <a:ext cx="1600552" cy="914285"/>
            <a:chOff x="4990700" y="1662077"/>
            <a:chExt cx="1600552" cy="914285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843932" y="1945845"/>
              <a:ext cx="596560" cy="6305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990700" y="1662077"/>
              <a:ext cx="160055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black cap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87337" y="4910868"/>
            <a:ext cx="1563128" cy="795735"/>
            <a:chOff x="4187337" y="4910868"/>
            <a:chExt cx="1563128" cy="795735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4800167" y="4910868"/>
              <a:ext cx="168734" cy="47402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187337" y="5460382"/>
              <a:ext cx="156312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black tail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40492" y="1896528"/>
            <a:ext cx="1814500" cy="962457"/>
            <a:chOff x="6440492" y="1896528"/>
            <a:chExt cx="1814500" cy="962457"/>
          </a:xfrm>
        </p:grpSpPr>
        <p:sp>
          <p:nvSpPr>
            <p:cNvPr id="22" name="Rectangle 21"/>
            <p:cNvSpPr/>
            <p:nvPr/>
          </p:nvSpPr>
          <p:spPr>
            <a:xfrm>
              <a:off x="6440492" y="1896528"/>
              <a:ext cx="18145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large but short bill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108114" y="2219603"/>
              <a:ext cx="68934" cy="63938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972303" y="3136822"/>
            <a:ext cx="1481135" cy="827625"/>
            <a:chOff x="6972303" y="3136822"/>
            <a:chExt cx="1481135" cy="827625"/>
          </a:xfrm>
        </p:grpSpPr>
        <p:cxnSp>
          <p:nvCxnSpPr>
            <p:cNvPr id="20" name="Straight Arrow Connector 19"/>
            <p:cNvCxnSpPr>
              <a:stCxn id="31" idx="2"/>
            </p:cNvCxnSpPr>
            <p:nvPr/>
          </p:nvCxnSpPr>
          <p:spPr>
            <a:xfrm flipH="1">
              <a:off x="6972303" y="3629265"/>
              <a:ext cx="842961" cy="33518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7177089" y="3136822"/>
              <a:ext cx="127634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pink chest and cheeks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71" y="4987475"/>
            <a:ext cx="794238" cy="5440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4" y="4719765"/>
            <a:ext cx="1003279" cy="10300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6" y="4757429"/>
            <a:ext cx="1052833" cy="7740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50138" y="2908304"/>
            <a:ext cx="2111171" cy="377734"/>
            <a:chOff x="3950138" y="2908304"/>
            <a:chExt cx="2111171" cy="377734"/>
          </a:xfrm>
        </p:grpSpPr>
        <p:sp>
          <p:nvSpPr>
            <p:cNvPr id="28" name="Rectangle 27"/>
            <p:cNvSpPr/>
            <p:nvPr/>
          </p:nvSpPr>
          <p:spPr>
            <a:xfrm>
              <a:off x="3950138" y="290830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grey back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439622" y="3078086"/>
              <a:ext cx="621687" cy="20795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33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Barn Owl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16338" b="-11414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50" y="1473201"/>
            <a:ext cx="7632699" cy="2156709"/>
          </a:xfrm>
          <a:prstGeom prst="roundRect">
            <a:avLst>
              <a:gd name="adj" fmla="val 6989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Glossary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473202"/>
            <a:ext cx="723816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carnivore</a:t>
            </a:r>
            <a:r>
              <a:rPr lang="en-GB" dirty="0"/>
              <a:t> – an animal that eats only other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herbivore</a:t>
            </a:r>
            <a:r>
              <a:rPr lang="en-GB" dirty="0"/>
              <a:t> – an animal that eats only plants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omnivore</a:t>
            </a:r>
            <a:r>
              <a:rPr lang="en-GB" dirty="0"/>
              <a:t> – an animal that eats plants and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predator </a:t>
            </a:r>
            <a:r>
              <a:rPr lang="en-GB" dirty="0"/>
              <a:t>– an animal that hunts and eats other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prey</a:t>
            </a:r>
            <a:r>
              <a:rPr lang="en-GB" dirty="0"/>
              <a:t> – an animal that is eaten by another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5650" y="3768726"/>
            <a:ext cx="7632699" cy="952223"/>
          </a:xfrm>
          <a:prstGeom prst="roundRect">
            <a:avLst>
              <a:gd name="adj" fmla="val 13991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943813" y="3797302"/>
            <a:ext cx="7238162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diurnal </a:t>
            </a:r>
            <a:r>
              <a:rPr lang="en-GB" dirty="0"/>
              <a:t>– awake during the day</a:t>
            </a:r>
          </a:p>
          <a:p>
            <a:pPr>
              <a:lnSpc>
                <a:spcPct val="150000"/>
              </a:lnSpc>
            </a:pPr>
            <a:r>
              <a:rPr lang="en-GB" b="1" dirty="0"/>
              <a:t>nocturnal</a:t>
            </a:r>
            <a:r>
              <a:rPr lang="en-GB" dirty="0"/>
              <a:t> – awake during the night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50" y="4883406"/>
            <a:ext cx="7632699" cy="764919"/>
          </a:xfrm>
          <a:prstGeom prst="roundRect">
            <a:avLst>
              <a:gd name="adj" fmla="val 13991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943813" y="4988182"/>
            <a:ext cx="723816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/>
              <a:t>camouflage</a:t>
            </a:r>
            <a:r>
              <a:rPr lang="en-GB" dirty="0"/>
              <a:t> – colours or patterns that help</a:t>
            </a:r>
          </a:p>
          <a:p>
            <a:r>
              <a:rPr lang="en-GB" dirty="0"/>
              <a:t>an animal blend in to its surroundings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03" y="2942265"/>
            <a:ext cx="1098333" cy="807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27" y="2891162"/>
            <a:ext cx="625998" cy="551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45" y="2251369"/>
            <a:ext cx="1118691" cy="536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68" y="1203494"/>
            <a:ext cx="1157468" cy="86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85" y="1697790"/>
            <a:ext cx="773083" cy="553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60" y="3816397"/>
            <a:ext cx="833954" cy="841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77" y="3860059"/>
            <a:ext cx="771877" cy="774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4835195"/>
            <a:ext cx="1885950" cy="131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65" y="2340728"/>
            <a:ext cx="4192909" cy="23692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34061"/>
            <a:ext cx="3073400" cy="3966613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Barn Owl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611767"/>
            <a:ext cx="2717626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Barn owls are </a:t>
            </a:r>
            <a:r>
              <a:rPr lang="en-GB" b="1" dirty="0"/>
              <a:t>nocturnal</a:t>
            </a:r>
            <a:r>
              <a:rPr lang="en-GB" dirty="0"/>
              <a:t>. They hunt at night.</a:t>
            </a:r>
          </a:p>
          <a:p>
            <a:endParaRPr lang="en-GB" dirty="0"/>
          </a:p>
          <a:p>
            <a:r>
              <a:rPr lang="en-GB" dirty="0"/>
              <a:t>They can turn their heads right around to look behind them!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carnivores</a:t>
            </a:r>
            <a:r>
              <a:rPr lang="en-GB" dirty="0"/>
              <a:t>. They eat small animals like mice, shrews and birds.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719518" y="2138014"/>
            <a:ext cx="2255657" cy="1800208"/>
            <a:chOff x="5719518" y="2138014"/>
            <a:chExt cx="2255657" cy="1800208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6653645" y="2672977"/>
              <a:ext cx="163544" cy="12652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719518" y="2138014"/>
              <a:ext cx="2255657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good eyesight to help them hunt in the dark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10375" y="2836266"/>
            <a:ext cx="1713805" cy="897534"/>
            <a:chOff x="6810375" y="2836266"/>
            <a:chExt cx="1713805" cy="897534"/>
          </a:xfrm>
        </p:grpSpPr>
        <p:sp>
          <p:nvSpPr>
            <p:cNvPr id="14" name="Rectangle 13"/>
            <p:cNvSpPr/>
            <p:nvPr/>
          </p:nvSpPr>
          <p:spPr>
            <a:xfrm>
              <a:off x="6810375" y="2836266"/>
              <a:ext cx="1713805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heart-shaped</a:t>
              </a:r>
            </a:p>
            <a:p>
              <a:pPr algn="ctr"/>
              <a:r>
                <a:rPr lang="en-GB" sz="1600" dirty="0"/>
                <a:t> face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810375" y="3192383"/>
              <a:ext cx="545109" cy="5414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277174" y="4372033"/>
            <a:ext cx="1981200" cy="967122"/>
            <a:chOff x="6277174" y="4372033"/>
            <a:chExt cx="1981200" cy="967122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283601" y="4372033"/>
              <a:ext cx="883962" cy="4048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277174" y="4846712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white feathers </a:t>
              </a:r>
            </a:p>
            <a:p>
              <a:pPr algn="ctr"/>
              <a:r>
                <a:rPr lang="en-GB" sz="1600" dirty="0"/>
                <a:t>on the belly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76635" y="4284759"/>
            <a:ext cx="1986402" cy="1888109"/>
            <a:chOff x="3576635" y="4284759"/>
            <a:chExt cx="1986402" cy="1888109"/>
          </a:xfrm>
        </p:grpSpPr>
        <p:sp>
          <p:nvSpPr>
            <p:cNvPr id="25" name="Rectangle 24"/>
            <p:cNvSpPr/>
            <p:nvPr/>
          </p:nvSpPr>
          <p:spPr>
            <a:xfrm>
              <a:off x="3576635" y="5434204"/>
              <a:ext cx="19812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legs for reaching into long grass to catch food</a:t>
              </a: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flipV="1">
              <a:off x="4567235" y="4284759"/>
              <a:ext cx="995802" cy="11494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340617" y="4611182"/>
            <a:ext cx="2030851" cy="1264228"/>
            <a:chOff x="5340617" y="4611182"/>
            <a:chExt cx="2030851" cy="1264228"/>
          </a:xfrm>
        </p:grpSpPr>
        <p:sp>
          <p:nvSpPr>
            <p:cNvPr id="28" name="Rectangle 27"/>
            <p:cNvSpPr/>
            <p:nvPr/>
          </p:nvSpPr>
          <p:spPr>
            <a:xfrm>
              <a:off x="5390268" y="5382967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sharp talons for catching </a:t>
              </a:r>
              <a:r>
                <a:rPr lang="en-GB" sz="1600" b="1" dirty="0"/>
                <a:t>prey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340617" y="4611182"/>
              <a:ext cx="822951" cy="73705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120519" y="1519786"/>
            <a:ext cx="2256606" cy="2418436"/>
            <a:chOff x="4120519" y="1519786"/>
            <a:chExt cx="2256606" cy="241843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061911" y="2322929"/>
              <a:ext cx="1315214" cy="161529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120519" y="1519786"/>
              <a:ext cx="182563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excellent hearing to find small animals in the dark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84437" y="3395736"/>
            <a:ext cx="1751471" cy="615032"/>
            <a:chOff x="3884437" y="3395736"/>
            <a:chExt cx="1751471" cy="615032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5235402" y="3748897"/>
              <a:ext cx="400506" cy="26187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3884437" y="3395736"/>
              <a:ext cx="1447788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brown feathers on the back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1" y="4525457"/>
            <a:ext cx="854166" cy="6406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0" y="4560212"/>
            <a:ext cx="700059" cy="6675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54" y="4559462"/>
            <a:ext cx="984839" cy="7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Nightjar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33824" b="-19538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166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41" y="2658669"/>
            <a:ext cx="2987110" cy="2384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555749"/>
            <a:ext cx="3073400" cy="4264026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Nightjar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679831"/>
            <a:ext cx="2717626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Nightjars are nocturnal. They like to come out at dusk and dawn.</a:t>
            </a:r>
          </a:p>
          <a:p>
            <a:endParaRPr lang="en-GB" dirty="0"/>
          </a:p>
          <a:p>
            <a:r>
              <a:rPr lang="en-GB" dirty="0"/>
              <a:t>Their feathers look like tree bark. This acts as </a:t>
            </a:r>
            <a:r>
              <a:rPr lang="en-GB" b="1" dirty="0"/>
              <a:t>camouflage</a:t>
            </a:r>
            <a:r>
              <a:rPr lang="en-GB" dirty="0"/>
              <a:t> to help them hide from </a:t>
            </a:r>
            <a:r>
              <a:rPr lang="en-GB" b="1" dirty="0"/>
              <a:t>predators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carnivores</a:t>
            </a:r>
            <a:r>
              <a:rPr lang="en-GB" dirty="0"/>
              <a:t> and like to eat insects, such as moths and beetles.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7738" y="1911075"/>
            <a:ext cx="2093083" cy="1670325"/>
            <a:chOff x="3917738" y="1911075"/>
            <a:chExt cx="2093083" cy="1670325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755676" y="2687839"/>
              <a:ext cx="99622" cy="89356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17738" y="1911075"/>
              <a:ext cx="209308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beak and wide mouth, perfect for catching moths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90268" y="4676775"/>
            <a:ext cx="1981200" cy="1198635"/>
            <a:chOff x="5390268" y="4676775"/>
            <a:chExt cx="1981200" cy="1198635"/>
          </a:xfrm>
        </p:grpSpPr>
        <p:sp>
          <p:nvSpPr>
            <p:cNvPr id="28" name="Rectangle 27"/>
            <p:cNvSpPr/>
            <p:nvPr/>
          </p:nvSpPr>
          <p:spPr>
            <a:xfrm>
              <a:off x="5390268" y="5382967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legs, which make walking tricky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581650" y="4676775"/>
              <a:ext cx="581918" cy="67146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91796" y="1338162"/>
            <a:ext cx="1960513" cy="1452663"/>
            <a:chOff x="6191796" y="1338162"/>
            <a:chExt cx="1960513" cy="1452663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172052" y="2172404"/>
              <a:ext cx="0" cy="61842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191796" y="1338162"/>
              <a:ext cx="196051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brown and grey feathers that blend in with tree trunks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61" y="5143095"/>
            <a:ext cx="613713" cy="539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2" y="5127900"/>
            <a:ext cx="973229" cy="5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Nightingale</a:t>
            </a:r>
            <a:endParaRPr lang="en-GB" sz="3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0885" y="1628775"/>
            <a:ext cx="7637465" cy="4200525"/>
            <a:chOff x="750885" y="1628775"/>
            <a:chExt cx="7637465" cy="4200525"/>
          </a:xfrm>
        </p:grpSpPr>
        <p:sp>
          <p:nvSpPr>
            <p:cNvPr id="2" name="Rounded Rectangle 1"/>
            <p:cNvSpPr/>
            <p:nvPr/>
          </p:nvSpPr>
          <p:spPr>
            <a:xfrm>
              <a:off x="755650" y="1628775"/>
              <a:ext cx="7632700" cy="4200525"/>
            </a:xfrm>
            <a:prstGeom prst="roundRect">
              <a:avLst>
                <a:gd name="adj" fmla="val 5783"/>
              </a:avLst>
            </a:prstGeom>
            <a:blipFill>
              <a:blip r:embed="rId2"/>
              <a:srcRect/>
              <a:stretch>
                <a:fillRect t="-23583" b="-4799"/>
              </a:stretch>
            </a:blipFill>
            <a:ln w="38100">
              <a:solidFill>
                <a:srgbClr val="F2C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76200">
                  <a:noFill/>
                </a:ln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37"/>
            <a:stretch/>
          </p:blipFill>
          <p:spPr>
            <a:xfrm>
              <a:off x="750885" y="1694837"/>
              <a:ext cx="7632700" cy="4134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19428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14" y="3075837"/>
            <a:ext cx="3274814" cy="21233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92275"/>
            <a:ext cx="3073400" cy="4032250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Nightingale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816356"/>
            <a:ext cx="2717626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Nightingales are small brown birds.</a:t>
            </a:r>
          </a:p>
          <a:p>
            <a:endParaRPr lang="en-GB" dirty="0"/>
          </a:p>
          <a:p>
            <a:r>
              <a:rPr lang="en-GB" dirty="0"/>
              <a:t>They are nocturnal and their beautiful singing can be heard at night.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omnivores</a:t>
            </a:r>
            <a:r>
              <a:rPr lang="en-GB" dirty="0"/>
              <a:t>. They eat insects, such as ants and beetles. They also eat nuts and seeds.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88381" y="2066965"/>
            <a:ext cx="2093083" cy="1631379"/>
            <a:chOff x="4388381" y="2066965"/>
            <a:chExt cx="2093083" cy="1631379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457973" y="2869271"/>
              <a:ext cx="323850" cy="82907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388381" y="2066965"/>
              <a:ext cx="209308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plain brown feathers so they can hide in bushes easily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00412" y="4279223"/>
            <a:ext cx="1981200" cy="812721"/>
            <a:chOff x="4500412" y="4279223"/>
            <a:chExt cx="1981200" cy="812721"/>
          </a:xfrm>
        </p:grpSpPr>
        <p:sp>
          <p:nvSpPr>
            <p:cNvPr id="28" name="Rectangle 27"/>
            <p:cNvSpPr/>
            <p:nvPr/>
          </p:nvSpPr>
          <p:spPr>
            <a:xfrm>
              <a:off x="4500412" y="4845723"/>
              <a:ext cx="19812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body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499186" y="4279223"/>
              <a:ext cx="510270" cy="47624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27611" y="1964573"/>
            <a:ext cx="1960513" cy="1176661"/>
            <a:chOff x="6127611" y="1964573"/>
            <a:chExt cx="1960513" cy="1176661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181105" y="2244828"/>
              <a:ext cx="476523" cy="89640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127611" y="1964573"/>
              <a:ext cx="196051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thin beak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3903" y="3400464"/>
            <a:ext cx="1339850" cy="1547331"/>
            <a:chOff x="7063903" y="3400464"/>
            <a:chExt cx="1339850" cy="1547331"/>
          </a:xfrm>
        </p:grpSpPr>
        <p:sp>
          <p:nvSpPr>
            <p:cNvPr id="20" name="Rectangle 19"/>
            <p:cNvSpPr/>
            <p:nvPr/>
          </p:nvSpPr>
          <p:spPr>
            <a:xfrm>
              <a:off x="7063903" y="4455352"/>
              <a:ext cx="133985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beautiful singing voice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581428" y="3400464"/>
              <a:ext cx="152400" cy="10070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5995">
            <a:off x="1137782" y="4764187"/>
            <a:ext cx="493053" cy="10351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38" y="4983561"/>
            <a:ext cx="844263" cy="620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02" y="5023962"/>
            <a:ext cx="613713" cy="5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Corncrake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3704" b="-24678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1671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36" y="1821224"/>
            <a:ext cx="2045936" cy="38033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746596"/>
            <a:ext cx="3318408" cy="3882679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Corncrake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870677"/>
            <a:ext cx="288523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Corncrakes like to hide in tall grass.</a:t>
            </a:r>
          </a:p>
          <a:p>
            <a:endParaRPr lang="en-GB" dirty="0"/>
          </a:p>
          <a:p>
            <a:r>
              <a:rPr lang="en-GB" dirty="0"/>
              <a:t>They hunt at night but are hard to spot.</a:t>
            </a:r>
          </a:p>
          <a:p>
            <a:endParaRPr lang="en-GB" dirty="0"/>
          </a:p>
          <a:p>
            <a:r>
              <a:rPr lang="en-GB" dirty="0"/>
              <a:t>Corncrakes are </a:t>
            </a:r>
            <a:r>
              <a:rPr lang="en-GB" b="1" dirty="0"/>
              <a:t>omnivores</a:t>
            </a:r>
            <a:r>
              <a:rPr lang="en-GB" dirty="0"/>
              <a:t>. They eat plants, like grass. They also eat animals, such as insects, slugs and worms.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79792" y="5010610"/>
            <a:ext cx="1792789" cy="942456"/>
            <a:chOff x="6379792" y="5010610"/>
            <a:chExt cx="1792789" cy="942456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609035" y="5010610"/>
              <a:ext cx="551537" cy="43292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379792" y="5460623"/>
              <a:ext cx="179278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legs for wading in wetlands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98952" y="4033669"/>
            <a:ext cx="1981200" cy="755783"/>
            <a:chOff x="4098952" y="4033669"/>
            <a:chExt cx="1981200" cy="755783"/>
          </a:xfrm>
        </p:grpSpPr>
        <p:sp>
          <p:nvSpPr>
            <p:cNvPr id="28" name="Rectangle 27"/>
            <p:cNvSpPr/>
            <p:nvPr/>
          </p:nvSpPr>
          <p:spPr>
            <a:xfrm>
              <a:off x="4098952" y="4543231"/>
              <a:ext cx="19812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round body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098605" y="4033669"/>
              <a:ext cx="510270" cy="47624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998674" y="1821224"/>
            <a:ext cx="2093083" cy="852783"/>
            <a:chOff x="5998674" y="1821224"/>
            <a:chExt cx="2093083" cy="852783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6310270" y="2138271"/>
              <a:ext cx="674483" cy="5357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98674" y="1821224"/>
              <a:ext cx="209308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neck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91" y="4801274"/>
            <a:ext cx="717359" cy="57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0" y="5013141"/>
            <a:ext cx="1333500" cy="616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15" y="5053999"/>
            <a:ext cx="862251" cy="49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65" y="4741464"/>
            <a:ext cx="616671" cy="3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498</TotalTime>
  <Words>680</Words>
  <Application>Microsoft Office PowerPoint</Application>
  <PresentationFormat>On-screen Show (4:3)</PresentationFormat>
  <Paragraphs>116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Twinkl</vt:lpstr>
      <vt:lpstr>Arial</vt:lpstr>
      <vt:lpstr>Office Theme</vt:lpstr>
      <vt:lpstr>PowerPoint Presentation</vt:lpstr>
      <vt:lpstr>Barn Owl</vt:lpstr>
      <vt:lpstr>Barn Owl</vt:lpstr>
      <vt:lpstr>Nightjar</vt:lpstr>
      <vt:lpstr>Nightjar</vt:lpstr>
      <vt:lpstr>Nightingale</vt:lpstr>
      <vt:lpstr>Nightingale</vt:lpstr>
      <vt:lpstr>Corncrake</vt:lpstr>
      <vt:lpstr>Corncrake</vt:lpstr>
      <vt:lpstr>Kingfisher</vt:lpstr>
      <vt:lpstr>Kingfisher</vt:lpstr>
      <vt:lpstr>Mallard Duck</vt:lpstr>
      <vt:lpstr>Mallard Duck</vt:lpstr>
      <vt:lpstr>Green Woodpecker</vt:lpstr>
      <vt:lpstr>Green Woodpecker</vt:lpstr>
      <vt:lpstr>Blue Tit</vt:lpstr>
      <vt:lpstr>Blue Tit</vt:lpstr>
      <vt:lpstr>Bullfinch</vt:lpstr>
      <vt:lpstr>Bullfinch</vt:lpstr>
      <vt:lpstr>Glossary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Ella Kenyon</cp:lastModifiedBy>
  <cp:revision>45</cp:revision>
  <dcterms:created xsi:type="dcterms:W3CDTF">2019-03-22T12:31:17Z</dcterms:created>
  <dcterms:modified xsi:type="dcterms:W3CDTF">2021-01-05T10:53:22Z</dcterms:modified>
</cp:coreProperties>
</file>