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9" r:id="rId12"/>
    <p:sldId id="317" r:id="rId13"/>
    <p:sldId id="312" r:id="rId14"/>
    <p:sldId id="315" r:id="rId15"/>
    <p:sldId id="316" r:id="rId16"/>
    <p:sldId id="320" r:id="rId17"/>
    <p:sldId id="304" r:id="rId18"/>
    <p:sldId id="300" r:id="rId19"/>
    <p:sldId id="308" r:id="rId20"/>
    <p:sldId id="311" r:id="rId21"/>
    <p:sldId id="31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6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24/01/2022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57785-7438-492F-B7FA-E66DA7B653E8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06EE-2F9D-4145-9CBE-CB7CE80E60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45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515836"/>
            <a:ext cx="5950212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match the representation to the correct number?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4174" y="79175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Counting on a number track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115751"/>
              </p:ext>
            </p:extLst>
          </p:nvPr>
        </p:nvGraphicFramePr>
        <p:xfrm>
          <a:off x="711564" y="3435782"/>
          <a:ext cx="7481460" cy="609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8764">
                  <a:extLst>
                    <a:ext uri="{9D8B030D-6E8A-4147-A177-3AD203B41FA5}">
                      <a16:colId xmlns:a16="http://schemas.microsoft.com/office/drawing/2014/main" val="2019166866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170372730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21403555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35512791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106528166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738537074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1634069004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834982649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891008232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50544779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997075786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151808105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3375322356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4291195628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946923182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112512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164" y="1357416"/>
            <a:ext cx="1227755" cy="17347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1798796" y="1628231"/>
            <a:ext cx="4316476" cy="1154041"/>
          </a:xfrm>
          <a:prstGeom prst="wedgeRoundRectCallout">
            <a:avLst>
              <a:gd name="adj1" fmla="val 63347"/>
              <a:gd name="adj2" fmla="val 20963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49000" y="1789752"/>
            <a:ext cx="431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from 19 - 33 with a number track.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1798796" y="1171024"/>
            <a:ext cx="4316476" cy="1154041"/>
          </a:xfrm>
          <a:prstGeom prst="wedgeRoundRectCallout">
            <a:avLst>
              <a:gd name="adj1" fmla="val 63347"/>
              <a:gd name="adj2" fmla="val 20963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49000" y="1332545"/>
            <a:ext cx="431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from 37 - 49 without a number track!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654" y="1355948"/>
            <a:ext cx="1459906" cy="10081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88584" y="2465510"/>
            <a:ext cx="5722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Which of these numbers will Mo say?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473689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494553" y="616378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42161" y="3889564"/>
            <a:ext cx="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01685" y="4263892"/>
            <a:ext cx="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38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0879" y="4819978"/>
            <a:ext cx="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69749" y="4894441"/>
            <a:ext cx="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1302" y="3912049"/>
            <a:ext cx="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29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28751" y="4865328"/>
            <a:ext cx="85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50</a:t>
            </a:r>
          </a:p>
        </p:txBody>
      </p:sp>
      <p:sp>
        <p:nvSpPr>
          <p:cNvPr id="2" name="&quot;No&quot; Symbol 1"/>
          <p:cNvSpPr/>
          <p:nvPr/>
        </p:nvSpPr>
        <p:spPr>
          <a:xfrm>
            <a:off x="2042161" y="3693974"/>
            <a:ext cx="936000" cy="936000"/>
          </a:xfrm>
          <a:prstGeom prst="noSmoking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>
              <a:solidFill>
                <a:schemeClr val="tx1"/>
              </a:solidFill>
            </a:endParaRPr>
          </a:p>
        </p:txBody>
      </p:sp>
      <p:sp>
        <p:nvSpPr>
          <p:cNvPr id="20" name="&quot;No&quot; Symbol 19"/>
          <p:cNvSpPr/>
          <p:nvPr/>
        </p:nvSpPr>
        <p:spPr>
          <a:xfrm>
            <a:off x="3047455" y="4652920"/>
            <a:ext cx="936000" cy="936000"/>
          </a:xfrm>
          <a:prstGeom prst="noSmoking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>
              <a:solidFill>
                <a:schemeClr val="tx1"/>
              </a:solidFill>
            </a:endParaRPr>
          </a:p>
        </p:txBody>
      </p:sp>
      <p:sp>
        <p:nvSpPr>
          <p:cNvPr id="21" name="&quot;No&quot; Symbol 20"/>
          <p:cNvSpPr/>
          <p:nvPr/>
        </p:nvSpPr>
        <p:spPr>
          <a:xfrm>
            <a:off x="4906979" y="3790411"/>
            <a:ext cx="936000" cy="936000"/>
          </a:xfrm>
          <a:prstGeom prst="noSmoking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10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2121" y="337410"/>
            <a:ext cx="472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Numbers to 50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82" y="1071326"/>
            <a:ext cx="5182049" cy="52186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0082" y="3666794"/>
            <a:ext cx="5298825" cy="26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448732" y="3846829"/>
            <a:ext cx="605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Can you find these numbers?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40969" y="4682451"/>
            <a:ext cx="1330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ten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9807" y="4639379"/>
            <a:ext cx="238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thirty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0871" y="4679776"/>
            <a:ext cx="2064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twenty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30268" y="5310634"/>
            <a:ext cx="20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FF"/>
                </a:solidFill>
                <a:latin typeface="Comic Sans MS" panose="030F0702030302020204" pitchFamily="66" charset="0"/>
              </a:rPr>
              <a:t>fifty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3559" y="1080838"/>
            <a:ext cx="505151" cy="518911"/>
          </a:xfrm>
          <a:prstGeom prst="rect">
            <a:avLst/>
          </a:prstGeom>
          <a:solidFill>
            <a:srgbClr val="0070C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03559" y="1599749"/>
            <a:ext cx="505151" cy="518911"/>
          </a:xfrm>
          <a:prstGeom prst="rect">
            <a:avLst/>
          </a:prstGeom>
          <a:solidFill>
            <a:srgbClr val="7030A0">
              <a:alpha val="53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403559" y="2109077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403559" y="2632053"/>
            <a:ext cx="505151" cy="518911"/>
          </a:xfrm>
          <a:prstGeom prst="rect">
            <a:avLst/>
          </a:prstGeom>
          <a:solidFill>
            <a:srgbClr val="00B05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403559" y="3152749"/>
            <a:ext cx="505151" cy="518911"/>
          </a:xfrm>
          <a:prstGeom prst="rect">
            <a:avLst/>
          </a:prstGeom>
          <a:solidFill>
            <a:srgbClr val="FF00FF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306363" y="5304948"/>
            <a:ext cx="20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forty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02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206" y="464843"/>
            <a:ext cx="5291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How many counters?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45206" y="1277148"/>
            <a:ext cx="529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count them?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45205" y="4489298"/>
            <a:ext cx="529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22 counters.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165" y="2540128"/>
            <a:ext cx="2055098" cy="90407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281" y="2525600"/>
            <a:ext cx="2055098" cy="90407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2398" y="2540128"/>
            <a:ext cx="2022074" cy="88954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467192" y="345873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853308" y="3476939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011059" y="3421739"/>
            <a:ext cx="1222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21, 22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24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55" grpId="0"/>
      <p:bldP spid="6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206" y="464843"/>
            <a:ext cx="5291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How many grapes?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45206" y="1277148"/>
            <a:ext cx="529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count them?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45206" y="5447725"/>
            <a:ext cx="529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35 grapes.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00709" y="2669801"/>
            <a:ext cx="2278298" cy="23327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8609">
            <a:off x="395208" y="1733487"/>
            <a:ext cx="2249045" cy="23027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8609">
            <a:off x="2043697" y="2777208"/>
            <a:ext cx="2249045" cy="23027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8609">
            <a:off x="3813807" y="1505798"/>
            <a:ext cx="2249045" cy="230275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28533" y="375529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68219" y="471369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6986" y="3427752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6445" y="4799287"/>
            <a:ext cx="3209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31, 32, 33, 34, 35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76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55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99745" y="335917"/>
            <a:ext cx="5291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How many eggs?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39427" y="1291043"/>
            <a:ext cx="529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How can we count them?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645206" y="5447725"/>
            <a:ext cx="5291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46 eggs.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57" y="1428717"/>
            <a:ext cx="2574146" cy="23966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319" y="2048046"/>
            <a:ext cx="2575960" cy="23983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91" y="3074466"/>
            <a:ext cx="2574146" cy="23966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918" y="2952257"/>
            <a:ext cx="2574146" cy="23966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173" y="1356577"/>
            <a:ext cx="2574146" cy="239661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15469" y="309931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42547" y="475456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67621" y="309931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17953" y="4754567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01817" y="3923134"/>
            <a:ext cx="1102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0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55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B43EBC-B489-A044-9B23-935ABA15B3F9}"/>
              </a:ext>
            </a:extLst>
          </p:cNvPr>
          <p:cNvSpPr txBox="1"/>
          <p:nvPr/>
        </p:nvSpPr>
        <p:spPr>
          <a:xfrm>
            <a:off x="624468" y="278780"/>
            <a:ext cx="74378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902030302020204" pitchFamily="66" charset="0"/>
              </a:rPr>
              <a:t>These images both show the same number of counters.</a:t>
            </a:r>
          </a:p>
          <a:p>
            <a:pPr algn="ctr"/>
            <a:r>
              <a:rPr lang="en-US" sz="3600" dirty="0">
                <a:latin typeface="Comic Sans MS" panose="030F0902030302020204" pitchFamily="66" charset="0"/>
              </a:rPr>
              <a:t>Which one is easier to count? </a:t>
            </a:r>
          </a:p>
          <a:p>
            <a:pPr algn="ctr"/>
            <a:endParaRPr lang="en-US" sz="3600" dirty="0">
              <a:latin typeface="Comic Sans MS" panose="030F0902030302020204" pitchFamily="66" charset="0"/>
            </a:endParaRPr>
          </a:p>
          <a:p>
            <a:pPr algn="ctr"/>
            <a:endParaRPr lang="en-US" sz="3600" dirty="0">
              <a:latin typeface="Comic Sans MS" panose="030F0902030302020204" pitchFamily="66" charset="0"/>
            </a:endParaRPr>
          </a:p>
          <a:p>
            <a:pPr algn="ctr"/>
            <a:endParaRPr lang="en-US" sz="3600" dirty="0">
              <a:latin typeface="Comic Sans MS" panose="030F0902030302020204" pitchFamily="66" charset="0"/>
            </a:endParaRPr>
          </a:p>
          <a:p>
            <a:pPr algn="ctr"/>
            <a:endParaRPr lang="en-US" sz="3600" dirty="0">
              <a:latin typeface="Comic Sans MS" panose="030F0902030302020204" pitchFamily="66" charset="0"/>
            </a:endParaRPr>
          </a:p>
          <a:p>
            <a:pPr algn="ctr"/>
            <a:endParaRPr lang="en-US" sz="3600" dirty="0">
              <a:latin typeface="Comic Sans MS" panose="030F0902030302020204" pitchFamily="66" charset="0"/>
            </a:endParaRPr>
          </a:p>
          <a:p>
            <a:pPr algn="ctr"/>
            <a:endParaRPr lang="en-US" sz="3600" dirty="0">
              <a:latin typeface="Comic Sans MS" panose="030F0902030302020204" pitchFamily="66" charset="0"/>
            </a:endParaRPr>
          </a:p>
          <a:p>
            <a:pPr algn="ctr"/>
            <a:r>
              <a:rPr lang="en-US" sz="3600" dirty="0">
                <a:latin typeface="Comic Sans MS" panose="030F0902030302020204" pitchFamily="66" charset="0"/>
              </a:rPr>
              <a:t>Discuss with your partner on the carpet.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313188-67B5-774C-B733-4F1222772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866" y="2820793"/>
            <a:ext cx="3023644" cy="1461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36AE150-E2F2-9B4B-BD16-859C978A64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3133" y="2224280"/>
            <a:ext cx="19431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31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224" y="1959050"/>
            <a:ext cx="690559" cy="622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504" y="1383085"/>
            <a:ext cx="690559" cy="6228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627" y="2266222"/>
            <a:ext cx="690559" cy="6228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628" y="1316270"/>
            <a:ext cx="690559" cy="6228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7632" y="2272937"/>
            <a:ext cx="1386411" cy="31392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09987" y="2904008"/>
            <a:ext cx="1386411" cy="31392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60405" y="3703404"/>
            <a:ext cx="1386411" cy="31392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321" y="1754878"/>
            <a:ext cx="690559" cy="6228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890" y="753805"/>
            <a:ext cx="690559" cy="6228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875" y="695038"/>
            <a:ext cx="690559" cy="6228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75" y="2548350"/>
            <a:ext cx="690559" cy="6228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494" y="1168389"/>
            <a:ext cx="690559" cy="6228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014" y="1925493"/>
            <a:ext cx="690559" cy="6228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95" y="415084"/>
            <a:ext cx="690559" cy="6228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669" y="530442"/>
            <a:ext cx="690559" cy="62285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16" y="1471474"/>
            <a:ext cx="690559" cy="62285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357" y="2418622"/>
            <a:ext cx="690559" cy="62285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762" y="1846913"/>
            <a:ext cx="690559" cy="62285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63" y="2783788"/>
            <a:ext cx="690559" cy="6228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639" y="1403568"/>
            <a:ext cx="690559" cy="62285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299" y="2136384"/>
            <a:ext cx="690559" cy="62285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898" y="1006466"/>
            <a:ext cx="690559" cy="62285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92" y="1269061"/>
            <a:ext cx="690559" cy="62285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740" y="1925870"/>
            <a:ext cx="690559" cy="62285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56" y="2239952"/>
            <a:ext cx="690559" cy="62285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809" y="1973370"/>
            <a:ext cx="690559" cy="62285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423" y="677746"/>
            <a:ext cx="690559" cy="62285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597" y="2576260"/>
            <a:ext cx="690559" cy="62285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784" y="1226813"/>
            <a:ext cx="690559" cy="62285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975" y="1587623"/>
            <a:ext cx="690559" cy="62285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062" y="1811026"/>
            <a:ext cx="1523038" cy="1051783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629562" y="415084"/>
            <a:ext cx="1964967" cy="1099051"/>
          </a:xfrm>
          <a:prstGeom prst="wedgeRoundRectCallout">
            <a:avLst>
              <a:gd name="adj1" fmla="val 29287"/>
              <a:gd name="adj2" fmla="val 90061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728198" y="369690"/>
            <a:ext cx="1821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need to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organise these!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243415" y="5380171"/>
            <a:ext cx="407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There are 27 bears.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14601 0.3648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2" y="1824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0.00973 L 0.02917 0.2597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00312 0.2696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34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0191 0.3928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1963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6858 0.304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1520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01042 0.2692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1344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01458 0.2898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1449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0.01979 0.480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0" y="2400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4895 0.480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2402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L -0.04098 0.412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2064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40741E-7 L 0.07205 0.4550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94" y="2275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0.01753 0.2958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14792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9259E-6 L -0.04237 0.4861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8" y="24306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10017 0.348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17" y="174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0368 0.3680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" y="1840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-0.00434 0.3759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879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L -0.1 0.620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3101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-0.1059 0.5122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2560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L -0.12274 0.438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46" y="2192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01597 0.4958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2479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02396 0.3900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1949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7 L 0.00365 0.4131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2064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0.21441 0.35694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2" y="1784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625 L 0.05034 0.2546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7" y="1303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0.03333 0.2879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439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1.11111E-6 0.2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0.04166 0.3372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2958" y="350674"/>
            <a:ext cx="472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Numbers to 50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82" y="1071326"/>
            <a:ext cx="5182049" cy="52186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0082" y="3666794"/>
            <a:ext cx="5298825" cy="26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813439" y="2630231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448732" y="3846829"/>
            <a:ext cx="6055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Can you find these numbers?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3392" y="4696845"/>
            <a:ext cx="3260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thirty-three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25761" y="5398221"/>
            <a:ext cx="2713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forty-six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9684" y="4661785"/>
            <a:ext cx="3243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twenty-eight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02878" y="5395202"/>
            <a:ext cx="202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fifteen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59494" y="3143378"/>
            <a:ext cx="505151" cy="518911"/>
          </a:xfrm>
          <a:prstGeom prst="rect">
            <a:avLst/>
          </a:prstGeom>
          <a:solidFill>
            <a:srgbClr val="FF00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384729" y="2109605"/>
            <a:ext cx="505151" cy="518911"/>
          </a:xfrm>
          <a:prstGeom prst="rect">
            <a:avLst/>
          </a:prstGeom>
          <a:solidFill>
            <a:srgbClr val="7030A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846508" y="1599749"/>
            <a:ext cx="505151" cy="518911"/>
          </a:xfrm>
          <a:prstGeom prst="rect">
            <a:avLst/>
          </a:prstGeom>
          <a:solidFill>
            <a:schemeClr val="accent6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419097"/>
            <a:ext cx="747045" cy="74704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494553" y="561786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4.9|7.2|3.9|3.1|7.1|2.7|6.8|4.6|4.1|11.7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8|15.1|7.5|5.5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6.1|11.6|8.8|6.1|9.7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6.3|11.9|3.1|2.9|3.3|5.9|5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5.6|7.8|9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4.2|8.5|1.1|0.9|1|20.5|6.5|5.1|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22.2|4.1|3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522d4c35-b548-4432-90ae-af4376e1c4b4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6852</TotalTime>
  <Words>207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 you match the representation to the correct number?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MCARDLE, SOPHIE L. (Student)</cp:lastModifiedBy>
  <cp:revision>229</cp:revision>
  <dcterms:created xsi:type="dcterms:W3CDTF">2019-07-05T11:02:13Z</dcterms:created>
  <dcterms:modified xsi:type="dcterms:W3CDTF">2022-01-24T13:59:02Z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