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3"/>
  </p:notesMasterIdLst>
  <p:sldIdLst>
    <p:sldId id="296" r:id="rId11"/>
    <p:sldId id="299" r:id="rId12"/>
    <p:sldId id="317" r:id="rId13"/>
    <p:sldId id="312" r:id="rId14"/>
    <p:sldId id="315" r:id="rId15"/>
    <p:sldId id="316" r:id="rId16"/>
    <p:sldId id="320" r:id="rId17"/>
    <p:sldId id="304" r:id="rId18"/>
    <p:sldId id="300" r:id="rId19"/>
    <p:sldId id="308" r:id="rId20"/>
    <p:sldId id="311" r:id="rId21"/>
    <p:sldId id="31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6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24/01/2022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24/01/2022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7785-7438-492F-B7FA-E66DA7B653E8}" type="datetimeFigureOut">
              <a:rPr lang="en-GB" smtClean="0"/>
              <a:t>24/01/2022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806EE-2F9D-4145-9CBE-CB7CE80E60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4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" y="2515836"/>
            <a:ext cx="5950212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you match the representation to the correct number?</a:t>
            </a:r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174" y="79175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Counting on a number track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115751"/>
              </p:ext>
            </p:extLst>
          </p:nvPr>
        </p:nvGraphicFramePr>
        <p:xfrm>
          <a:off x="711564" y="3435782"/>
          <a:ext cx="7481460" cy="609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8764">
                  <a:extLst>
                    <a:ext uri="{9D8B030D-6E8A-4147-A177-3AD203B41FA5}">
                      <a16:colId xmlns:a16="http://schemas.microsoft.com/office/drawing/2014/main" val="2019166866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1703727300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214035550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35512791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106528166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738537074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1634069004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834982649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891008232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50544779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997075786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151808105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3375322356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4291195628"/>
                    </a:ext>
                  </a:extLst>
                </a:gridCol>
                <a:gridCol w="498764">
                  <a:extLst>
                    <a:ext uri="{9D8B030D-6E8A-4147-A177-3AD203B41FA5}">
                      <a16:colId xmlns:a16="http://schemas.microsoft.com/office/drawing/2014/main" val="2946923182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mic Sans MS" panose="030F0702030302020204" pitchFamily="66" charset="0"/>
                        </a:rPr>
                        <a:t>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6112512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164" y="1357416"/>
            <a:ext cx="1227755" cy="1734700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1798796" y="1628231"/>
            <a:ext cx="4316476" cy="1154041"/>
          </a:xfrm>
          <a:prstGeom prst="wedgeRoundRectCallout">
            <a:avLst>
              <a:gd name="adj1" fmla="val 63347"/>
              <a:gd name="adj2" fmla="val 20963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749000" y="1789752"/>
            <a:ext cx="4310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can count from 19 - 33 with a number track.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6"/>
          <p:cNvSpPr/>
          <p:nvPr/>
        </p:nvSpPr>
        <p:spPr>
          <a:xfrm>
            <a:off x="1798796" y="1171024"/>
            <a:ext cx="4316476" cy="1154041"/>
          </a:xfrm>
          <a:prstGeom prst="wedgeRoundRectCallout">
            <a:avLst>
              <a:gd name="adj1" fmla="val 63347"/>
              <a:gd name="adj2" fmla="val 20963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749000" y="1332545"/>
            <a:ext cx="43103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can count from 37 - 49 without a number track!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5654" y="1355948"/>
            <a:ext cx="1459906" cy="10081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88584" y="2465510"/>
            <a:ext cx="5722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Which of these numbers will Mo say?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473689"/>
            <a:ext cx="747045" cy="7470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494553" y="616378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42161" y="3889564"/>
            <a:ext cx="85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01685" y="4263892"/>
            <a:ext cx="85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38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50879" y="4819978"/>
            <a:ext cx="85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69749" y="4894441"/>
            <a:ext cx="85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46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51302" y="3912049"/>
            <a:ext cx="85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29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28751" y="4865328"/>
            <a:ext cx="854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1"/>
                </a:solidFill>
                <a:latin typeface="Comic Sans MS" panose="030F0702030302020204" pitchFamily="66" charset="0"/>
              </a:rPr>
              <a:t>50</a:t>
            </a:r>
          </a:p>
        </p:txBody>
      </p:sp>
      <p:sp>
        <p:nvSpPr>
          <p:cNvPr id="2" name="&quot;No&quot; Symbol 1"/>
          <p:cNvSpPr/>
          <p:nvPr/>
        </p:nvSpPr>
        <p:spPr>
          <a:xfrm>
            <a:off x="2042161" y="3693974"/>
            <a:ext cx="936000" cy="936000"/>
          </a:xfrm>
          <a:prstGeom prst="noSmoking">
            <a:avLst/>
          </a:prstGeom>
          <a:solidFill>
            <a:srgbClr val="FF0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>
              <a:solidFill>
                <a:schemeClr val="tx1"/>
              </a:solidFill>
            </a:endParaRPr>
          </a:p>
        </p:txBody>
      </p:sp>
      <p:sp>
        <p:nvSpPr>
          <p:cNvPr id="20" name="&quot;No&quot; Symbol 19"/>
          <p:cNvSpPr/>
          <p:nvPr/>
        </p:nvSpPr>
        <p:spPr>
          <a:xfrm>
            <a:off x="3047455" y="4652920"/>
            <a:ext cx="936000" cy="936000"/>
          </a:xfrm>
          <a:prstGeom prst="noSmoking">
            <a:avLst/>
          </a:prstGeom>
          <a:solidFill>
            <a:srgbClr val="FF0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>
              <a:solidFill>
                <a:schemeClr val="tx1"/>
              </a:solidFill>
            </a:endParaRPr>
          </a:p>
        </p:txBody>
      </p:sp>
      <p:sp>
        <p:nvSpPr>
          <p:cNvPr id="21" name="&quot;No&quot; Symbol 20"/>
          <p:cNvSpPr/>
          <p:nvPr/>
        </p:nvSpPr>
        <p:spPr>
          <a:xfrm>
            <a:off x="4906979" y="3790411"/>
            <a:ext cx="936000" cy="936000"/>
          </a:xfrm>
          <a:prstGeom prst="noSmoking">
            <a:avLst/>
          </a:prstGeom>
          <a:solidFill>
            <a:srgbClr val="FF0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210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2121" y="337410"/>
            <a:ext cx="4726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Numbers to 50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482" y="1071326"/>
            <a:ext cx="5182049" cy="52186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710082" y="3666794"/>
            <a:ext cx="5298825" cy="26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448732" y="3846829"/>
            <a:ext cx="605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Can you find these numbers?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40969" y="4682451"/>
            <a:ext cx="13307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ten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29807" y="4639379"/>
            <a:ext cx="238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thirty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0871" y="4679776"/>
            <a:ext cx="2064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twenty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30268" y="5310634"/>
            <a:ext cx="2029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FF"/>
                </a:solidFill>
                <a:latin typeface="Comic Sans MS" panose="030F0702030302020204" pitchFamily="66" charset="0"/>
              </a:rPr>
              <a:t>fifty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03559" y="1080838"/>
            <a:ext cx="505151" cy="518911"/>
          </a:xfrm>
          <a:prstGeom prst="rect">
            <a:avLst/>
          </a:prstGeom>
          <a:solidFill>
            <a:srgbClr val="0070C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6403559" y="1599749"/>
            <a:ext cx="505151" cy="518911"/>
          </a:xfrm>
          <a:prstGeom prst="rect">
            <a:avLst/>
          </a:prstGeom>
          <a:solidFill>
            <a:srgbClr val="7030A0">
              <a:alpha val="53000"/>
            </a:srgb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403559" y="2109077"/>
            <a:ext cx="505151" cy="518911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403559" y="2632053"/>
            <a:ext cx="505151" cy="518911"/>
          </a:xfrm>
          <a:prstGeom prst="rect">
            <a:avLst/>
          </a:prstGeom>
          <a:solidFill>
            <a:srgbClr val="00B05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403559" y="3152749"/>
            <a:ext cx="505151" cy="518911"/>
          </a:xfrm>
          <a:prstGeom prst="rect">
            <a:avLst/>
          </a:prstGeom>
          <a:solidFill>
            <a:srgbClr val="FF00FF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306363" y="5304948"/>
            <a:ext cx="2029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forty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302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/>
      <p:bldP spid="13" grpId="0"/>
      <p:bldP spid="17" grpId="0" animBg="1"/>
      <p:bldP spid="18" grpId="0" animBg="1"/>
      <p:bldP spid="19" grpId="0" animBg="1"/>
      <p:bldP spid="20" grpId="0" animBg="1"/>
      <p:bldP spid="21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5206" y="464843"/>
            <a:ext cx="5291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How many counters?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45206" y="1277148"/>
            <a:ext cx="5291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How can we count them?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45205" y="4489298"/>
            <a:ext cx="5291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22 counters.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165" y="2540128"/>
            <a:ext cx="2055098" cy="904076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6281" y="2525600"/>
            <a:ext cx="2055098" cy="90407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2398" y="2540128"/>
            <a:ext cx="2022074" cy="889548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467192" y="3458731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853308" y="3476939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011059" y="3421739"/>
            <a:ext cx="1222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21, 22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242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55" grpId="0"/>
      <p:bldP spid="65" grpId="0"/>
      <p:bldP spid="66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5206" y="464843"/>
            <a:ext cx="5291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How many grapes?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45206" y="1277148"/>
            <a:ext cx="5291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How can we count them?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45206" y="5447725"/>
            <a:ext cx="5291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35 grapes.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00709" y="2669801"/>
            <a:ext cx="2278298" cy="233270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98609">
            <a:off x="395208" y="1733487"/>
            <a:ext cx="2249045" cy="23027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98609">
            <a:off x="2043697" y="2777208"/>
            <a:ext cx="2249045" cy="23027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98609">
            <a:off x="3813807" y="1505798"/>
            <a:ext cx="2249045" cy="230275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428533" y="3755291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68219" y="471369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86986" y="3427752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16445" y="4799287"/>
            <a:ext cx="32097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31, 32, 33, 34, 35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276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55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99745" y="335917"/>
            <a:ext cx="5291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How many eggs?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39427" y="1291043"/>
            <a:ext cx="5291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How can we count them?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645206" y="5447725"/>
            <a:ext cx="5291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46 eggs.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57" y="1428717"/>
            <a:ext cx="2574146" cy="23966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319" y="2048046"/>
            <a:ext cx="2575960" cy="23983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91" y="3074466"/>
            <a:ext cx="2574146" cy="23966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918" y="2952257"/>
            <a:ext cx="2574146" cy="23966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173" y="1356577"/>
            <a:ext cx="2574146" cy="239661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115469" y="309931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42547" y="475456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20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67621" y="309931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30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617953" y="475456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01817" y="3923134"/>
            <a:ext cx="1102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1051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55" grpId="0"/>
      <p:bldP spid="20" grpId="0"/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B43EBC-B489-A044-9B23-935ABA15B3F9}"/>
              </a:ext>
            </a:extLst>
          </p:cNvPr>
          <p:cNvSpPr txBox="1"/>
          <p:nvPr/>
        </p:nvSpPr>
        <p:spPr>
          <a:xfrm>
            <a:off x="624468" y="278780"/>
            <a:ext cx="743786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902030302020204" pitchFamily="66" charset="0"/>
              </a:rPr>
              <a:t>These images both show the same number of counters.</a:t>
            </a:r>
          </a:p>
          <a:p>
            <a:pPr algn="ctr"/>
            <a:r>
              <a:rPr lang="en-US" sz="3600" dirty="0">
                <a:latin typeface="Comic Sans MS" panose="030F0902030302020204" pitchFamily="66" charset="0"/>
              </a:rPr>
              <a:t>Which one is easier to count? </a:t>
            </a:r>
          </a:p>
          <a:p>
            <a:pPr algn="ctr"/>
            <a:endParaRPr lang="en-US" sz="3600" dirty="0">
              <a:latin typeface="Comic Sans MS" panose="030F0902030302020204" pitchFamily="66" charset="0"/>
            </a:endParaRPr>
          </a:p>
          <a:p>
            <a:pPr algn="ctr"/>
            <a:endParaRPr lang="en-US" sz="3600" dirty="0">
              <a:latin typeface="Comic Sans MS" panose="030F0902030302020204" pitchFamily="66" charset="0"/>
            </a:endParaRPr>
          </a:p>
          <a:p>
            <a:pPr algn="ctr"/>
            <a:endParaRPr lang="en-US" sz="3600" dirty="0">
              <a:latin typeface="Comic Sans MS" panose="030F0902030302020204" pitchFamily="66" charset="0"/>
            </a:endParaRPr>
          </a:p>
          <a:p>
            <a:pPr algn="ctr"/>
            <a:endParaRPr lang="en-US" sz="3600" dirty="0">
              <a:latin typeface="Comic Sans MS" panose="030F0902030302020204" pitchFamily="66" charset="0"/>
            </a:endParaRPr>
          </a:p>
          <a:p>
            <a:pPr algn="ctr"/>
            <a:endParaRPr lang="en-US" sz="3600" dirty="0">
              <a:latin typeface="Comic Sans MS" panose="030F0902030302020204" pitchFamily="66" charset="0"/>
            </a:endParaRPr>
          </a:p>
          <a:p>
            <a:pPr algn="ctr"/>
            <a:endParaRPr lang="en-US" sz="3600" dirty="0">
              <a:latin typeface="Comic Sans MS" panose="030F0902030302020204" pitchFamily="66" charset="0"/>
            </a:endParaRPr>
          </a:p>
          <a:p>
            <a:pPr algn="ctr"/>
            <a:r>
              <a:rPr lang="en-US" sz="3600" dirty="0">
                <a:latin typeface="Comic Sans MS" panose="030F0902030302020204" pitchFamily="66" charset="0"/>
              </a:rPr>
              <a:t>Discuss with your partner on the carpet.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313188-67B5-774C-B733-4F1222772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866" y="2820793"/>
            <a:ext cx="3023644" cy="1461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36AE150-E2F2-9B4B-BD16-859C978A64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133" y="2224280"/>
            <a:ext cx="19431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631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224" y="1959050"/>
            <a:ext cx="690559" cy="6228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504" y="1383085"/>
            <a:ext cx="690559" cy="6228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627" y="2266222"/>
            <a:ext cx="690559" cy="6228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628" y="1316270"/>
            <a:ext cx="690559" cy="6228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57632" y="2272937"/>
            <a:ext cx="1386411" cy="31392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09987" y="2904008"/>
            <a:ext cx="1386411" cy="31392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60405" y="3703404"/>
            <a:ext cx="1386411" cy="31392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6321" y="1754878"/>
            <a:ext cx="690559" cy="6228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890" y="753805"/>
            <a:ext cx="690559" cy="6228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875" y="695038"/>
            <a:ext cx="690559" cy="6228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275" y="2548350"/>
            <a:ext cx="690559" cy="62285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494" y="1168389"/>
            <a:ext cx="690559" cy="62285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014" y="1925493"/>
            <a:ext cx="690559" cy="62285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895" y="415084"/>
            <a:ext cx="690559" cy="62285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669" y="530442"/>
            <a:ext cx="690559" cy="62285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16" y="1471474"/>
            <a:ext cx="690559" cy="62285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357" y="2418622"/>
            <a:ext cx="690559" cy="62285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762" y="1846913"/>
            <a:ext cx="690559" cy="62285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463" y="2783788"/>
            <a:ext cx="690559" cy="6228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639" y="1403568"/>
            <a:ext cx="690559" cy="62285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299" y="2136384"/>
            <a:ext cx="690559" cy="62285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898" y="1006466"/>
            <a:ext cx="690559" cy="62285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492" y="1269061"/>
            <a:ext cx="690559" cy="62285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740" y="1925870"/>
            <a:ext cx="690559" cy="622857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56" y="2239952"/>
            <a:ext cx="690559" cy="62285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809" y="1973370"/>
            <a:ext cx="690559" cy="62285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423" y="677746"/>
            <a:ext cx="690559" cy="62285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597" y="2576260"/>
            <a:ext cx="690559" cy="62285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9784" y="1226813"/>
            <a:ext cx="690559" cy="62285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975" y="1587623"/>
            <a:ext cx="690559" cy="62285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062" y="1811026"/>
            <a:ext cx="1523038" cy="105178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5629562" y="415084"/>
            <a:ext cx="1964967" cy="1099051"/>
          </a:xfrm>
          <a:prstGeom prst="wedgeRoundRectCallout">
            <a:avLst>
              <a:gd name="adj1" fmla="val 29287"/>
              <a:gd name="adj2" fmla="val 90061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728198" y="369690"/>
            <a:ext cx="1821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need to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organise these!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243415" y="5380171"/>
            <a:ext cx="407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27 bears.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0.14601 0.3648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2" y="1824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7 0.00973 L 0.02917 0.2597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0.00312 0.2696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1347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0191 0.3928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1963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06858 0.3041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1520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48148E-6 L -0.01042 0.2692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1" y="13449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01458 0.2898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9" y="1449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0.01979 0.4800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24005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04895 0.4807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2402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85185E-6 L -0.04098 0.4129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9" y="2064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07205 0.4550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94" y="2275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4444E-6 L 0.01753 0.29583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8" y="1479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-0.04237 0.4861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8" y="2430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-0.10017 0.3486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17" y="1743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0.0368 0.3680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" y="1840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96296E-6 L -0.00434 0.3759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1879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96296E-6 L -0.1 0.620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3101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-0.1059 0.5122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95" y="2560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0.12274 0.4384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6" y="21921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-0.01597 0.4958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2479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0.02396 0.39004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8" y="1949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7 L 0.00365 0.4131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20648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0.21441 0.3569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12" y="1784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0625 L 0.05034 0.2546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7" y="13032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59259E-6 L 0.03333 0.2879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7" y="14398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1.11111E-6 0.2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0.04166 0.3372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1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02958" y="350674"/>
            <a:ext cx="4726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Numbers to 50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482" y="1071326"/>
            <a:ext cx="5182049" cy="52186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710082" y="3666794"/>
            <a:ext cx="5298825" cy="2651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813439" y="2630231"/>
            <a:ext cx="505151" cy="518911"/>
          </a:xfrm>
          <a:prstGeom prst="rect">
            <a:avLst/>
          </a:prstGeom>
          <a:solidFill>
            <a:schemeClr val="accent1">
              <a:lumMod val="75000"/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448732" y="3846829"/>
            <a:ext cx="6055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Can you find these numbers?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83392" y="4696845"/>
            <a:ext cx="32601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thirty-three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25761" y="5398221"/>
            <a:ext cx="2713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forty-six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9684" y="4661785"/>
            <a:ext cx="3243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7030A0"/>
                </a:solidFill>
                <a:latin typeface="Comic Sans MS" panose="030F0702030302020204" pitchFamily="66" charset="0"/>
              </a:rPr>
              <a:t>twenty-eight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02878" y="5395202"/>
            <a:ext cx="2029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fifteen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59494" y="3143378"/>
            <a:ext cx="505151" cy="518911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384729" y="2109605"/>
            <a:ext cx="505151" cy="518911"/>
          </a:xfrm>
          <a:prstGeom prst="rect">
            <a:avLst/>
          </a:prstGeom>
          <a:solidFill>
            <a:srgbClr val="7030A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846508" y="1599749"/>
            <a:ext cx="505151" cy="518911"/>
          </a:xfrm>
          <a:prstGeom prst="rect">
            <a:avLst/>
          </a:prstGeom>
          <a:solidFill>
            <a:schemeClr val="accent6">
              <a:lumMod val="75000"/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419097"/>
            <a:ext cx="747045" cy="74704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494553" y="561786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14.9|7.2|3.9|3.1|7.1|2.7|6.8|4.6|4.1|11.7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3.8|15.1|7.5|5.5|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6.1|11.6|8.8|6.1|9.7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16.3|11.9|3.1|2.9|3.3|5.9|5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15.6|7.8|9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4.2|8.5|1.1|0.9|1|20.5|6.5|5.1|6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22.2|4.1|3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522d4c35-b548-4432-90ae-af4376e1c4b4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6852</TotalTime>
  <Words>207</Words>
  <Application>Microsoft Macintosh PowerPoint</Application>
  <PresentationFormat>On-screen Show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match the representation to the correct number?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MCARDLE, SOPHIE L. (Student)</cp:lastModifiedBy>
  <cp:revision>229</cp:revision>
  <dcterms:created xsi:type="dcterms:W3CDTF">2019-07-05T11:02:13Z</dcterms:created>
  <dcterms:modified xsi:type="dcterms:W3CDTF">2022-01-24T13:59:02Z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