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69" r:id="rId4"/>
    <p:sldId id="268" r:id="rId5"/>
    <p:sldId id="260" r:id="rId6"/>
    <p:sldId id="262" r:id="rId7"/>
    <p:sldId id="266" r:id="rId8"/>
    <p:sldId id="264" r:id="rId9"/>
    <p:sldId id="270" r:id="rId10"/>
    <p:sldId id="281" r:id="rId11"/>
    <p:sldId id="282" r:id="rId12"/>
    <p:sldId id="271" r:id="rId13"/>
    <p:sldId id="272" r:id="rId14"/>
    <p:sldId id="273" r:id="rId15"/>
    <p:sldId id="274" r:id="rId16"/>
    <p:sldId id="275" r:id="rId17"/>
    <p:sldId id="276" r:id="rId18"/>
    <p:sldId id="28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291" autoAdjust="0"/>
  </p:normalViewPr>
  <p:slideViewPr>
    <p:cSldViewPr>
      <p:cViewPr varScale="1">
        <p:scale>
          <a:sx n="68" d="100"/>
          <a:sy n="68" d="100"/>
        </p:scale>
        <p:origin x="1494" y="72"/>
      </p:cViewPr>
      <p:guideLst>
        <p:guide orient="horz" pos="2160"/>
        <p:guide pos="2880"/>
      </p:guideLst>
    </p:cSldViewPr>
  </p:slideViewPr>
  <p:outlineViewPr>
    <p:cViewPr>
      <p:scale>
        <a:sx n="33" d="100"/>
        <a:sy n="33" d="100"/>
      </p:scale>
      <p:origin x="0" y="-42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0F02C-5745-404A-9034-5589390D7ED6}" type="datetimeFigureOut">
              <a:rPr lang="en-GB" smtClean="0"/>
              <a:t>28/11/2021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E4760-3DBD-4368-8F21-54EC9F3C1C97}" type="slidenum">
              <a:rPr lang="en-GB" smtClean="0"/>
              <a:t>‹#›</a:t>
            </a:fld>
            <a:endParaRPr lang="en-GB"/>
          </a:p>
        </p:txBody>
      </p:sp>
    </p:spTree>
    <p:extLst>
      <p:ext uri="{BB962C8B-B14F-4D97-AF65-F5344CB8AC3E}">
        <p14:creationId xmlns:p14="http://schemas.microsoft.com/office/powerpoint/2010/main" val="56729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CE4760-3DBD-4368-8F21-54EC9F3C1C97}" type="slidenum">
              <a:rPr lang="en-GB" smtClean="0"/>
              <a:t>8</a:t>
            </a:fld>
            <a:endParaRPr lang="en-GB"/>
          </a:p>
        </p:txBody>
      </p:sp>
    </p:spTree>
    <p:extLst>
      <p:ext uri="{BB962C8B-B14F-4D97-AF65-F5344CB8AC3E}">
        <p14:creationId xmlns:p14="http://schemas.microsoft.com/office/powerpoint/2010/main" val="39901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B3FA7A-3998-41DF-9C63-AC100CBBEE8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992392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B3FA7A-3998-41DF-9C63-AC100CBBEE8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232903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B3FA7A-3998-41DF-9C63-AC100CBBEE8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380605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B3FA7A-3998-41DF-9C63-AC100CBBEE8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168823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3FA7A-3998-41DF-9C63-AC100CBBEE86}" type="datetimeFigureOut">
              <a:rPr lang="en-GB" smtClean="0"/>
              <a:t>28/11/2021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127018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B3FA7A-3998-41DF-9C63-AC100CBBEE86}" type="datetimeFigureOut">
              <a:rPr lang="en-GB" smtClean="0"/>
              <a:t>28/11/2021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208228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B3FA7A-3998-41DF-9C63-AC100CBBEE86}" type="datetimeFigureOut">
              <a:rPr lang="en-GB" smtClean="0"/>
              <a:t>28/11/2021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364994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B3FA7A-3998-41DF-9C63-AC100CBBEE86}" type="datetimeFigureOut">
              <a:rPr lang="en-GB" smtClean="0"/>
              <a:t>28/11/2021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386132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3FA7A-3998-41DF-9C63-AC100CBBEE86}" type="datetimeFigureOut">
              <a:rPr lang="en-GB" smtClean="0"/>
              <a:t>28/11/2021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215550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3FA7A-3998-41DF-9C63-AC100CBBEE86}" type="datetimeFigureOut">
              <a:rPr lang="en-GB" smtClean="0"/>
              <a:t>28/11/2021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61441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3FA7A-3998-41DF-9C63-AC100CBBEE86}" type="datetimeFigureOut">
              <a:rPr lang="en-GB" smtClean="0"/>
              <a:t>28/11/2021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30631-A26F-4FFB-9418-1B85D6D49FC5}" type="slidenum">
              <a:rPr lang="en-GB" smtClean="0"/>
              <a:t>‹#›</a:t>
            </a:fld>
            <a:endParaRPr lang="en-GB"/>
          </a:p>
        </p:txBody>
      </p:sp>
    </p:spTree>
    <p:extLst>
      <p:ext uri="{BB962C8B-B14F-4D97-AF65-F5344CB8AC3E}">
        <p14:creationId xmlns:p14="http://schemas.microsoft.com/office/powerpoint/2010/main" val="232169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3FA7A-3998-41DF-9C63-AC100CBBEE86}" type="datetimeFigureOut">
              <a:rPr lang="en-GB" smtClean="0"/>
              <a:t>28/11/2021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30631-A26F-4FFB-9418-1B85D6D49FC5}" type="slidenum">
              <a:rPr lang="en-GB" smtClean="0"/>
              <a:t>‹#›</a:t>
            </a:fld>
            <a:endParaRPr lang="en-GB"/>
          </a:p>
        </p:txBody>
      </p:sp>
    </p:spTree>
    <p:extLst>
      <p:ext uri="{BB962C8B-B14F-4D97-AF65-F5344CB8AC3E}">
        <p14:creationId xmlns:p14="http://schemas.microsoft.com/office/powerpoint/2010/main" val="3889260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uk/bitesize/topics/z87tn39/articles/zxytpv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app=desktop&amp;v=xQuAUBX5xB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7834"/>
            <a:ext cx="7772400" cy="1470025"/>
          </a:xfrm>
        </p:spPr>
        <p:txBody>
          <a:bodyPr/>
          <a:lstStyle/>
          <a:p>
            <a:br>
              <a:rPr lang="en-GB" dirty="0"/>
            </a:br>
            <a:r>
              <a:rPr lang="en-GB" dirty="0"/>
              <a:t>Ancient Greece </a:t>
            </a:r>
          </a:p>
        </p:txBody>
      </p:sp>
      <p:sp>
        <p:nvSpPr>
          <p:cNvPr id="3" name="Subtitle 2"/>
          <p:cNvSpPr>
            <a:spLocks noGrp="1"/>
          </p:cNvSpPr>
          <p:nvPr>
            <p:ph type="subTitle" idx="1"/>
          </p:nvPr>
        </p:nvSpPr>
        <p:spPr>
          <a:xfrm>
            <a:off x="395536" y="3068960"/>
            <a:ext cx="8062664" cy="1752600"/>
          </a:xfrm>
        </p:spPr>
        <p:txBody>
          <a:bodyPr>
            <a:normAutofit fontScale="85000" lnSpcReduction="10000"/>
          </a:bodyPr>
          <a:lstStyle/>
          <a:p>
            <a:pPr algn="l"/>
            <a:r>
              <a:rPr lang="en-GB" sz="2800" dirty="0"/>
              <a:t>L.O.  1. Understand that the climate and geography of      	modern Greece helps us understand Ancient Greece</a:t>
            </a:r>
          </a:p>
          <a:p>
            <a:pPr algn="l"/>
            <a:r>
              <a:rPr lang="en-GB" sz="2800" dirty="0"/>
              <a:t>         2. Recognise the importance of archaeological evidence</a:t>
            </a:r>
          </a:p>
        </p:txBody>
      </p:sp>
    </p:spTree>
    <p:extLst>
      <p:ext uri="{BB962C8B-B14F-4D97-AF65-F5344CB8AC3E}">
        <p14:creationId xmlns:p14="http://schemas.microsoft.com/office/powerpoint/2010/main" val="316832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58C0-E96A-4491-8BEC-5A5599EF063C}"/>
              </a:ext>
            </a:extLst>
          </p:cNvPr>
          <p:cNvSpPr>
            <a:spLocks noGrp="1"/>
          </p:cNvSpPr>
          <p:nvPr>
            <p:ph type="title"/>
          </p:nvPr>
        </p:nvSpPr>
        <p:spPr/>
        <p:txBody>
          <a:bodyPr/>
          <a:lstStyle/>
          <a:p>
            <a:r>
              <a:rPr lang="en-GB" dirty="0"/>
              <a:t>Evidence from the Past</a:t>
            </a:r>
          </a:p>
        </p:txBody>
      </p:sp>
      <p:sp>
        <p:nvSpPr>
          <p:cNvPr id="4" name="Rectangle 3">
            <a:extLst>
              <a:ext uri="{FF2B5EF4-FFF2-40B4-BE49-F238E27FC236}">
                <a16:creationId xmlns:a16="http://schemas.microsoft.com/office/drawing/2014/main" id="{2A6F2BEF-7EB4-4F9D-B2C0-784EDB5E9DB6}"/>
              </a:ext>
            </a:extLst>
          </p:cNvPr>
          <p:cNvSpPr/>
          <p:nvPr/>
        </p:nvSpPr>
        <p:spPr>
          <a:xfrm>
            <a:off x="457200" y="1600200"/>
            <a:ext cx="8229600" cy="2308324"/>
          </a:xfrm>
          <a:prstGeom prst="rect">
            <a:avLst/>
          </a:prstGeom>
        </p:spPr>
        <p:txBody>
          <a:bodyPr wrap="square">
            <a:spAutoFit/>
          </a:bodyPr>
          <a:lstStyle/>
          <a:p>
            <a:r>
              <a:rPr lang="en-GB" sz="2400" dirty="0"/>
              <a:t>So, what sort of evidence might have survived to suggest, or even prove that the legend of Theseus and the Minotaur may actually have been based on facts?</a:t>
            </a:r>
          </a:p>
          <a:p>
            <a:endParaRPr lang="en-GB" sz="2400" dirty="0"/>
          </a:p>
          <a:p>
            <a:r>
              <a:rPr lang="en-GB" sz="2400" dirty="0"/>
              <a:t>What might we find if we were archaeologists setting out to dig for evidence?</a:t>
            </a:r>
          </a:p>
        </p:txBody>
      </p:sp>
      <p:sp>
        <p:nvSpPr>
          <p:cNvPr id="3" name="Rectangle 2">
            <a:extLst>
              <a:ext uri="{FF2B5EF4-FFF2-40B4-BE49-F238E27FC236}">
                <a16:creationId xmlns:a16="http://schemas.microsoft.com/office/drawing/2014/main" id="{922C1031-9791-44CA-9020-2B52447E5614}"/>
              </a:ext>
            </a:extLst>
          </p:cNvPr>
          <p:cNvSpPr/>
          <p:nvPr/>
        </p:nvSpPr>
        <p:spPr>
          <a:xfrm>
            <a:off x="457200" y="4091086"/>
            <a:ext cx="8035911" cy="1569660"/>
          </a:xfrm>
          <a:prstGeom prst="rect">
            <a:avLst/>
          </a:prstGeom>
        </p:spPr>
        <p:txBody>
          <a:bodyPr wrap="square">
            <a:spAutoFit/>
          </a:bodyPr>
          <a:lstStyle/>
          <a:p>
            <a:r>
              <a:rPr lang="en-GB" sz="2400" dirty="0"/>
              <a:t>Clearly, the ship’s sails will no longer be with us, nor will Ariadne’s thread ; but what about the maze itself? And where did it all take place? Might there be any remains of the palace itself?  </a:t>
            </a:r>
          </a:p>
        </p:txBody>
      </p:sp>
    </p:spTree>
    <p:extLst>
      <p:ext uri="{BB962C8B-B14F-4D97-AF65-F5344CB8AC3E}">
        <p14:creationId xmlns:p14="http://schemas.microsoft.com/office/powerpoint/2010/main" val="213677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75BC61-2B1F-44FA-AD37-E46CB25B38FE}"/>
              </a:ext>
            </a:extLst>
          </p:cNvPr>
          <p:cNvPicPr>
            <a:picLocks noChangeAspect="1"/>
          </p:cNvPicPr>
          <p:nvPr/>
        </p:nvPicPr>
        <p:blipFill>
          <a:blip r:embed="rId2"/>
          <a:stretch>
            <a:fillRect/>
          </a:stretch>
        </p:blipFill>
        <p:spPr>
          <a:xfrm rot="815094">
            <a:off x="7620025" y="862367"/>
            <a:ext cx="1132818" cy="1562895"/>
          </a:xfrm>
          <a:prstGeom prst="rect">
            <a:avLst/>
          </a:prstGeom>
        </p:spPr>
      </p:pic>
      <p:sp>
        <p:nvSpPr>
          <p:cNvPr id="6" name="TextBox 5">
            <a:extLst>
              <a:ext uri="{FF2B5EF4-FFF2-40B4-BE49-F238E27FC236}">
                <a16:creationId xmlns:a16="http://schemas.microsoft.com/office/drawing/2014/main" id="{E99D33E6-0788-471C-83AF-3A046E57DFBA}"/>
              </a:ext>
            </a:extLst>
          </p:cNvPr>
          <p:cNvSpPr txBox="1"/>
          <p:nvPr/>
        </p:nvSpPr>
        <p:spPr>
          <a:xfrm>
            <a:off x="338431" y="2540697"/>
            <a:ext cx="5600392" cy="1631216"/>
          </a:xfrm>
          <a:prstGeom prst="rect">
            <a:avLst/>
          </a:prstGeom>
          <a:noFill/>
        </p:spPr>
        <p:txBody>
          <a:bodyPr wrap="square" rtlCol="0">
            <a:spAutoFit/>
          </a:bodyPr>
          <a:lstStyle/>
          <a:p>
            <a:r>
              <a:rPr lang="en-GB" sz="2400" dirty="0">
                <a:solidFill>
                  <a:srgbClr val="FF0000"/>
                </a:solidFill>
              </a:rPr>
              <a:t>With your partner, look at the six pieces of evidence that we now have, as a result of Arthur Evans’ archaeological findings.</a:t>
            </a:r>
          </a:p>
          <a:p>
            <a:endParaRPr lang="en-GB" sz="2800" dirty="0">
              <a:solidFill>
                <a:srgbClr val="FF0000"/>
              </a:solidFill>
            </a:endParaRPr>
          </a:p>
        </p:txBody>
      </p:sp>
      <p:sp>
        <p:nvSpPr>
          <p:cNvPr id="5" name="Rectangle 4">
            <a:extLst>
              <a:ext uri="{FF2B5EF4-FFF2-40B4-BE49-F238E27FC236}">
                <a16:creationId xmlns:a16="http://schemas.microsoft.com/office/drawing/2014/main" id="{A8FC2825-ED5C-4F7B-8978-49EC2B6F98F3}"/>
              </a:ext>
            </a:extLst>
          </p:cNvPr>
          <p:cNvSpPr/>
          <p:nvPr/>
        </p:nvSpPr>
        <p:spPr>
          <a:xfrm>
            <a:off x="338431" y="188934"/>
            <a:ext cx="7473929" cy="2246769"/>
          </a:xfrm>
          <a:prstGeom prst="rect">
            <a:avLst/>
          </a:prstGeom>
        </p:spPr>
        <p:txBody>
          <a:bodyPr wrap="square">
            <a:spAutoFit/>
          </a:bodyPr>
          <a:lstStyle/>
          <a:p>
            <a:r>
              <a:rPr lang="en-GB" sz="2800" dirty="0"/>
              <a:t>Until the English archaeologist</a:t>
            </a:r>
            <a:r>
              <a:rPr lang="en-GB" sz="2800" b="1" dirty="0"/>
              <a:t>, Sir Arthur Evans</a:t>
            </a:r>
            <a:r>
              <a:rPr lang="en-GB" sz="2800" dirty="0"/>
              <a:t>, unearthed the palace of Knossos in 1900, the half-man, half-bull killed by Theseus was considered just a popular legend portrayed on ancient Greek pottery; archaeology changed that perception.</a:t>
            </a:r>
          </a:p>
        </p:txBody>
      </p:sp>
      <p:sp>
        <p:nvSpPr>
          <p:cNvPr id="7" name="Rectangle 6">
            <a:extLst>
              <a:ext uri="{FF2B5EF4-FFF2-40B4-BE49-F238E27FC236}">
                <a16:creationId xmlns:a16="http://schemas.microsoft.com/office/drawing/2014/main" id="{5DD2042F-1BB6-4515-9B60-DD2744A998FE}"/>
              </a:ext>
            </a:extLst>
          </p:cNvPr>
          <p:cNvSpPr/>
          <p:nvPr/>
        </p:nvSpPr>
        <p:spPr>
          <a:xfrm>
            <a:off x="338431" y="3861048"/>
            <a:ext cx="4809634" cy="2554545"/>
          </a:xfrm>
          <a:prstGeom prst="rect">
            <a:avLst/>
          </a:prstGeom>
        </p:spPr>
        <p:txBody>
          <a:bodyPr wrap="square">
            <a:spAutoFit/>
          </a:bodyPr>
          <a:lstStyle/>
          <a:p>
            <a:r>
              <a:rPr lang="en-GB" sz="2400" dirty="0">
                <a:solidFill>
                  <a:srgbClr val="FF0000"/>
                </a:solidFill>
              </a:rPr>
              <a:t>Decide which of these are the most important in suggesting that the legend of Theseus and the Minotaur is based on fact.  </a:t>
            </a:r>
          </a:p>
          <a:p>
            <a:endParaRPr lang="en-GB" sz="1400" dirty="0">
              <a:solidFill>
                <a:srgbClr val="FF0000"/>
              </a:solidFill>
            </a:endParaRPr>
          </a:p>
          <a:p>
            <a:r>
              <a:rPr lang="en-GB" sz="2400" dirty="0">
                <a:solidFill>
                  <a:srgbClr val="FF0000"/>
                </a:solidFill>
              </a:rPr>
              <a:t>Share your ideas with the class, using the images on the next few screens.</a:t>
            </a:r>
          </a:p>
        </p:txBody>
      </p:sp>
      <p:pic>
        <p:nvPicPr>
          <p:cNvPr id="8" name="Picture 7">
            <a:extLst>
              <a:ext uri="{FF2B5EF4-FFF2-40B4-BE49-F238E27FC236}">
                <a16:creationId xmlns:a16="http://schemas.microsoft.com/office/drawing/2014/main" id="{15126BE9-A444-43AE-A8DB-DEFCCA20267F}"/>
              </a:ext>
            </a:extLst>
          </p:cNvPr>
          <p:cNvPicPr/>
          <p:nvPr/>
        </p:nvPicPr>
        <p:blipFill>
          <a:blip r:embed="rId3"/>
          <a:stretch>
            <a:fillRect/>
          </a:stretch>
        </p:blipFill>
        <p:spPr>
          <a:xfrm>
            <a:off x="6057592" y="3169493"/>
            <a:ext cx="2402840" cy="3348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917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EE661D-AE64-4182-9081-4CF809738F41}"/>
              </a:ext>
            </a:extLst>
          </p:cNvPr>
          <p:cNvPicPr>
            <a:picLocks noChangeAspect="1"/>
          </p:cNvPicPr>
          <p:nvPr/>
        </p:nvPicPr>
        <p:blipFill>
          <a:blip r:embed="rId2"/>
          <a:stretch>
            <a:fillRect/>
          </a:stretch>
        </p:blipFill>
        <p:spPr>
          <a:xfrm>
            <a:off x="611560" y="620688"/>
            <a:ext cx="7585117" cy="5616624"/>
          </a:xfrm>
          <a:prstGeom prst="rect">
            <a:avLst/>
          </a:prstGeom>
        </p:spPr>
      </p:pic>
    </p:spTree>
    <p:extLst>
      <p:ext uri="{BB962C8B-B14F-4D97-AF65-F5344CB8AC3E}">
        <p14:creationId xmlns:p14="http://schemas.microsoft.com/office/powerpoint/2010/main" val="301606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ED68C3-BFE2-4905-9FD0-C2FBFA1AFB04}"/>
              </a:ext>
            </a:extLst>
          </p:cNvPr>
          <p:cNvPicPr>
            <a:picLocks noChangeAspect="1"/>
          </p:cNvPicPr>
          <p:nvPr/>
        </p:nvPicPr>
        <p:blipFill>
          <a:blip r:embed="rId2"/>
          <a:stretch>
            <a:fillRect/>
          </a:stretch>
        </p:blipFill>
        <p:spPr>
          <a:xfrm>
            <a:off x="1835696" y="548680"/>
            <a:ext cx="5112568" cy="5667336"/>
          </a:xfrm>
          <a:prstGeom prst="rect">
            <a:avLst/>
          </a:prstGeom>
        </p:spPr>
      </p:pic>
    </p:spTree>
    <p:extLst>
      <p:ext uri="{BB962C8B-B14F-4D97-AF65-F5344CB8AC3E}">
        <p14:creationId xmlns:p14="http://schemas.microsoft.com/office/powerpoint/2010/main" val="417799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2B42B4-372B-4725-9D98-C7435C21883D}"/>
              </a:ext>
            </a:extLst>
          </p:cNvPr>
          <p:cNvPicPr>
            <a:picLocks noChangeAspect="1"/>
          </p:cNvPicPr>
          <p:nvPr/>
        </p:nvPicPr>
        <p:blipFill>
          <a:blip r:embed="rId2"/>
          <a:stretch>
            <a:fillRect/>
          </a:stretch>
        </p:blipFill>
        <p:spPr>
          <a:xfrm>
            <a:off x="1979712" y="476672"/>
            <a:ext cx="4536504" cy="5751440"/>
          </a:xfrm>
          <a:prstGeom prst="rect">
            <a:avLst/>
          </a:prstGeom>
        </p:spPr>
      </p:pic>
    </p:spTree>
    <p:extLst>
      <p:ext uri="{BB962C8B-B14F-4D97-AF65-F5344CB8AC3E}">
        <p14:creationId xmlns:p14="http://schemas.microsoft.com/office/powerpoint/2010/main" val="324122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D40907-03D4-4432-8732-CEC2474AC0A2}"/>
              </a:ext>
            </a:extLst>
          </p:cNvPr>
          <p:cNvPicPr>
            <a:picLocks noChangeAspect="1"/>
          </p:cNvPicPr>
          <p:nvPr/>
        </p:nvPicPr>
        <p:blipFill>
          <a:blip r:embed="rId2"/>
          <a:stretch>
            <a:fillRect/>
          </a:stretch>
        </p:blipFill>
        <p:spPr>
          <a:xfrm>
            <a:off x="1115616" y="548680"/>
            <a:ext cx="6408712" cy="5510819"/>
          </a:xfrm>
          <a:prstGeom prst="rect">
            <a:avLst/>
          </a:prstGeom>
        </p:spPr>
      </p:pic>
    </p:spTree>
    <p:extLst>
      <p:ext uri="{BB962C8B-B14F-4D97-AF65-F5344CB8AC3E}">
        <p14:creationId xmlns:p14="http://schemas.microsoft.com/office/powerpoint/2010/main" val="164837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0BC6E8-AF87-4104-A024-07E5A98B4394}"/>
              </a:ext>
            </a:extLst>
          </p:cNvPr>
          <p:cNvPicPr>
            <a:picLocks noChangeAspect="1"/>
          </p:cNvPicPr>
          <p:nvPr/>
        </p:nvPicPr>
        <p:blipFill>
          <a:blip r:embed="rId2"/>
          <a:stretch>
            <a:fillRect/>
          </a:stretch>
        </p:blipFill>
        <p:spPr>
          <a:xfrm>
            <a:off x="1475656" y="332656"/>
            <a:ext cx="5822267" cy="5616624"/>
          </a:xfrm>
          <a:prstGeom prst="rect">
            <a:avLst/>
          </a:prstGeom>
        </p:spPr>
      </p:pic>
    </p:spTree>
    <p:extLst>
      <p:ext uri="{BB962C8B-B14F-4D97-AF65-F5344CB8AC3E}">
        <p14:creationId xmlns:p14="http://schemas.microsoft.com/office/powerpoint/2010/main" val="471532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EBA832-9A72-452F-99F9-F3A0E9A4DD8E}"/>
              </a:ext>
            </a:extLst>
          </p:cNvPr>
          <p:cNvPicPr>
            <a:picLocks noChangeAspect="1"/>
          </p:cNvPicPr>
          <p:nvPr/>
        </p:nvPicPr>
        <p:blipFill>
          <a:blip r:embed="rId2"/>
          <a:stretch>
            <a:fillRect/>
          </a:stretch>
        </p:blipFill>
        <p:spPr>
          <a:xfrm>
            <a:off x="1331640" y="548680"/>
            <a:ext cx="6396760" cy="5688632"/>
          </a:xfrm>
          <a:prstGeom prst="rect">
            <a:avLst/>
          </a:prstGeom>
        </p:spPr>
      </p:pic>
    </p:spTree>
    <p:extLst>
      <p:ext uri="{BB962C8B-B14F-4D97-AF65-F5344CB8AC3E}">
        <p14:creationId xmlns:p14="http://schemas.microsoft.com/office/powerpoint/2010/main" val="3031780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03CF67-C81E-4D5D-89B3-535C5D4C3734}"/>
              </a:ext>
            </a:extLst>
          </p:cNvPr>
          <p:cNvSpPr/>
          <p:nvPr/>
        </p:nvSpPr>
        <p:spPr>
          <a:xfrm>
            <a:off x="611560" y="476672"/>
            <a:ext cx="8229600" cy="2308324"/>
          </a:xfrm>
          <a:prstGeom prst="rect">
            <a:avLst/>
          </a:prstGeom>
        </p:spPr>
        <p:txBody>
          <a:bodyPr wrap="square">
            <a:spAutoFit/>
          </a:bodyPr>
          <a:lstStyle/>
          <a:p>
            <a:r>
              <a:rPr lang="en-GB" sz="2400" dirty="0"/>
              <a:t>Choose your strongest piece of evidence, cut it out to stick in your book and write a short paragraph about why you think it proves that the legend of Theseus and the Minotaur might actually be at least partly true.  </a:t>
            </a:r>
          </a:p>
          <a:p>
            <a:endParaRPr lang="en-GB" sz="2400" dirty="0"/>
          </a:p>
          <a:p>
            <a:r>
              <a:rPr lang="en-GB" sz="2400" dirty="0"/>
              <a:t>You can use more than one piece of evidence if you want.</a:t>
            </a:r>
          </a:p>
        </p:txBody>
      </p:sp>
      <p:pic>
        <p:nvPicPr>
          <p:cNvPr id="3" name="Picture 2">
            <a:extLst>
              <a:ext uri="{FF2B5EF4-FFF2-40B4-BE49-F238E27FC236}">
                <a16:creationId xmlns:a16="http://schemas.microsoft.com/office/drawing/2014/main" id="{48821374-7913-4913-9C10-E0FECC87E90D}"/>
              </a:ext>
            </a:extLst>
          </p:cNvPr>
          <p:cNvPicPr/>
          <p:nvPr/>
        </p:nvPicPr>
        <p:blipFill>
          <a:blip r:embed="rId2"/>
          <a:stretch>
            <a:fillRect/>
          </a:stretch>
        </p:blipFill>
        <p:spPr>
          <a:xfrm rot="466484">
            <a:off x="6011573" y="2934830"/>
            <a:ext cx="2402840" cy="3348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20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27" y="327132"/>
            <a:ext cx="8363272" cy="1268760"/>
          </a:xfrm>
        </p:spPr>
        <p:txBody>
          <a:bodyPr>
            <a:noAutofit/>
          </a:bodyPr>
          <a:lstStyle/>
          <a:p>
            <a:r>
              <a:rPr lang="en-GB" sz="3200" b="1" dirty="0">
                <a:latin typeface="+mn-lt"/>
              </a:rPr>
              <a:t>How can we possibly know so much about the Ancient Greeks who lived over 2,500 years ago?</a:t>
            </a:r>
            <a:br>
              <a:rPr lang="en-GB" sz="2800" dirty="0"/>
            </a:br>
            <a:endParaRPr lang="en-GB" sz="2800" dirty="0"/>
          </a:p>
        </p:txBody>
      </p:sp>
      <p:sp>
        <p:nvSpPr>
          <p:cNvPr id="3" name="Content Placeholder 2"/>
          <p:cNvSpPr>
            <a:spLocks noGrp="1"/>
          </p:cNvSpPr>
          <p:nvPr>
            <p:ph idx="1"/>
          </p:nvPr>
        </p:nvSpPr>
        <p:spPr>
          <a:xfrm>
            <a:off x="457200" y="1561410"/>
            <a:ext cx="8229600" cy="4525963"/>
          </a:xfrm>
        </p:spPr>
        <p:txBody>
          <a:bodyPr>
            <a:normAutofit/>
          </a:bodyPr>
          <a:lstStyle/>
          <a:p>
            <a:pPr marL="0" indent="0">
              <a:buNone/>
            </a:pPr>
            <a:r>
              <a:rPr lang="en-GB" dirty="0"/>
              <a:t>Before we begin our historical study of the Ancient Greeks, we need to look at the </a:t>
            </a:r>
            <a:r>
              <a:rPr lang="en-GB" dirty="0">
                <a:solidFill>
                  <a:srgbClr val="FF0000"/>
                </a:solidFill>
              </a:rPr>
              <a:t>geographical</a:t>
            </a:r>
            <a:r>
              <a:rPr lang="en-GB" dirty="0"/>
              <a:t> features of Greece.  These have played a major part in and influenced many of the </a:t>
            </a:r>
            <a:r>
              <a:rPr lang="en-GB" dirty="0">
                <a:solidFill>
                  <a:schemeClr val="tx2"/>
                </a:solidFill>
              </a:rPr>
              <a:t>political</a:t>
            </a:r>
            <a:r>
              <a:rPr lang="en-GB" dirty="0"/>
              <a:t>, </a:t>
            </a:r>
            <a:r>
              <a:rPr lang="en-GB" dirty="0">
                <a:solidFill>
                  <a:schemeClr val="tx2"/>
                </a:solidFill>
              </a:rPr>
              <a:t>economic</a:t>
            </a:r>
            <a:r>
              <a:rPr lang="en-GB" dirty="0"/>
              <a:t> and </a:t>
            </a:r>
            <a:r>
              <a:rPr lang="en-GB" dirty="0">
                <a:solidFill>
                  <a:schemeClr val="tx2"/>
                </a:solidFill>
              </a:rPr>
              <a:t>social</a:t>
            </a:r>
            <a:r>
              <a:rPr lang="en-GB" dirty="0"/>
              <a:t> developments for which ancient Greece is remembered, from the first governments to the first ideas about the Universe.</a:t>
            </a:r>
          </a:p>
          <a:p>
            <a:pPr marL="0" indent="0">
              <a:buNone/>
            </a:pPr>
            <a:endParaRPr lang="en-GB" dirty="0"/>
          </a:p>
        </p:txBody>
      </p:sp>
    </p:spTree>
    <p:extLst>
      <p:ext uri="{BB962C8B-B14F-4D97-AF65-F5344CB8AC3E}">
        <p14:creationId xmlns:p14="http://schemas.microsoft.com/office/powerpoint/2010/main" val="182446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131943"/>
            <a:ext cx="7056784" cy="2241273"/>
          </a:xfrm>
        </p:spPr>
        <p:txBody>
          <a:bodyPr>
            <a:normAutofit fontScale="92500" lnSpcReduction="10000"/>
          </a:bodyPr>
          <a:lstStyle/>
          <a:p>
            <a:pPr marL="0" indent="0">
              <a:buNone/>
            </a:pPr>
            <a:r>
              <a:rPr lang="en-GB" dirty="0"/>
              <a:t>Let’s look at our atlases.  What page is Greece on?</a:t>
            </a:r>
          </a:p>
          <a:p>
            <a:pPr marL="0" indent="0">
              <a:buNone/>
            </a:pPr>
            <a:r>
              <a:rPr lang="en-GB" dirty="0"/>
              <a:t>Work with your partner; fastest fingers first – how quickly can you find the features on the next screen?</a:t>
            </a:r>
          </a:p>
        </p:txBody>
      </p:sp>
      <p:pic>
        <p:nvPicPr>
          <p:cNvPr id="1026" name="Picture 2" descr="Collins School Atlas - G1543840 | GLS Educational Supplies">
            <a:extLst>
              <a:ext uri="{FF2B5EF4-FFF2-40B4-BE49-F238E27FC236}">
                <a16:creationId xmlns:a16="http://schemas.microsoft.com/office/drawing/2014/main" id="{6D42ECBA-2795-43EC-9B15-2C94E24C60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0998">
            <a:off x="6889500" y="4314935"/>
            <a:ext cx="2033346" cy="20333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D54B34D-E376-40EA-929F-149618F88878}"/>
              </a:ext>
            </a:extLst>
          </p:cNvPr>
          <p:cNvSpPr txBox="1"/>
          <p:nvPr/>
        </p:nvSpPr>
        <p:spPr>
          <a:xfrm>
            <a:off x="435248" y="206432"/>
            <a:ext cx="5315908" cy="954107"/>
          </a:xfrm>
          <a:prstGeom prst="rect">
            <a:avLst/>
          </a:prstGeom>
          <a:noFill/>
        </p:spPr>
        <p:txBody>
          <a:bodyPr wrap="square" rtlCol="0">
            <a:spAutoFit/>
          </a:bodyPr>
          <a:lstStyle/>
          <a:p>
            <a:r>
              <a:rPr lang="en-GB" sz="2800" dirty="0"/>
              <a:t>Has anyone here been to Greece? What was it like?</a:t>
            </a:r>
          </a:p>
        </p:txBody>
      </p:sp>
      <p:pic>
        <p:nvPicPr>
          <p:cNvPr id="8" name="Picture 7">
            <a:extLst>
              <a:ext uri="{FF2B5EF4-FFF2-40B4-BE49-F238E27FC236}">
                <a16:creationId xmlns:a16="http://schemas.microsoft.com/office/drawing/2014/main" id="{57AFF999-8CD7-4AC0-98F0-40221636D2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475" t="16401" r="34250" b="24801"/>
          <a:stretch/>
        </p:blipFill>
        <p:spPr>
          <a:xfrm rot="598797">
            <a:off x="3196555" y="964398"/>
            <a:ext cx="2483544" cy="1409579"/>
          </a:xfrm>
          <a:prstGeom prst="rect">
            <a:avLst/>
          </a:prstGeom>
        </p:spPr>
      </p:pic>
      <p:pic>
        <p:nvPicPr>
          <p:cNvPr id="9" name="Picture 8">
            <a:extLst>
              <a:ext uri="{FF2B5EF4-FFF2-40B4-BE49-F238E27FC236}">
                <a16:creationId xmlns:a16="http://schemas.microsoft.com/office/drawing/2014/main" id="{289B6AB8-A40A-4BB3-B5B1-3C9858F26A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30725">
            <a:off x="6586682" y="343412"/>
            <a:ext cx="2201543" cy="2198103"/>
          </a:xfrm>
          <a:prstGeom prst="rect">
            <a:avLst/>
          </a:prstGeom>
        </p:spPr>
      </p:pic>
    </p:spTree>
    <p:extLst>
      <p:ext uri="{BB962C8B-B14F-4D97-AF65-F5344CB8AC3E}">
        <p14:creationId xmlns:p14="http://schemas.microsoft.com/office/powerpoint/2010/main" val="33593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1769"/>
            <a:ext cx="8229600" cy="1143000"/>
          </a:xfrm>
        </p:spPr>
        <p:txBody>
          <a:bodyPr/>
          <a:lstStyle/>
          <a:p>
            <a:r>
              <a:rPr lang="en-GB" dirty="0"/>
              <a:t>Find the features:</a:t>
            </a:r>
          </a:p>
        </p:txBody>
      </p:sp>
      <p:sp>
        <p:nvSpPr>
          <p:cNvPr id="5" name="Rectangle 4">
            <a:extLst>
              <a:ext uri="{FF2B5EF4-FFF2-40B4-BE49-F238E27FC236}">
                <a16:creationId xmlns:a16="http://schemas.microsoft.com/office/drawing/2014/main" id="{29F56E08-5F98-4331-9378-FA5BDE0E494F}"/>
              </a:ext>
            </a:extLst>
          </p:cNvPr>
          <p:cNvSpPr/>
          <p:nvPr/>
        </p:nvSpPr>
        <p:spPr>
          <a:xfrm>
            <a:off x="971600" y="1667695"/>
            <a:ext cx="6275040" cy="584775"/>
          </a:xfrm>
          <a:prstGeom prst="rect">
            <a:avLst/>
          </a:prstGeom>
        </p:spPr>
        <p:txBody>
          <a:bodyPr wrap="square">
            <a:spAutoFit/>
          </a:bodyPr>
          <a:lstStyle/>
          <a:p>
            <a:pPr marL="342900" lvl="0" indent="-342900" fontAlgn="t">
              <a:buFont typeface="Arial" panose="020B0604020202020204" pitchFamily="34" charset="0"/>
              <a:buChar char="•"/>
            </a:pPr>
            <a:r>
              <a:rPr lang="en-GB" sz="3200" dirty="0"/>
              <a:t>Lots of islands</a:t>
            </a:r>
          </a:p>
        </p:txBody>
      </p:sp>
      <p:sp>
        <p:nvSpPr>
          <p:cNvPr id="6" name="Rectangle 5">
            <a:extLst>
              <a:ext uri="{FF2B5EF4-FFF2-40B4-BE49-F238E27FC236}">
                <a16:creationId xmlns:a16="http://schemas.microsoft.com/office/drawing/2014/main" id="{7392A2B3-0E3F-4A39-8368-D97BA45877B3}"/>
              </a:ext>
            </a:extLst>
          </p:cNvPr>
          <p:cNvSpPr/>
          <p:nvPr/>
        </p:nvSpPr>
        <p:spPr>
          <a:xfrm>
            <a:off x="971600" y="2332444"/>
            <a:ext cx="6275040" cy="584775"/>
          </a:xfrm>
          <a:prstGeom prst="rect">
            <a:avLst/>
          </a:prstGeom>
        </p:spPr>
        <p:txBody>
          <a:bodyPr wrap="square">
            <a:spAutoFit/>
          </a:bodyPr>
          <a:lstStyle/>
          <a:p>
            <a:pPr marL="342900" lvl="0" indent="-342900" fontAlgn="t">
              <a:buFont typeface="Arial" panose="020B0604020202020204" pitchFamily="34" charset="0"/>
              <a:buChar char="•"/>
            </a:pPr>
            <a:r>
              <a:rPr lang="en-GB" sz="3200" dirty="0"/>
              <a:t>Mountainous regions</a:t>
            </a:r>
          </a:p>
        </p:txBody>
      </p:sp>
      <p:sp>
        <p:nvSpPr>
          <p:cNvPr id="7" name="Rectangle 6">
            <a:extLst>
              <a:ext uri="{FF2B5EF4-FFF2-40B4-BE49-F238E27FC236}">
                <a16:creationId xmlns:a16="http://schemas.microsoft.com/office/drawing/2014/main" id="{95C6AF73-A43F-41D5-997C-64C66BA67315}"/>
              </a:ext>
            </a:extLst>
          </p:cNvPr>
          <p:cNvSpPr/>
          <p:nvPr/>
        </p:nvSpPr>
        <p:spPr>
          <a:xfrm>
            <a:off x="968726" y="3037758"/>
            <a:ext cx="6275040" cy="584775"/>
          </a:xfrm>
          <a:prstGeom prst="rect">
            <a:avLst/>
          </a:prstGeom>
        </p:spPr>
        <p:txBody>
          <a:bodyPr wrap="square">
            <a:spAutoFit/>
          </a:bodyPr>
          <a:lstStyle/>
          <a:p>
            <a:pPr marL="342900" lvl="0" indent="-342900" fontAlgn="t">
              <a:buFont typeface="Arial" panose="020B0604020202020204" pitchFamily="34" charset="0"/>
              <a:buChar char="•"/>
            </a:pPr>
            <a:r>
              <a:rPr lang="en-GB" sz="3200" dirty="0"/>
              <a:t>Areas of flat land</a:t>
            </a:r>
          </a:p>
        </p:txBody>
      </p:sp>
      <p:sp>
        <p:nvSpPr>
          <p:cNvPr id="8" name="Rectangle 7">
            <a:extLst>
              <a:ext uri="{FF2B5EF4-FFF2-40B4-BE49-F238E27FC236}">
                <a16:creationId xmlns:a16="http://schemas.microsoft.com/office/drawing/2014/main" id="{80E0AC44-1D18-4D4B-A797-1DF19406DB75}"/>
              </a:ext>
            </a:extLst>
          </p:cNvPr>
          <p:cNvSpPr/>
          <p:nvPr/>
        </p:nvSpPr>
        <p:spPr>
          <a:xfrm>
            <a:off x="968726" y="3743072"/>
            <a:ext cx="7718074" cy="1077218"/>
          </a:xfrm>
          <a:prstGeom prst="rect">
            <a:avLst/>
          </a:prstGeom>
        </p:spPr>
        <p:txBody>
          <a:bodyPr wrap="square">
            <a:spAutoFit/>
          </a:bodyPr>
          <a:lstStyle/>
          <a:p>
            <a:pPr marL="342900" lvl="0" indent="-342900" fontAlgn="t">
              <a:buFont typeface="Arial" panose="020B0604020202020204" pitchFamily="34" charset="0"/>
              <a:buChar char="•"/>
            </a:pPr>
            <a:r>
              <a:rPr lang="en-GB" sz="3200" dirty="0"/>
              <a:t>A very long coastline (trace you finger along the whole length)</a:t>
            </a:r>
          </a:p>
        </p:txBody>
      </p:sp>
      <p:sp>
        <p:nvSpPr>
          <p:cNvPr id="11" name="Rectangle 10">
            <a:extLst>
              <a:ext uri="{FF2B5EF4-FFF2-40B4-BE49-F238E27FC236}">
                <a16:creationId xmlns:a16="http://schemas.microsoft.com/office/drawing/2014/main" id="{1924CFA6-D7CA-4F6E-BE17-F5689175AA85}"/>
              </a:ext>
            </a:extLst>
          </p:cNvPr>
          <p:cNvSpPr/>
          <p:nvPr/>
        </p:nvSpPr>
        <p:spPr>
          <a:xfrm>
            <a:off x="968726" y="4940829"/>
            <a:ext cx="6275040" cy="1077218"/>
          </a:xfrm>
          <a:prstGeom prst="rect">
            <a:avLst/>
          </a:prstGeom>
        </p:spPr>
        <p:txBody>
          <a:bodyPr wrap="square">
            <a:spAutoFit/>
          </a:bodyPr>
          <a:lstStyle/>
          <a:p>
            <a:pPr marL="342900" lvl="0" indent="-342900" fontAlgn="t">
              <a:buFont typeface="Arial" panose="020B0604020202020204" pitchFamily="34" charset="0"/>
              <a:buChar char="•"/>
            </a:pPr>
            <a:r>
              <a:rPr lang="en-GB" sz="3200" dirty="0"/>
              <a:t>Can you use the atlas to find out about climate?</a:t>
            </a:r>
          </a:p>
        </p:txBody>
      </p:sp>
      <p:sp>
        <p:nvSpPr>
          <p:cNvPr id="12" name="Rectangle 11">
            <a:extLst>
              <a:ext uri="{FF2B5EF4-FFF2-40B4-BE49-F238E27FC236}">
                <a16:creationId xmlns:a16="http://schemas.microsoft.com/office/drawing/2014/main" id="{C433B89B-B82B-43F9-839F-C04A166FA094}"/>
              </a:ext>
            </a:extLst>
          </p:cNvPr>
          <p:cNvSpPr/>
          <p:nvPr/>
        </p:nvSpPr>
        <p:spPr>
          <a:xfrm>
            <a:off x="5415608" y="1067988"/>
            <a:ext cx="3137520" cy="2246769"/>
          </a:xfrm>
          <a:prstGeom prst="rect">
            <a:avLst/>
          </a:prstGeom>
        </p:spPr>
        <p:txBody>
          <a:bodyPr wrap="square">
            <a:spAutoFit/>
          </a:bodyPr>
          <a:lstStyle/>
          <a:p>
            <a:pPr lvl="0" fontAlgn="t"/>
            <a:r>
              <a:rPr lang="en-GB" sz="2800" dirty="0">
                <a:solidFill>
                  <a:srgbClr val="FF0000"/>
                </a:solidFill>
              </a:rPr>
              <a:t>Now record these features on your copy of the Greece map in your books; number them 1 - 5</a:t>
            </a:r>
          </a:p>
        </p:txBody>
      </p:sp>
    </p:spTree>
    <p:extLst>
      <p:ext uri="{BB962C8B-B14F-4D97-AF65-F5344CB8AC3E}">
        <p14:creationId xmlns:p14="http://schemas.microsoft.com/office/powerpoint/2010/main" val="81093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eece relief location map.jpg">
            <a:extLst>
              <a:ext uri="{FF2B5EF4-FFF2-40B4-BE49-F238E27FC236}">
                <a16:creationId xmlns:a16="http://schemas.microsoft.com/office/drawing/2014/main" id="{9F5F3573-03D1-46D9-9614-4EF9C6B2A5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225" y="0"/>
            <a:ext cx="83375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2D7182A8-9B7D-4271-838A-96A57CE89D77}"/>
              </a:ext>
            </a:extLst>
          </p:cNvPr>
          <p:cNvSpPr/>
          <p:nvPr/>
        </p:nvSpPr>
        <p:spPr>
          <a:xfrm>
            <a:off x="445852" y="3717032"/>
            <a:ext cx="2016224" cy="136815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Lots of mountains areas inland</a:t>
            </a:r>
          </a:p>
        </p:txBody>
      </p:sp>
      <p:sp>
        <p:nvSpPr>
          <p:cNvPr id="4" name="Oval 3">
            <a:extLst>
              <a:ext uri="{FF2B5EF4-FFF2-40B4-BE49-F238E27FC236}">
                <a16:creationId xmlns:a16="http://schemas.microsoft.com/office/drawing/2014/main" id="{4BD0490E-7FE2-454D-9411-547AE29EF273}"/>
              </a:ext>
            </a:extLst>
          </p:cNvPr>
          <p:cNvSpPr/>
          <p:nvPr/>
        </p:nvSpPr>
        <p:spPr>
          <a:xfrm>
            <a:off x="4355976" y="-12340"/>
            <a:ext cx="2016224" cy="100811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Very little flat land for farming</a:t>
            </a:r>
          </a:p>
        </p:txBody>
      </p:sp>
      <p:sp>
        <p:nvSpPr>
          <p:cNvPr id="5" name="Oval 4">
            <a:extLst>
              <a:ext uri="{FF2B5EF4-FFF2-40B4-BE49-F238E27FC236}">
                <a16:creationId xmlns:a16="http://schemas.microsoft.com/office/drawing/2014/main" id="{4357C918-6ED5-4912-8947-B8311FDA348E}"/>
              </a:ext>
            </a:extLst>
          </p:cNvPr>
          <p:cNvSpPr/>
          <p:nvPr/>
        </p:nvSpPr>
        <p:spPr>
          <a:xfrm>
            <a:off x="5508104" y="4913784"/>
            <a:ext cx="2016224" cy="122413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Over a thousand  islands to sail between</a:t>
            </a:r>
          </a:p>
        </p:txBody>
      </p:sp>
      <p:sp>
        <p:nvSpPr>
          <p:cNvPr id="6" name="Oval 5">
            <a:extLst>
              <a:ext uri="{FF2B5EF4-FFF2-40B4-BE49-F238E27FC236}">
                <a16:creationId xmlns:a16="http://schemas.microsoft.com/office/drawing/2014/main" id="{0CD07C96-7CE9-4E19-BF5E-1D571431659B}"/>
              </a:ext>
            </a:extLst>
          </p:cNvPr>
          <p:cNvSpPr/>
          <p:nvPr/>
        </p:nvSpPr>
        <p:spPr>
          <a:xfrm>
            <a:off x="3304821" y="1508448"/>
            <a:ext cx="201622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Long coastline with plenty of harbours</a:t>
            </a:r>
          </a:p>
        </p:txBody>
      </p:sp>
      <p:sp>
        <p:nvSpPr>
          <p:cNvPr id="8" name="Oval 7">
            <a:extLst>
              <a:ext uri="{FF2B5EF4-FFF2-40B4-BE49-F238E27FC236}">
                <a16:creationId xmlns:a16="http://schemas.microsoft.com/office/drawing/2014/main" id="{8D24CE74-C349-4808-9A87-4CCDFD3EBBD2}"/>
              </a:ext>
            </a:extLst>
          </p:cNvPr>
          <p:cNvSpPr/>
          <p:nvPr/>
        </p:nvSpPr>
        <p:spPr>
          <a:xfrm>
            <a:off x="4067944" y="3305944"/>
            <a:ext cx="2613982" cy="12241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Mediterranean climate: mild, wet winters &amp; hot dry summers</a:t>
            </a:r>
          </a:p>
        </p:txBody>
      </p:sp>
    </p:spTree>
    <p:extLst>
      <p:ext uri="{BB962C8B-B14F-4D97-AF65-F5344CB8AC3E}">
        <p14:creationId xmlns:p14="http://schemas.microsoft.com/office/powerpoint/2010/main" val="277247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FEA6-059B-43A3-A55F-72F296EA337E}"/>
              </a:ext>
            </a:extLst>
          </p:cNvPr>
          <p:cNvSpPr>
            <a:spLocks noGrp="1"/>
          </p:cNvSpPr>
          <p:nvPr>
            <p:ph type="title"/>
          </p:nvPr>
        </p:nvSpPr>
        <p:spPr>
          <a:xfrm>
            <a:off x="457200" y="0"/>
            <a:ext cx="8229600" cy="1143000"/>
          </a:xfrm>
        </p:spPr>
        <p:txBody>
          <a:bodyPr>
            <a:normAutofit/>
          </a:bodyPr>
          <a:lstStyle/>
          <a:p>
            <a:r>
              <a:rPr lang="en-GB" sz="2400" dirty="0"/>
              <a:t>So what are the consequences of these features? Discuss, reveal and then record under your map.</a:t>
            </a:r>
          </a:p>
        </p:txBody>
      </p:sp>
      <p:sp>
        <p:nvSpPr>
          <p:cNvPr id="3" name="Content Placeholder 2">
            <a:extLst>
              <a:ext uri="{FF2B5EF4-FFF2-40B4-BE49-F238E27FC236}">
                <a16:creationId xmlns:a16="http://schemas.microsoft.com/office/drawing/2014/main" id="{628A2A25-777B-4F41-BC87-F30ACA65FD0B}"/>
              </a:ext>
            </a:extLst>
          </p:cNvPr>
          <p:cNvSpPr>
            <a:spLocks noGrp="1"/>
          </p:cNvSpPr>
          <p:nvPr>
            <p:ph idx="1"/>
          </p:nvPr>
        </p:nvSpPr>
        <p:spPr>
          <a:xfrm>
            <a:off x="251520" y="980728"/>
            <a:ext cx="8640960" cy="5802100"/>
          </a:xfrm>
        </p:spPr>
        <p:txBody>
          <a:bodyPr>
            <a:normAutofit fontScale="25000" lnSpcReduction="20000"/>
          </a:bodyPr>
          <a:lstStyle/>
          <a:p>
            <a:pPr marL="0" indent="0">
              <a:buNone/>
            </a:pPr>
            <a:r>
              <a:rPr lang="en-GB" sz="8800" dirty="0">
                <a:solidFill>
                  <a:srgbClr val="7030A0"/>
                </a:solidFill>
                <a:sym typeface="Wingdings" panose="05000000000000000000" pitchFamily="2" charset="2"/>
              </a:rPr>
              <a:t> </a:t>
            </a:r>
            <a:r>
              <a:rPr lang="en-GB" sz="8800" dirty="0">
                <a:solidFill>
                  <a:srgbClr val="7030A0"/>
                </a:solidFill>
              </a:rPr>
              <a:t>With limited amounts of land on which they could grow crops the Ancient Greeks had to….. </a:t>
            </a:r>
          </a:p>
          <a:p>
            <a:pPr marL="0" indent="0">
              <a:buNone/>
            </a:pPr>
            <a:r>
              <a:rPr lang="en-GB" sz="8800" i="1" dirty="0">
                <a:solidFill>
                  <a:schemeClr val="accent4">
                    <a:lumMod val="75000"/>
                  </a:schemeClr>
                </a:solidFill>
              </a:rPr>
              <a:t>search for new lands which could provide food and trade with them.</a:t>
            </a:r>
            <a:br>
              <a:rPr lang="en-GB" sz="8800" i="1" dirty="0">
                <a:solidFill>
                  <a:schemeClr val="accent4">
                    <a:lumMod val="75000"/>
                  </a:schemeClr>
                </a:solidFill>
              </a:rPr>
            </a:br>
            <a:endParaRPr lang="en-GB" sz="8800" i="1" dirty="0">
              <a:solidFill>
                <a:schemeClr val="accent4">
                  <a:lumMod val="75000"/>
                </a:schemeClr>
              </a:solidFill>
            </a:endParaRPr>
          </a:p>
          <a:p>
            <a:pPr marL="0" indent="0">
              <a:buNone/>
            </a:pPr>
            <a:r>
              <a:rPr lang="en-GB" sz="8800" dirty="0">
                <a:solidFill>
                  <a:schemeClr val="accent6">
                    <a:lumMod val="75000"/>
                  </a:schemeClr>
                </a:solidFill>
                <a:sym typeface="Wingdings" panose="05000000000000000000" pitchFamily="2" charset="2"/>
              </a:rPr>
              <a:t> </a:t>
            </a:r>
            <a:r>
              <a:rPr lang="en-GB" sz="8800" dirty="0">
                <a:solidFill>
                  <a:schemeClr val="accent6">
                    <a:lumMod val="75000"/>
                  </a:schemeClr>
                </a:solidFill>
              </a:rPr>
              <a:t>With a long coastline there were plenty of …..</a:t>
            </a:r>
          </a:p>
          <a:p>
            <a:pPr marL="0" indent="0">
              <a:buNone/>
            </a:pPr>
            <a:r>
              <a:rPr lang="en-GB" sz="8800" i="1" dirty="0">
                <a:solidFill>
                  <a:schemeClr val="accent6">
                    <a:lumMod val="75000"/>
                  </a:schemeClr>
                </a:solidFill>
              </a:rPr>
              <a:t>safe harbours from which boats could leave in search of other lands.</a:t>
            </a:r>
            <a:br>
              <a:rPr lang="en-GB" sz="8800" i="1" dirty="0">
                <a:solidFill>
                  <a:schemeClr val="accent6">
                    <a:lumMod val="75000"/>
                  </a:schemeClr>
                </a:solidFill>
              </a:rPr>
            </a:br>
            <a:endParaRPr lang="en-GB" sz="8800" i="1" dirty="0">
              <a:solidFill>
                <a:schemeClr val="accent6">
                  <a:lumMod val="75000"/>
                </a:schemeClr>
              </a:solidFill>
            </a:endParaRPr>
          </a:p>
          <a:p>
            <a:pPr marL="0" indent="0">
              <a:buNone/>
            </a:pPr>
            <a:r>
              <a:rPr lang="en-GB" sz="8800" dirty="0">
                <a:solidFill>
                  <a:srgbClr val="FF0000"/>
                </a:solidFill>
                <a:sym typeface="Wingdings" panose="05000000000000000000" pitchFamily="2" charset="2"/>
              </a:rPr>
              <a:t> </a:t>
            </a:r>
            <a:r>
              <a:rPr lang="en-GB" sz="8800" dirty="0">
                <a:solidFill>
                  <a:srgbClr val="FF0000"/>
                </a:solidFill>
              </a:rPr>
              <a:t>With so much coast and so many islands to reach Greeks became ………</a:t>
            </a:r>
          </a:p>
          <a:p>
            <a:pPr marL="0" indent="0">
              <a:buNone/>
            </a:pPr>
            <a:r>
              <a:rPr lang="en-GB" sz="8800" i="1" dirty="0">
                <a:solidFill>
                  <a:srgbClr val="FF0000"/>
                </a:solidFill>
              </a:rPr>
              <a:t>expert sailors and boatbuilders.</a:t>
            </a:r>
            <a:br>
              <a:rPr lang="en-GB" sz="8800" i="1" dirty="0">
                <a:solidFill>
                  <a:srgbClr val="FF0000"/>
                </a:solidFill>
              </a:rPr>
            </a:br>
            <a:endParaRPr lang="en-GB" sz="8800" i="1" dirty="0">
              <a:solidFill>
                <a:srgbClr val="FF0000"/>
              </a:solidFill>
            </a:endParaRPr>
          </a:p>
          <a:p>
            <a:pPr marL="0" indent="0">
              <a:buNone/>
            </a:pPr>
            <a:r>
              <a:rPr lang="en-GB" sz="8800" dirty="0">
                <a:solidFill>
                  <a:srgbClr val="00B050"/>
                </a:solidFill>
                <a:sym typeface="Wingdings" panose="05000000000000000000" pitchFamily="2" charset="2"/>
              </a:rPr>
              <a:t></a:t>
            </a:r>
            <a:r>
              <a:rPr lang="en-GB" sz="8800" dirty="0">
                <a:solidFill>
                  <a:srgbClr val="00B050"/>
                </a:solidFill>
              </a:rPr>
              <a:t>As the climate is mainly hot and dry Ancient Greeks spent a lot of time outdoors, ……..</a:t>
            </a:r>
            <a:r>
              <a:rPr lang="en-GB" sz="8800" dirty="0">
                <a:solidFill>
                  <a:srgbClr val="00CC66"/>
                </a:solidFill>
              </a:rPr>
              <a:t> </a:t>
            </a:r>
          </a:p>
          <a:p>
            <a:pPr marL="0" indent="0">
              <a:buNone/>
            </a:pPr>
            <a:r>
              <a:rPr lang="en-GB" sz="8800" i="1" dirty="0">
                <a:solidFill>
                  <a:srgbClr val="00CC66"/>
                </a:solidFill>
              </a:rPr>
              <a:t>meeting in places like the agora or market place to share ideas.</a:t>
            </a:r>
            <a:br>
              <a:rPr lang="en-GB" sz="8800" i="1" dirty="0">
                <a:solidFill>
                  <a:srgbClr val="00CC66"/>
                </a:solidFill>
              </a:rPr>
            </a:br>
            <a:endParaRPr lang="en-GB" sz="8800" dirty="0">
              <a:solidFill>
                <a:srgbClr val="00B050"/>
              </a:solidFill>
            </a:endParaRPr>
          </a:p>
          <a:p>
            <a:pPr marL="0" indent="0">
              <a:buNone/>
            </a:pPr>
            <a:r>
              <a:rPr lang="en-GB" sz="8800" dirty="0">
                <a:solidFill>
                  <a:schemeClr val="accent1">
                    <a:lumMod val="75000"/>
                  </a:schemeClr>
                </a:solidFill>
                <a:sym typeface="Wingdings" panose="05000000000000000000" pitchFamily="2" charset="2"/>
              </a:rPr>
              <a:t>Mountains made it difficult to travel between different parts of Greece so individual areas became…</a:t>
            </a:r>
          </a:p>
          <a:p>
            <a:pPr marL="0" indent="0">
              <a:buNone/>
            </a:pPr>
            <a:r>
              <a:rPr lang="en-GB" sz="8800" i="1" dirty="0">
                <a:solidFill>
                  <a:schemeClr val="accent1"/>
                </a:solidFill>
                <a:sym typeface="Wingdings" panose="05000000000000000000" pitchFamily="2" charset="2"/>
              </a:rPr>
              <a:t>very independent. They were called city states. A city state was called a  polis which gives us our word political.</a:t>
            </a:r>
          </a:p>
          <a:p>
            <a:pPr>
              <a:buFont typeface="Wingdings" panose="05000000000000000000" pitchFamily="2" charset="2"/>
              <a:buChar char=""/>
            </a:pPr>
            <a:endParaRPr lang="en-GB" dirty="0">
              <a:solidFill>
                <a:schemeClr val="accent3">
                  <a:lumMod val="60000"/>
                  <a:lumOff val="40000"/>
                </a:schemeClr>
              </a:solidFill>
            </a:endParaRPr>
          </a:p>
        </p:txBody>
      </p:sp>
    </p:spTree>
    <p:extLst>
      <p:ext uri="{BB962C8B-B14F-4D97-AF65-F5344CB8AC3E}">
        <p14:creationId xmlns:p14="http://schemas.microsoft.com/office/powerpoint/2010/main" val="297748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A404DFB0-87B1-4A14-ADB3-1DA6B502B9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713" t="27600" r="18500" b="9401"/>
          <a:stretch/>
        </p:blipFill>
        <p:spPr>
          <a:xfrm>
            <a:off x="1405448" y="1412776"/>
            <a:ext cx="6185488" cy="3436382"/>
          </a:xfrm>
          <a:prstGeom prst="rect">
            <a:avLst/>
          </a:prstGeom>
        </p:spPr>
      </p:pic>
      <p:sp>
        <p:nvSpPr>
          <p:cNvPr id="4" name="TextBox 3">
            <a:extLst>
              <a:ext uri="{FF2B5EF4-FFF2-40B4-BE49-F238E27FC236}">
                <a16:creationId xmlns:a16="http://schemas.microsoft.com/office/drawing/2014/main" id="{5B27F907-B5C5-4F26-9217-B8F25ABAC8E2}"/>
              </a:ext>
            </a:extLst>
          </p:cNvPr>
          <p:cNvSpPr txBox="1"/>
          <p:nvPr/>
        </p:nvSpPr>
        <p:spPr>
          <a:xfrm>
            <a:off x="1331640" y="404664"/>
            <a:ext cx="6333104" cy="830997"/>
          </a:xfrm>
          <a:prstGeom prst="rect">
            <a:avLst/>
          </a:prstGeom>
          <a:solidFill>
            <a:schemeClr val="accent4">
              <a:lumMod val="20000"/>
              <a:lumOff val="80000"/>
            </a:schemeClr>
          </a:solidFill>
        </p:spPr>
        <p:txBody>
          <a:bodyPr wrap="square" rtlCol="0">
            <a:spAutoFit/>
          </a:bodyPr>
          <a:lstStyle/>
          <a:p>
            <a:r>
              <a:rPr lang="en-GB" sz="2400" dirty="0"/>
              <a:t>Let’s find out a little about some of the important places we will encounter in our History lessons:</a:t>
            </a:r>
          </a:p>
        </p:txBody>
      </p:sp>
      <p:sp>
        <p:nvSpPr>
          <p:cNvPr id="6" name="Rectangle 5">
            <a:extLst>
              <a:ext uri="{FF2B5EF4-FFF2-40B4-BE49-F238E27FC236}">
                <a16:creationId xmlns:a16="http://schemas.microsoft.com/office/drawing/2014/main" id="{AA8D5218-31C3-42D4-8D1A-D831A8E50909}"/>
              </a:ext>
            </a:extLst>
          </p:cNvPr>
          <p:cNvSpPr/>
          <p:nvPr/>
        </p:nvSpPr>
        <p:spPr>
          <a:xfrm>
            <a:off x="1405448" y="5026273"/>
            <a:ext cx="6275040" cy="1077218"/>
          </a:xfrm>
          <a:prstGeom prst="rect">
            <a:avLst/>
          </a:prstGeom>
        </p:spPr>
        <p:txBody>
          <a:bodyPr wrap="square">
            <a:spAutoFit/>
          </a:bodyPr>
          <a:lstStyle/>
          <a:p>
            <a:pPr lvl="0" fontAlgn="t"/>
            <a:r>
              <a:rPr lang="en-GB" sz="2000" dirty="0"/>
              <a:t>Scroll down the website page to use this interactive map.  When we return to the PowerPoint, mark where </a:t>
            </a:r>
            <a:r>
              <a:rPr lang="en-GB" sz="2400" b="1" dirty="0">
                <a:solidFill>
                  <a:srgbClr val="FF0000"/>
                </a:solidFill>
              </a:rPr>
              <a:t>Knossos</a:t>
            </a:r>
            <a:r>
              <a:rPr lang="en-GB" sz="2000" dirty="0"/>
              <a:t> is on your map.</a:t>
            </a:r>
          </a:p>
        </p:txBody>
      </p:sp>
    </p:spTree>
    <p:extLst>
      <p:ext uri="{BB962C8B-B14F-4D97-AF65-F5344CB8AC3E}">
        <p14:creationId xmlns:p14="http://schemas.microsoft.com/office/powerpoint/2010/main" val="18343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E90F-5E2F-4812-8870-80F8091CD6BF}"/>
              </a:ext>
            </a:extLst>
          </p:cNvPr>
          <p:cNvSpPr>
            <a:spLocks noGrp="1"/>
          </p:cNvSpPr>
          <p:nvPr>
            <p:ph type="title"/>
          </p:nvPr>
        </p:nvSpPr>
        <p:spPr>
          <a:xfrm>
            <a:off x="277180" y="116632"/>
            <a:ext cx="8615300" cy="732796"/>
          </a:xfrm>
          <a:solidFill>
            <a:srgbClr val="FF0000"/>
          </a:solidFill>
        </p:spPr>
        <p:txBody>
          <a:bodyPr>
            <a:normAutofit fontScale="90000"/>
          </a:bodyPr>
          <a:lstStyle/>
          <a:p>
            <a:r>
              <a:rPr lang="en-GB" dirty="0"/>
              <a:t>An Ancient Greek Timeline</a:t>
            </a:r>
          </a:p>
        </p:txBody>
      </p:sp>
      <p:sp>
        <p:nvSpPr>
          <p:cNvPr id="6" name="TextBox 5">
            <a:extLst>
              <a:ext uri="{FF2B5EF4-FFF2-40B4-BE49-F238E27FC236}">
                <a16:creationId xmlns:a16="http://schemas.microsoft.com/office/drawing/2014/main" id="{19D1F1C7-1C8F-43E8-9538-88DF3695FF7A}"/>
              </a:ext>
            </a:extLst>
          </p:cNvPr>
          <p:cNvSpPr txBox="1"/>
          <p:nvPr/>
        </p:nvSpPr>
        <p:spPr>
          <a:xfrm>
            <a:off x="161764" y="2156956"/>
            <a:ext cx="3762165" cy="1200329"/>
          </a:xfrm>
          <a:prstGeom prst="rect">
            <a:avLst/>
          </a:prstGeom>
          <a:solidFill>
            <a:srgbClr val="92D050"/>
          </a:solidFill>
        </p:spPr>
        <p:txBody>
          <a:bodyPr wrap="square" rtlCol="0">
            <a:spAutoFit/>
          </a:bodyPr>
          <a:lstStyle/>
          <a:p>
            <a:r>
              <a:rPr lang="en-GB" dirty="0"/>
              <a:t>Minoan civilization</a:t>
            </a:r>
          </a:p>
          <a:p>
            <a:endParaRPr lang="en-GB" dirty="0"/>
          </a:p>
          <a:p>
            <a:r>
              <a:rPr lang="en-GB" dirty="0"/>
              <a:t>                      The Trojan wars 1190BC</a:t>
            </a:r>
          </a:p>
          <a:p>
            <a:endParaRPr lang="en-GB" dirty="0"/>
          </a:p>
        </p:txBody>
      </p:sp>
      <p:sp>
        <p:nvSpPr>
          <p:cNvPr id="8" name="TextBox 7">
            <a:extLst>
              <a:ext uri="{FF2B5EF4-FFF2-40B4-BE49-F238E27FC236}">
                <a16:creationId xmlns:a16="http://schemas.microsoft.com/office/drawing/2014/main" id="{B158E6F1-B6C5-4081-9995-672C85D308C7}"/>
              </a:ext>
            </a:extLst>
          </p:cNvPr>
          <p:cNvSpPr txBox="1"/>
          <p:nvPr/>
        </p:nvSpPr>
        <p:spPr>
          <a:xfrm>
            <a:off x="3959932" y="2156955"/>
            <a:ext cx="324036" cy="1200329"/>
          </a:xfrm>
          <a:prstGeom prst="rect">
            <a:avLst/>
          </a:prstGeom>
          <a:solidFill>
            <a:srgbClr val="00B0F0"/>
          </a:solidFill>
        </p:spPr>
        <p:txBody>
          <a:bodyPr wrap="square" rtlCol="0">
            <a:spAutoFit/>
          </a:bodyPr>
          <a:lstStyle/>
          <a:p>
            <a:endParaRPr lang="en-GB" dirty="0"/>
          </a:p>
          <a:p>
            <a:endParaRPr lang="en-GB" dirty="0"/>
          </a:p>
          <a:p>
            <a:endParaRPr lang="en-GB" dirty="0"/>
          </a:p>
          <a:p>
            <a:endParaRPr lang="en-GB" dirty="0"/>
          </a:p>
        </p:txBody>
      </p:sp>
      <p:sp>
        <p:nvSpPr>
          <p:cNvPr id="9" name="TextBox 8">
            <a:extLst>
              <a:ext uri="{FF2B5EF4-FFF2-40B4-BE49-F238E27FC236}">
                <a16:creationId xmlns:a16="http://schemas.microsoft.com/office/drawing/2014/main" id="{523CE885-52AB-4865-A25A-D95B7C5F49AE}"/>
              </a:ext>
            </a:extLst>
          </p:cNvPr>
          <p:cNvSpPr txBox="1"/>
          <p:nvPr/>
        </p:nvSpPr>
        <p:spPr>
          <a:xfrm>
            <a:off x="4608001" y="2156954"/>
            <a:ext cx="1553474" cy="1323439"/>
          </a:xfrm>
          <a:prstGeom prst="rect">
            <a:avLst/>
          </a:prstGeom>
          <a:solidFill>
            <a:srgbClr val="FFC000"/>
          </a:solidFill>
        </p:spPr>
        <p:txBody>
          <a:bodyPr wrap="square" rtlCol="0">
            <a:spAutoFit/>
          </a:bodyPr>
          <a:lstStyle/>
          <a:p>
            <a:r>
              <a:rPr lang="en-GB" sz="2800" b="1" dirty="0"/>
              <a:t>Golden Age </a:t>
            </a:r>
            <a:r>
              <a:rPr lang="en-GB" sz="2400" b="1" dirty="0"/>
              <a:t>of Athens</a:t>
            </a:r>
          </a:p>
        </p:txBody>
      </p:sp>
      <p:sp>
        <p:nvSpPr>
          <p:cNvPr id="10" name="TextBox 9">
            <a:extLst>
              <a:ext uri="{FF2B5EF4-FFF2-40B4-BE49-F238E27FC236}">
                <a16:creationId xmlns:a16="http://schemas.microsoft.com/office/drawing/2014/main" id="{4BE93B0D-1870-450B-963B-6F2D9585315B}"/>
              </a:ext>
            </a:extLst>
          </p:cNvPr>
          <p:cNvSpPr txBox="1"/>
          <p:nvPr/>
        </p:nvSpPr>
        <p:spPr>
          <a:xfrm>
            <a:off x="4355976" y="2156954"/>
            <a:ext cx="216024" cy="1200329"/>
          </a:xfrm>
          <a:prstGeom prst="rect">
            <a:avLst/>
          </a:prstGeom>
          <a:solidFill>
            <a:srgbClr val="FF0000"/>
          </a:solidFill>
        </p:spPr>
        <p:txBody>
          <a:bodyPr wrap="square" rtlCol="0">
            <a:spAutoFit/>
          </a:bodyPr>
          <a:lstStyle/>
          <a:p>
            <a:endParaRPr lang="en-GB" dirty="0"/>
          </a:p>
        </p:txBody>
      </p:sp>
      <p:cxnSp>
        <p:nvCxnSpPr>
          <p:cNvPr id="12" name="Straight Arrow Connector 11">
            <a:extLst>
              <a:ext uri="{FF2B5EF4-FFF2-40B4-BE49-F238E27FC236}">
                <a16:creationId xmlns:a16="http://schemas.microsoft.com/office/drawing/2014/main" id="{33D1B43F-B59D-4144-ABC1-AEFF40D1188F}"/>
              </a:ext>
            </a:extLst>
          </p:cNvPr>
          <p:cNvCxnSpPr>
            <a:cxnSpLocks/>
          </p:cNvCxnSpPr>
          <p:nvPr/>
        </p:nvCxnSpPr>
        <p:spPr>
          <a:xfrm flipH="1" flipV="1">
            <a:off x="4477673" y="3357283"/>
            <a:ext cx="324036" cy="732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BBF1361-6D8B-49ED-98C3-8CB98391311B}"/>
              </a:ext>
            </a:extLst>
          </p:cNvPr>
          <p:cNvSpPr txBox="1"/>
          <p:nvPr/>
        </p:nvSpPr>
        <p:spPr>
          <a:xfrm>
            <a:off x="4244439" y="4000537"/>
            <a:ext cx="1184816" cy="830997"/>
          </a:xfrm>
          <a:prstGeom prst="rect">
            <a:avLst/>
          </a:prstGeom>
          <a:noFill/>
        </p:spPr>
        <p:txBody>
          <a:bodyPr wrap="square" rtlCol="0">
            <a:spAutoFit/>
          </a:bodyPr>
          <a:lstStyle/>
          <a:p>
            <a:r>
              <a:rPr lang="en-GB" sz="1600" b="1" dirty="0">
                <a:solidFill>
                  <a:srgbClr val="0070C0"/>
                </a:solidFill>
              </a:rPr>
              <a:t>Battle of Marathon</a:t>
            </a:r>
          </a:p>
          <a:p>
            <a:r>
              <a:rPr lang="en-GB" sz="1600" b="1" dirty="0">
                <a:solidFill>
                  <a:srgbClr val="0070C0"/>
                </a:solidFill>
              </a:rPr>
              <a:t>490BC</a:t>
            </a:r>
          </a:p>
        </p:txBody>
      </p:sp>
      <p:cxnSp>
        <p:nvCxnSpPr>
          <p:cNvPr id="17" name="Straight Arrow Connector 16">
            <a:extLst>
              <a:ext uri="{FF2B5EF4-FFF2-40B4-BE49-F238E27FC236}">
                <a16:creationId xmlns:a16="http://schemas.microsoft.com/office/drawing/2014/main" id="{48BA444C-FB90-4BEB-945E-E2E63FEFCB15}"/>
              </a:ext>
            </a:extLst>
          </p:cNvPr>
          <p:cNvCxnSpPr>
            <a:cxnSpLocks/>
          </p:cNvCxnSpPr>
          <p:nvPr/>
        </p:nvCxnSpPr>
        <p:spPr>
          <a:xfrm flipH="1" flipV="1">
            <a:off x="5715742" y="3480393"/>
            <a:ext cx="432050" cy="588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78C0E72-CF09-4FF6-A1BA-57D259968F9D}"/>
              </a:ext>
            </a:extLst>
          </p:cNvPr>
          <p:cNvSpPr txBox="1"/>
          <p:nvPr/>
        </p:nvSpPr>
        <p:spPr>
          <a:xfrm>
            <a:off x="6015477" y="3951410"/>
            <a:ext cx="1332148" cy="1200329"/>
          </a:xfrm>
          <a:prstGeom prst="rect">
            <a:avLst/>
          </a:prstGeom>
          <a:noFill/>
        </p:spPr>
        <p:txBody>
          <a:bodyPr wrap="square" rtlCol="0">
            <a:spAutoFit/>
          </a:bodyPr>
          <a:lstStyle/>
          <a:p>
            <a:r>
              <a:rPr lang="en-GB" b="1" dirty="0">
                <a:solidFill>
                  <a:srgbClr val="0070C0"/>
                </a:solidFill>
              </a:rPr>
              <a:t>Building of the Parthenon 432BC</a:t>
            </a:r>
          </a:p>
        </p:txBody>
      </p:sp>
      <p:cxnSp>
        <p:nvCxnSpPr>
          <p:cNvPr id="22" name="Straight Arrow Connector 21">
            <a:extLst>
              <a:ext uri="{FF2B5EF4-FFF2-40B4-BE49-F238E27FC236}">
                <a16:creationId xmlns:a16="http://schemas.microsoft.com/office/drawing/2014/main" id="{23BCB0C2-7530-4503-AC5A-5A04CCF93A2A}"/>
              </a:ext>
            </a:extLst>
          </p:cNvPr>
          <p:cNvCxnSpPr>
            <a:cxnSpLocks/>
          </p:cNvCxnSpPr>
          <p:nvPr/>
        </p:nvCxnSpPr>
        <p:spPr>
          <a:xfrm flipV="1">
            <a:off x="2843809" y="3195740"/>
            <a:ext cx="1152127" cy="804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A73403F-FD4D-4AA6-A677-F70653508937}"/>
              </a:ext>
            </a:extLst>
          </p:cNvPr>
          <p:cNvSpPr txBox="1"/>
          <p:nvPr/>
        </p:nvSpPr>
        <p:spPr>
          <a:xfrm>
            <a:off x="2382600" y="3956863"/>
            <a:ext cx="1332147" cy="1200329"/>
          </a:xfrm>
          <a:prstGeom prst="rect">
            <a:avLst/>
          </a:prstGeom>
          <a:noFill/>
        </p:spPr>
        <p:txBody>
          <a:bodyPr wrap="square" rtlCol="0">
            <a:spAutoFit/>
          </a:bodyPr>
          <a:lstStyle/>
          <a:p>
            <a:r>
              <a:rPr lang="en-GB" b="1" dirty="0">
                <a:solidFill>
                  <a:srgbClr val="0070C0"/>
                </a:solidFill>
              </a:rPr>
              <a:t>First Olympic games 776BC</a:t>
            </a:r>
          </a:p>
        </p:txBody>
      </p:sp>
      <p:cxnSp>
        <p:nvCxnSpPr>
          <p:cNvPr id="27" name="Straight Arrow Connector 26">
            <a:extLst>
              <a:ext uri="{FF2B5EF4-FFF2-40B4-BE49-F238E27FC236}">
                <a16:creationId xmlns:a16="http://schemas.microsoft.com/office/drawing/2014/main" id="{ADCB7C66-9386-46F3-9984-0DB7E5BD1CF1}"/>
              </a:ext>
            </a:extLst>
          </p:cNvPr>
          <p:cNvCxnSpPr>
            <a:cxnSpLocks/>
          </p:cNvCxnSpPr>
          <p:nvPr/>
        </p:nvCxnSpPr>
        <p:spPr>
          <a:xfrm flipV="1">
            <a:off x="827584" y="3212976"/>
            <a:ext cx="648072" cy="787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3089FC3-366D-4351-AB2A-A1FC078F42CA}"/>
              </a:ext>
            </a:extLst>
          </p:cNvPr>
          <p:cNvSpPr txBox="1"/>
          <p:nvPr/>
        </p:nvSpPr>
        <p:spPr>
          <a:xfrm>
            <a:off x="467544" y="3941539"/>
            <a:ext cx="1152128" cy="1200329"/>
          </a:xfrm>
          <a:prstGeom prst="rect">
            <a:avLst/>
          </a:prstGeom>
          <a:noFill/>
        </p:spPr>
        <p:txBody>
          <a:bodyPr wrap="square" rtlCol="0">
            <a:spAutoFit/>
          </a:bodyPr>
          <a:lstStyle/>
          <a:p>
            <a:r>
              <a:rPr lang="en-GB" b="1" dirty="0">
                <a:solidFill>
                  <a:srgbClr val="0070C0"/>
                </a:solidFill>
                <a:highlight>
                  <a:srgbClr val="FFFF00"/>
                </a:highlight>
              </a:rPr>
              <a:t>Story of Theseus and the Minotaur</a:t>
            </a:r>
          </a:p>
        </p:txBody>
      </p:sp>
      <p:pic>
        <p:nvPicPr>
          <p:cNvPr id="1026" name="Picture 2" descr="Image result for theseus and the minotaur">
            <a:extLst>
              <a:ext uri="{FF2B5EF4-FFF2-40B4-BE49-F238E27FC236}">
                <a16:creationId xmlns:a16="http://schemas.microsoft.com/office/drawing/2014/main" id="{0F598EF4-F6A8-4593-82FA-6159AB3CCA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764" y="5157192"/>
            <a:ext cx="1763688" cy="1241930"/>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4" descr="Image result for first olympics 776bc">
            <a:extLst>
              <a:ext uri="{FF2B5EF4-FFF2-40B4-BE49-F238E27FC236}">
                <a16:creationId xmlns:a16="http://schemas.microsoft.com/office/drawing/2014/main" id="{E79EFD1C-0533-4510-875D-7AF2F6EBB42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1026">
            <a:extLst>
              <a:ext uri="{FF2B5EF4-FFF2-40B4-BE49-F238E27FC236}">
                <a16:creationId xmlns:a16="http://schemas.microsoft.com/office/drawing/2014/main" id="{386C427C-AE90-448F-AA97-7F68A8DAA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7837" y="5161300"/>
            <a:ext cx="1419225" cy="1483735"/>
          </a:xfrm>
          <a:prstGeom prst="rect">
            <a:avLst/>
          </a:prstGeom>
        </p:spPr>
      </p:pic>
      <p:pic>
        <p:nvPicPr>
          <p:cNvPr id="1029" name="Picture 1028">
            <a:extLst>
              <a:ext uri="{FF2B5EF4-FFF2-40B4-BE49-F238E27FC236}">
                <a16:creationId xmlns:a16="http://schemas.microsoft.com/office/drawing/2014/main" id="{3294E767-9D22-4B4C-8015-F70AF21AF1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50850" y="4937932"/>
            <a:ext cx="1853941" cy="1131557"/>
          </a:xfrm>
          <a:prstGeom prst="rect">
            <a:avLst/>
          </a:prstGeom>
        </p:spPr>
      </p:pic>
      <p:sp>
        <p:nvSpPr>
          <p:cNvPr id="1030" name="TextBox 1029">
            <a:extLst>
              <a:ext uri="{FF2B5EF4-FFF2-40B4-BE49-F238E27FC236}">
                <a16:creationId xmlns:a16="http://schemas.microsoft.com/office/drawing/2014/main" id="{17A04C09-912E-439C-A5B6-4C478E7C6B40}"/>
              </a:ext>
            </a:extLst>
          </p:cNvPr>
          <p:cNvSpPr txBox="1"/>
          <p:nvPr/>
        </p:nvSpPr>
        <p:spPr>
          <a:xfrm>
            <a:off x="5832142" y="5266372"/>
            <a:ext cx="1980218" cy="1143000"/>
          </a:xfrm>
          <a:prstGeom prst="rect">
            <a:avLst/>
          </a:prstGeom>
          <a:noFill/>
        </p:spPr>
        <p:txBody>
          <a:bodyPr wrap="square" rtlCol="0">
            <a:spAutoFit/>
          </a:bodyPr>
          <a:lstStyle/>
          <a:p>
            <a:endParaRPr lang="en-GB" dirty="0"/>
          </a:p>
        </p:txBody>
      </p:sp>
      <p:pic>
        <p:nvPicPr>
          <p:cNvPr id="1031" name="Picture 1030">
            <a:extLst>
              <a:ext uri="{FF2B5EF4-FFF2-40B4-BE49-F238E27FC236}">
                <a16:creationId xmlns:a16="http://schemas.microsoft.com/office/drawing/2014/main" id="{5D5B75BF-6546-4862-84B1-AB96366EFD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34746" y="5204910"/>
            <a:ext cx="1713811" cy="1204462"/>
          </a:xfrm>
          <a:prstGeom prst="rect">
            <a:avLst/>
          </a:prstGeom>
        </p:spPr>
      </p:pic>
      <p:sp>
        <p:nvSpPr>
          <p:cNvPr id="1033" name="TextBox 1032">
            <a:extLst>
              <a:ext uri="{FF2B5EF4-FFF2-40B4-BE49-F238E27FC236}">
                <a16:creationId xmlns:a16="http://schemas.microsoft.com/office/drawing/2014/main" id="{70479177-E9FD-4BD1-8451-5EC7C772F4FB}"/>
              </a:ext>
            </a:extLst>
          </p:cNvPr>
          <p:cNvSpPr txBox="1"/>
          <p:nvPr/>
        </p:nvSpPr>
        <p:spPr>
          <a:xfrm>
            <a:off x="6192179" y="2146503"/>
            <a:ext cx="949790" cy="1169551"/>
          </a:xfrm>
          <a:prstGeom prst="rect">
            <a:avLst/>
          </a:prstGeom>
          <a:solidFill>
            <a:schemeClr val="accent2">
              <a:lumMod val="20000"/>
              <a:lumOff val="80000"/>
            </a:schemeClr>
          </a:solidFill>
        </p:spPr>
        <p:txBody>
          <a:bodyPr wrap="square" rtlCol="0">
            <a:spAutoFit/>
          </a:bodyPr>
          <a:lstStyle/>
          <a:p>
            <a:r>
              <a:rPr lang="en-GB" sz="1400" dirty="0"/>
              <a:t>Wars between Athens and Sparta</a:t>
            </a:r>
          </a:p>
        </p:txBody>
      </p:sp>
      <p:sp>
        <p:nvSpPr>
          <p:cNvPr id="1034" name="Arrow: Right 1033">
            <a:extLst>
              <a:ext uri="{FF2B5EF4-FFF2-40B4-BE49-F238E27FC236}">
                <a16:creationId xmlns:a16="http://schemas.microsoft.com/office/drawing/2014/main" id="{E3794525-F878-4947-B3B0-697CAC8A34C9}"/>
              </a:ext>
            </a:extLst>
          </p:cNvPr>
          <p:cNvSpPr/>
          <p:nvPr/>
        </p:nvSpPr>
        <p:spPr>
          <a:xfrm>
            <a:off x="161764" y="1484784"/>
            <a:ext cx="8345016" cy="46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TextBox 1034">
            <a:extLst>
              <a:ext uri="{FF2B5EF4-FFF2-40B4-BE49-F238E27FC236}">
                <a16:creationId xmlns:a16="http://schemas.microsoft.com/office/drawing/2014/main" id="{F8F89C87-5A6E-4360-A23E-C68663CAB052}"/>
              </a:ext>
            </a:extLst>
          </p:cNvPr>
          <p:cNvSpPr txBox="1"/>
          <p:nvPr/>
        </p:nvSpPr>
        <p:spPr>
          <a:xfrm>
            <a:off x="7141969" y="2156954"/>
            <a:ext cx="1174447" cy="1200329"/>
          </a:xfrm>
          <a:prstGeom prst="rect">
            <a:avLst/>
          </a:prstGeom>
          <a:solidFill>
            <a:srgbClr val="FFFF00"/>
          </a:solidFill>
        </p:spPr>
        <p:txBody>
          <a:bodyPr wrap="square" rtlCol="0">
            <a:spAutoFit/>
          </a:bodyPr>
          <a:lstStyle/>
          <a:p>
            <a:r>
              <a:rPr lang="en-GB" dirty="0"/>
              <a:t>Alexander the Great</a:t>
            </a:r>
          </a:p>
          <a:p>
            <a:endParaRPr lang="en-GB" dirty="0"/>
          </a:p>
          <a:p>
            <a:endParaRPr lang="en-GB" dirty="0"/>
          </a:p>
        </p:txBody>
      </p:sp>
      <p:pic>
        <p:nvPicPr>
          <p:cNvPr id="1036" name="Picture 1035">
            <a:extLst>
              <a:ext uri="{FF2B5EF4-FFF2-40B4-BE49-F238E27FC236}">
                <a16:creationId xmlns:a16="http://schemas.microsoft.com/office/drawing/2014/main" id="{A9704BE8-AE48-4773-AC90-62C82A5402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98182" y="3076483"/>
            <a:ext cx="1275198" cy="2314677"/>
          </a:xfrm>
          <a:prstGeom prst="rect">
            <a:avLst/>
          </a:prstGeom>
        </p:spPr>
      </p:pic>
      <p:sp>
        <p:nvSpPr>
          <p:cNvPr id="3" name="TextBox 2"/>
          <p:cNvSpPr txBox="1"/>
          <p:nvPr/>
        </p:nvSpPr>
        <p:spPr>
          <a:xfrm>
            <a:off x="206642" y="971475"/>
            <a:ext cx="8730716" cy="369332"/>
          </a:xfrm>
          <a:prstGeom prst="rect">
            <a:avLst/>
          </a:prstGeom>
          <a:noFill/>
        </p:spPr>
        <p:txBody>
          <a:bodyPr wrap="square" rtlCol="0">
            <a:spAutoFit/>
          </a:bodyPr>
          <a:lstStyle/>
          <a:p>
            <a:r>
              <a:rPr lang="en-GB" dirty="0"/>
              <a:t>Here are some of the key periods of Ancient Greece that historians know about:</a:t>
            </a:r>
          </a:p>
        </p:txBody>
      </p:sp>
    </p:spTree>
    <p:extLst>
      <p:ext uri="{BB962C8B-B14F-4D97-AF65-F5344CB8AC3E}">
        <p14:creationId xmlns:p14="http://schemas.microsoft.com/office/powerpoint/2010/main" val="100434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Autofit/>
          </a:bodyPr>
          <a:lstStyle/>
          <a:p>
            <a:pPr algn="l"/>
            <a:r>
              <a:rPr lang="en-GB" sz="2800" dirty="0"/>
              <a:t>How can we possibly know about events that happened such a long time ago? Think about our work on the Ancient Shang Dynasty. </a:t>
            </a:r>
          </a:p>
        </p:txBody>
      </p:sp>
      <p:sp>
        <p:nvSpPr>
          <p:cNvPr id="3" name="Content Placeholder 2"/>
          <p:cNvSpPr>
            <a:spLocks noGrp="1"/>
          </p:cNvSpPr>
          <p:nvPr>
            <p:ph idx="1"/>
          </p:nvPr>
        </p:nvSpPr>
        <p:spPr>
          <a:xfrm>
            <a:off x="541176" y="2204864"/>
            <a:ext cx="8207288" cy="1914856"/>
          </a:xfrm>
        </p:spPr>
        <p:txBody>
          <a:bodyPr>
            <a:normAutofit fontScale="25000" lnSpcReduction="20000"/>
          </a:bodyPr>
          <a:lstStyle/>
          <a:p>
            <a:pPr marL="0" indent="0">
              <a:buNone/>
            </a:pPr>
            <a:endParaRPr lang="en-GB" sz="5900" dirty="0"/>
          </a:p>
          <a:p>
            <a:pPr marL="0" indent="0">
              <a:lnSpc>
                <a:spcPct val="120000"/>
              </a:lnSpc>
              <a:buNone/>
            </a:pPr>
            <a:r>
              <a:rPr lang="en-GB" sz="9600" dirty="0"/>
              <a:t>Today, we will look at the story of Theseus and the Minotaur.  It is an ancient Greek legend, but is there any truth in it?  Let’s assume the role of historical detectives:</a:t>
            </a:r>
          </a:p>
          <a:p>
            <a:pPr marL="0" indent="0">
              <a:buNone/>
            </a:pPr>
            <a:br>
              <a:rPr lang="en-GB" sz="3600" dirty="0"/>
            </a:br>
            <a:endParaRPr lang="en-GB" sz="3600" dirty="0"/>
          </a:p>
        </p:txBody>
      </p:sp>
      <p:sp>
        <p:nvSpPr>
          <p:cNvPr id="5" name="Rectangle 4">
            <a:extLst>
              <a:ext uri="{FF2B5EF4-FFF2-40B4-BE49-F238E27FC236}">
                <a16:creationId xmlns:a16="http://schemas.microsoft.com/office/drawing/2014/main" id="{88719AC5-8EAF-4D54-A732-B41970A6D18F}"/>
              </a:ext>
            </a:extLst>
          </p:cNvPr>
          <p:cNvSpPr/>
          <p:nvPr/>
        </p:nvSpPr>
        <p:spPr>
          <a:xfrm>
            <a:off x="541176" y="1484784"/>
            <a:ext cx="7485582" cy="954107"/>
          </a:xfrm>
          <a:prstGeom prst="rect">
            <a:avLst/>
          </a:prstGeom>
        </p:spPr>
        <p:txBody>
          <a:bodyPr wrap="square">
            <a:spAutoFit/>
          </a:bodyPr>
          <a:lstStyle/>
          <a:p>
            <a:pPr marL="285750" indent="-285750">
              <a:buFont typeface="Arial" panose="020B0604020202020204" pitchFamily="34" charset="0"/>
              <a:buChar char="•"/>
            </a:pPr>
            <a:r>
              <a:rPr lang="en-GB" sz="2800" dirty="0">
                <a:solidFill>
                  <a:srgbClr val="0070C0"/>
                </a:solidFill>
              </a:rPr>
              <a:t>Physical evidence that has remained</a:t>
            </a:r>
          </a:p>
          <a:p>
            <a:pPr marL="285750" indent="-285750">
              <a:buFont typeface="Arial" panose="020B0604020202020204" pitchFamily="34" charset="0"/>
              <a:buChar char="•"/>
            </a:pPr>
            <a:r>
              <a:rPr lang="en-GB" sz="2800" dirty="0">
                <a:solidFill>
                  <a:srgbClr val="0070C0"/>
                </a:solidFill>
              </a:rPr>
              <a:t>Myths and legends</a:t>
            </a:r>
          </a:p>
        </p:txBody>
      </p:sp>
      <p:sp>
        <p:nvSpPr>
          <p:cNvPr id="6" name="Rectangle 5">
            <a:extLst>
              <a:ext uri="{FF2B5EF4-FFF2-40B4-BE49-F238E27FC236}">
                <a16:creationId xmlns:a16="http://schemas.microsoft.com/office/drawing/2014/main" id="{4E11360D-60A4-4393-B8D2-D3BC17D06D27}"/>
              </a:ext>
            </a:extLst>
          </p:cNvPr>
          <p:cNvSpPr/>
          <p:nvPr/>
        </p:nvSpPr>
        <p:spPr>
          <a:xfrm>
            <a:off x="457200" y="3789040"/>
            <a:ext cx="8207288" cy="2278765"/>
          </a:xfrm>
          <a:prstGeom prst="rect">
            <a:avLst/>
          </a:prstGeom>
        </p:spPr>
        <p:txBody>
          <a:bodyPr wrap="square">
            <a:spAutoFit/>
          </a:bodyPr>
          <a:lstStyle/>
          <a:p>
            <a:pPr>
              <a:lnSpc>
                <a:spcPct val="120000"/>
              </a:lnSpc>
            </a:pPr>
            <a:r>
              <a:rPr lang="en-GB" sz="2400" dirty="0"/>
              <a:t>While you are watching this animation (apologies for the American pronunciations), think about what sort of </a:t>
            </a:r>
            <a:r>
              <a:rPr lang="en-GB" sz="2400" dirty="0">
                <a:solidFill>
                  <a:srgbClr val="FF0000"/>
                </a:solidFill>
              </a:rPr>
              <a:t>evidence</a:t>
            </a:r>
            <a:r>
              <a:rPr lang="en-GB" sz="2400" dirty="0"/>
              <a:t> might have survived, to prove that the legend of Theseus and the Minotaur may actually be based on fact. What might we find if we were archaeologists setting out to dig for evidence?</a:t>
            </a:r>
          </a:p>
        </p:txBody>
      </p:sp>
      <p:pic>
        <p:nvPicPr>
          <p:cNvPr id="7" name="Picture 6">
            <a:hlinkClick r:id="rId2"/>
            <a:extLst>
              <a:ext uri="{FF2B5EF4-FFF2-40B4-BE49-F238E27FC236}">
                <a16:creationId xmlns:a16="http://schemas.microsoft.com/office/drawing/2014/main" id="{93ED57D5-0CEB-406B-9D04-18D552501872}"/>
              </a:ext>
            </a:extLst>
          </p:cNvPr>
          <p:cNvPicPr>
            <a:picLocks noChangeAspect="1"/>
          </p:cNvPicPr>
          <p:nvPr/>
        </p:nvPicPr>
        <p:blipFill>
          <a:blip r:embed="rId3"/>
          <a:stretch>
            <a:fillRect/>
          </a:stretch>
        </p:blipFill>
        <p:spPr>
          <a:xfrm>
            <a:off x="5590356" y="6032326"/>
            <a:ext cx="3086100" cy="781050"/>
          </a:xfrm>
          <a:prstGeom prst="rect">
            <a:avLst/>
          </a:prstGeom>
        </p:spPr>
      </p:pic>
    </p:spTree>
    <p:extLst>
      <p:ext uri="{BB962C8B-B14F-4D97-AF65-F5344CB8AC3E}">
        <p14:creationId xmlns:p14="http://schemas.microsoft.com/office/powerpoint/2010/main" val="93887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3390</TotalTime>
  <Words>907</Words>
  <Application>Microsoft Office PowerPoint</Application>
  <PresentationFormat>On-screen Show (4:3)</PresentationFormat>
  <Paragraphs>69</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 Ancient Greece </vt:lpstr>
      <vt:lpstr>How can we possibly know so much about the Ancient Greeks who lived over 2,500 years ago? </vt:lpstr>
      <vt:lpstr>PowerPoint Presentation</vt:lpstr>
      <vt:lpstr>Find the features:</vt:lpstr>
      <vt:lpstr>PowerPoint Presentation</vt:lpstr>
      <vt:lpstr>So what are the consequences of these features? Discuss, reveal and then record under your map.</vt:lpstr>
      <vt:lpstr>PowerPoint Presentation</vt:lpstr>
      <vt:lpstr>An Ancient Greek Timeline</vt:lpstr>
      <vt:lpstr>How can we possibly know about events that happened such a long time ago? Think about our work on the Ancient Shang Dynasty. </vt:lpstr>
      <vt:lpstr>Evidence from the Past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Greece</dc:title>
  <dc:creator>neil</dc:creator>
  <cp:lastModifiedBy>Kit Saddington</cp:lastModifiedBy>
  <cp:revision>85</cp:revision>
  <dcterms:created xsi:type="dcterms:W3CDTF">2016-09-09T17:19:28Z</dcterms:created>
  <dcterms:modified xsi:type="dcterms:W3CDTF">2021-11-28T22:11:33Z</dcterms:modified>
</cp:coreProperties>
</file>