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58" r:id="rId6"/>
    <p:sldId id="259" r:id="rId7"/>
    <p:sldId id="269" r:id="rId8"/>
    <p:sldId id="270" r:id="rId9"/>
    <p:sldId id="268" r:id="rId10"/>
    <p:sldId id="263"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21/11/2021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00964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21/11/2021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293402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21/11/2021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189512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21/11/2021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595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9C94A-04A4-4658-8694-B1F04DB6CB70}" type="datetimeFigureOut">
              <a:rPr lang="en-GB" smtClean="0"/>
              <a:t>21/11/2021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86274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59C94A-04A4-4658-8694-B1F04DB6CB70}" type="datetimeFigureOut">
              <a:rPr lang="en-GB" smtClean="0"/>
              <a:t>21/11/2021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64606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59C94A-04A4-4658-8694-B1F04DB6CB70}" type="datetimeFigureOut">
              <a:rPr lang="en-GB" smtClean="0"/>
              <a:t>21/11/2021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5413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59C94A-04A4-4658-8694-B1F04DB6CB70}" type="datetimeFigureOut">
              <a:rPr lang="en-GB" smtClean="0"/>
              <a:t>21/11/2021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29752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9C94A-04A4-4658-8694-B1F04DB6CB70}" type="datetimeFigureOut">
              <a:rPr lang="en-GB" smtClean="0"/>
              <a:t>21/11/2021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43646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9C94A-04A4-4658-8694-B1F04DB6CB70}" type="datetimeFigureOut">
              <a:rPr lang="en-GB" smtClean="0"/>
              <a:t>21/11/2021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210461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9C94A-04A4-4658-8694-B1F04DB6CB70}" type="datetimeFigureOut">
              <a:rPr lang="en-GB" smtClean="0"/>
              <a:t>21/11/2021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56400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9C94A-04A4-4658-8694-B1F04DB6CB70}" type="datetimeFigureOut">
              <a:rPr lang="en-GB" smtClean="0"/>
              <a:t>21/11/2021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7EE9-2887-4711-AF2F-014B2208527A}" type="slidenum">
              <a:rPr lang="en-GB" smtClean="0"/>
              <a:t>‹#›</a:t>
            </a:fld>
            <a:endParaRPr lang="en-GB"/>
          </a:p>
        </p:txBody>
      </p:sp>
    </p:spTree>
    <p:extLst>
      <p:ext uri="{BB962C8B-B14F-4D97-AF65-F5344CB8AC3E}">
        <p14:creationId xmlns:p14="http://schemas.microsoft.com/office/powerpoint/2010/main" val="1269102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131"/>
            <a:ext cx="9144000" cy="4621826"/>
          </a:xfrm>
        </p:spPr>
        <p:txBody>
          <a:bodyPr>
            <a:noAutofit/>
          </a:bodyPr>
          <a:lstStyle/>
          <a:p>
            <a:r>
              <a:rPr lang="en-GB" sz="9600" dirty="0">
                <a:latin typeface="My Happy Ending" pitchFamily="2" charset="0"/>
                <a:ea typeface="My Happy Ending" pitchFamily="2" charset="0"/>
              </a:rPr>
              <a:t>This term in PSHE our topic is:</a:t>
            </a:r>
            <a:br>
              <a:rPr lang="en-GB" sz="9600" dirty="0">
                <a:latin typeface="My Happy Ending" pitchFamily="2" charset="0"/>
                <a:ea typeface="My Happy Ending" pitchFamily="2" charset="0"/>
              </a:rPr>
            </a:br>
            <a:r>
              <a:rPr lang="en-GB" sz="9600" dirty="0">
                <a:solidFill>
                  <a:srgbClr val="7030A0"/>
                </a:solidFill>
                <a:latin typeface="My Happy Ending" pitchFamily="2" charset="0"/>
                <a:ea typeface="My Happy Ending" pitchFamily="2" charset="0"/>
              </a:rPr>
              <a:t>Celebrating Difference</a:t>
            </a:r>
          </a:p>
        </p:txBody>
      </p:sp>
      <p:sp>
        <p:nvSpPr>
          <p:cNvPr id="3" name="Subtitle 2"/>
          <p:cNvSpPr>
            <a:spLocks noGrp="1"/>
          </p:cNvSpPr>
          <p:nvPr>
            <p:ph type="subTitle" idx="1"/>
          </p:nvPr>
        </p:nvSpPr>
        <p:spPr>
          <a:xfrm>
            <a:off x="1524000" y="4856957"/>
            <a:ext cx="9144000" cy="1655762"/>
          </a:xfrm>
        </p:spPr>
        <p:txBody>
          <a:bodyPr>
            <a:normAutofit/>
          </a:bodyPr>
          <a:lstStyle/>
          <a:p>
            <a:r>
              <a:rPr lang="en-GB" sz="6000" dirty="0" smtClean="0">
                <a:latin typeface="My Happy Ending" pitchFamily="2" charset="0"/>
                <a:ea typeface="My Happy Ending" pitchFamily="2" charset="0"/>
              </a:rPr>
              <a:t>Compliment Kites</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336830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378825"/>
            <a:ext cx="10494834" cy="5225141"/>
          </a:xfrm>
        </p:spPr>
        <p:txBody>
          <a:bodyPr>
            <a:normAutofit/>
          </a:bodyPr>
          <a:lstStyle/>
          <a:p>
            <a:pPr algn="l">
              <a:lnSpc>
                <a:spcPct val="107000"/>
              </a:lnSpc>
              <a:spcAft>
                <a:spcPts val="800"/>
              </a:spcAft>
            </a:pPr>
            <a:r>
              <a:rPr lang="en-GB" sz="4000" u="sng" dirty="0">
                <a:latin typeface="My Happy Ending" pitchFamily="2" charset="0"/>
                <a:ea typeface="My Happy Ending" pitchFamily="2" charset="0"/>
              </a:rPr>
              <a:t>Open my mind </a:t>
            </a:r>
            <a:endParaRPr lang="en-GB" sz="4000" u="sng" dirty="0" smtClean="0">
              <a:latin typeface="My Happy Ending" pitchFamily="2" charset="0"/>
              <a:ea typeface="My Happy Ending" pitchFamily="2" charset="0"/>
            </a:endParaRPr>
          </a:p>
          <a:p>
            <a:pPr algn="l">
              <a:lnSpc>
                <a:spcPct val="107000"/>
              </a:lnSpc>
              <a:spcAft>
                <a:spcPts val="800"/>
              </a:spcAft>
            </a:pPr>
            <a:endParaRPr lang="en-GB" sz="4000" u="sng" dirty="0">
              <a:latin typeface="My Happy Ending" pitchFamily="2" charset="0"/>
              <a:ea typeface="My Happy Ending" pitchFamily="2" charset="0"/>
            </a:endParaRPr>
          </a:p>
          <a:p>
            <a:pPr algn="l">
              <a:lnSpc>
                <a:spcPct val="107000"/>
              </a:lnSpc>
              <a:spcAft>
                <a:spcPts val="800"/>
              </a:spcAft>
            </a:pPr>
            <a:endParaRPr lang="en-GB" sz="4000" dirty="0" smtClean="0">
              <a:latin typeface="My Happy Ending" pitchFamily="2" charset="0"/>
              <a:ea typeface="My Happy Ending" pitchFamily="2" charset="0"/>
            </a:endParaRPr>
          </a:p>
          <a:p>
            <a:pPr algn="l">
              <a:lnSpc>
                <a:spcPct val="107000"/>
              </a:lnSpc>
              <a:spcAft>
                <a:spcPts val="800"/>
              </a:spcAft>
            </a:pPr>
            <a:r>
              <a:rPr lang="en-GB" sz="4000" dirty="0" smtClean="0">
                <a:latin typeface="My Happy Ending" pitchFamily="2" charset="0"/>
                <a:ea typeface="My Happy Ending" pitchFamily="2" charset="0"/>
              </a:rPr>
              <a:t>Start with a small kite shaped piece of paper. On it, write your favourite compliment. A compliment that would make you feel good or special</a:t>
            </a:r>
            <a:r>
              <a:rPr lang="en-GB" sz="4000" dirty="0" smtClean="0">
                <a:latin typeface="My Happy Ending" pitchFamily="2" charset="0"/>
                <a:ea typeface="My Happy Ending" pitchFamily="2" charset="0"/>
              </a:rPr>
              <a:t>.</a:t>
            </a:r>
          </a:p>
          <a:p>
            <a:pPr algn="l">
              <a:lnSpc>
                <a:spcPct val="107000"/>
              </a:lnSpc>
              <a:spcAft>
                <a:spcPts val="800"/>
              </a:spcAft>
            </a:pPr>
            <a:r>
              <a:rPr lang="en-GB" sz="4000" dirty="0" smtClean="0">
                <a:latin typeface="My Happy Ending" pitchFamily="2" charset="0"/>
                <a:ea typeface="My Happy Ending" pitchFamily="2" charset="0"/>
              </a:rPr>
              <a:t>Stick your compliment kite onto the large class kite.</a:t>
            </a:r>
            <a:endParaRPr lang="en-GB" sz="4000" dirty="0">
              <a:latin typeface="My Happy Ending" pitchFamily="2" charset="0"/>
              <a:ea typeface="My Happy Ending" pitchFamily="2" charset="0"/>
            </a:endParaRPr>
          </a:p>
        </p:txBody>
      </p:sp>
      <p:sp>
        <p:nvSpPr>
          <p:cNvPr id="2" name="AutoShape 2" descr="picture-of-kite-shape - MyEnglishTeacher.eu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820749" y="530407"/>
            <a:ext cx="2695575" cy="1695450"/>
          </a:xfrm>
          <a:prstGeom prst="rect">
            <a:avLst/>
          </a:prstGeom>
        </p:spPr>
      </p:pic>
    </p:spTree>
    <p:extLst>
      <p:ext uri="{BB962C8B-B14F-4D97-AF65-F5344CB8AC3E}">
        <p14:creationId xmlns:p14="http://schemas.microsoft.com/office/powerpoint/2010/main" val="129157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378825"/>
            <a:ext cx="10494834" cy="6257107"/>
          </a:xfrm>
        </p:spPr>
        <p:txBody>
          <a:bodyPr>
            <a:normAutofit/>
          </a:bodyPr>
          <a:lstStyle/>
          <a:p>
            <a:pPr algn="l">
              <a:lnSpc>
                <a:spcPct val="107000"/>
              </a:lnSpc>
              <a:spcAft>
                <a:spcPts val="800"/>
              </a:spcAft>
            </a:pPr>
            <a:r>
              <a:rPr lang="en-GB" sz="4000" u="sng" dirty="0">
                <a:latin typeface="My Happy Ending" pitchFamily="2" charset="0"/>
                <a:ea typeface="My Happy Ending" pitchFamily="2" charset="0"/>
              </a:rPr>
              <a:t>Open my mind </a:t>
            </a:r>
            <a:endParaRPr lang="en-GB" sz="4000" u="sng" dirty="0" smtClean="0">
              <a:latin typeface="My Happy Ending" pitchFamily="2" charset="0"/>
              <a:ea typeface="My Happy Ending" pitchFamily="2" charset="0"/>
            </a:endParaRPr>
          </a:p>
          <a:p>
            <a:pPr algn="l"/>
            <a:r>
              <a:rPr lang="en-GB" sz="4800" dirty="0">
                <a:latin typeface="My Happy Ending" pitchFamily="2" charset="0"/>
                <a:ea typeface="My Happy Ending" pitchFamily="2" charset="0"/>
              </a:rPr>
              <a:t>How does it feel to receive a compliment?</a:t>
            </a:r>
          </a:p>
          <a:p>
            <a:pPr algn="l"/>
            <a:r>
              <a:rPr lang="en-GB" sz="4800" dirty="0">
                <a:latin typeface="My Happy Ending" pitchFamily="2" charset="0"/>
                <a:ea typeface="My Happy Ending" pitchFamily="2" charset="0"/>
              </a:rPr>
              <a:t>What compliments could you give </a:t>
            </a:r>
            <a:r>
              <a:rPr lang="en-GB" sz="4800" dirty="0" smtClean="0">
                <a:latin typeface="My Happy Ending" pitchFamily="2" charset="0"/>
                <a:ea typeface="My Happy Ending" pitchFamily="2" charset="0"/>
              </a:rPr>
              <a:t>to someone </a:t>
            </a:r>
            <a:r>
              <a:rPr lang="en-GB" sz="4800" dirty="0">
                <a:latin typeface="My Happy Ending" pitchFamily="2" charset="0"/>
                <a:ea typeface="My Happy Ending" pitchFamily="2" charset="0"/>
              </a:rPr>
              <a:t>in the class?</a:t>
            </a:r>
          </a:p>
        </p:txBody>
      </p:sp>
      <p:sp>
        <p:nvSpPr>
          <p:cNvPr id="2" name="AutoShape 2" descr="picture-of-kite-shape - MyEnglishTeacher.eu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8939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378826"/>
            <a:ext cx="6028343" cy="3605346"/>
          </a:xfrm>
        </p:spPr>
        <p:txBody>
          <a:bodyPr>
            <a:noAutofit/>
          </a:bodyPr>
          <a:lstStyle/>
          <a:p>
            <a:pPr algn="l"/>
            <a:r>
              <a:rPr lang="en-GB" sz="4000" dirty="0" smtClean="0">
                <a:latin typeface="My Happy Ending" pitchFamily="2" charset="0"/>
                <a:ea typeface="My Happy Ending" pitchFamily="2" charset="0"/>
              </a:rPr>
              <a:t>Take a 5 leaves, or look at the image. Choose one. Study your </a:t>
            </a:r>
            <a:r>
              <a:rPr lang="en-GB" sz="4000" dirty="0">
                <a:latin typeface="My Happy Ending" pitchFamily="2" charset="0"/>
                <a:ea typeface="My Happy Ending" pitchFamily="2" charset="0"/>
              </a:rPr>
              <a:t>leaf carefully, </a:t>
            </a:r>
            <a:r>
              <a:rPr lang="en-GB" sz="4000" dirty="0" smtClean="0">
                <a:latin typeface="My Happy Ending" pitchFamily="2" charset="0"/>
                <a:ea typeface="My Happy Ending" pitchFamily="2" charset="0"/>
              </a:rPr>
              <a:t>looking for </a:t>
            </a:r>
            <a:r>
              <a:rPr lang="en-GB" sz="4000" dirty="0">
                <a:latin typeface="My Happy Ending" pitchFamily="2" charset="0"/>
                <a:ea typeface="My Happy Ending" pitchFamily="2" charset="0"/>
              </a:rPr>
              <a:t>colour, lines, mark, patterns, unique and special features. Then </a:t>
            </a:r>
            <a:r>
              <a:rPr lang="en-GB" sz="4000" dirty="0" smtClean="0">
                <a:latin typeface="My Happy Ending" pitchFamily="2" charset="0"/>
                <a:ea typeface="My Happy Ending" pitchFamily="2" charset="0"/>
              </a:rPr>
              <a:t>lay all </a:t>
            </a:r>
            <a:r>
              <a:rPr lang="en-GB" sz="4000" dirty="0">
                <a:latin typeface="My Happy Ending" pitchFamily="2" charset="0"/>
                <a:ea typeface="My Happy Ending" pitchFamily="2" charset="0"/>
              </a:rPr>
              <a:t>the leaves in the </a:t>
            </a:r>
            <a:r>
              <a:rPr lang="en-GB" sz="4000" dirty="0" smtClean="0">
                <a:latin typeface="My Happy Ending" pitchFamily="2" charset="0"/>
                <a:ea typeface="My Happy Ending" pitchFamily="2" charset="0"/>
              </a:rPr>
              <a:t>middle. Mix up the leaves. Can you find your leaf? How did you identify it? What </a:t>
            </a:r>
            <a:r>
              <a:rPr lang="en-GB" sz="4000" dirty="0">
                <a:latin typeface="My Happy Ending" pitchFamily="2" charset="0"/>
                <a:ea typeface="My Happy Ending" pitchFamily="2" charset="0"/>
              </a:rPr>
              <a:t>was unique and special about it that enabled </a:t>
            </a:r>
            <a:r>
              <a:rPr lang="en-GB" sz="4000" dirty="0" smtClean="0">
                <a:latin typeface="My Happy Ending" pitchFamily="2" charset="0"/>
                <a:ea typeface="My Happy Ending" pitchFamily="2" charset="0"/>
              </a:rPr>
              <a:t>you to </a:t>
            </a:r>
            <a:r>
              <a:rPr lang="en-GB" sz="4000" dirty="0">
                <a:latin typeface="My Happy Ending" pitchFamily="2" charset="0"/>
                <a:ea typeface="My Happy Ending" pitchFamily="2" charset="0"/>
              </a:rPr>
              <a:t>find </a:t>
            </a:r>
            <a:r>
              <a:rPr lang="en-GB" sz="4000" dirty="0" smtClean="0">
                <a:latin typeface="My Happy Ending" pitchFamily="2" charset="0"/>
                <a:ea typeface="My Happy Ending" pitchFamily="2" charset="0"/>
              </a:rPr>
              <a:t>it? How is your </a:t>
            </a:r>
            <a:r>
              <a:rPr lang="en-GB" sz="4000" dirty="0">
                <a:latin typeface="My Happy Ending" pitchFamily="2" charset="0"/>
                <a:ea typeface="My Happy Ending" pitchFamily="2" charset="0"/>
              </a:rPr>
              <a:t>leaf special and different from all the other</a:t>
            </a:r>
          </a:p>
          <a:p>
            <a:pPr algn="l"/>
            <a:r>
              <a:rPr lang="en-GB" sz="4000" dirty="0">
                <a:latin typeface="My Happy Ending" pitchFamily="2" charset="0"/>
                <a:ea typeface="My Happy Ending" pitchFamily="2" charset="0"/>
              </a:rPr>
              <a:t>leaves?</a:t>
            </a:r>
          </a:p>
        </p:txBody>
      </p:sp>
      <p:sp>
        <p:nvSpPr>
          <p:cNvPr id="2" name="AutoShape 2" descr="picture-of-kite-shape - MyEnglishTeacher.eu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753498" y="1484946"/>
            <a:ext cx="4927322" cy="3791728"/>
          </a:xfrm>
          <a:prstGeom prst="rect">
            <a:avLst/>
          </a:prstGeom>
        </p:spPr>
      </p:pic>
    </p:spTree>
    <p:extLst>
      <p:ext uri="{BB962C8B-B14F-4D97-AF65-F5344CB8AC3E}">
        <p14:creationId xmlns:p14="http://schemas.microsoft.com/office/powerpoint/2010/main" val="32858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5783" y="731523"/>
            <a:ext cx="10221520" cy="5447208"/>
          </a:xfrm>
        </p:spPr>
        <p:txBody>
          <a:bodyPr>
            <a:noAutofit/>
          </a:bodyPr>
          <a:lstStyle/>
          <a:p>
            <a:pPr algn="l"/>
            <a:r>
              <a:rPr lang="en-GB" sz="4000" dirty="0" smtClean="0">
                <a:latin typeface="My Happy Ending" pitchFamily="2" charset="0"/>
                <a:ea typeface="My Happy Ending" pitchFamily="2" charset="0"/>
              </a:rPr>
              <a:t>Are there similarities between </a:t>
            </a:r>
            <a:r>
              <a:rPr lang="en-GB" sz="4000" dirty="0">
                <a:latin typeface="My Happy Ending" pitchFamily="2" charset="0"/>
                <a:ea typeface="My Happy Ending" pitchFamily="2" charset="0"/>
              </a:rPr>
              <a:t>the children in our class and the </a:t>
            </a:r>
            <a:r>
              <a:rPr lang="en-GB" sz="4000" dirty="0" smtClean="0">
                <a:latin typeface="My Happy Ending" pitchFamily="2" charset="0"/>
                <a:ea typeface="My Happy Ending" pitchFamily="2" charset="0"/>
              </a:rPr>
              <a:t>leaves?</a:t>
            </a:r>
          </a:p>
          <a:p>
            <a:pPr algn="l"/>
            <a:endParaRPr lang="en-GB" sz="4000" dirty="0" smtClean="0">
              <a:latin typeface="My Happy Ending" pitchFamily="2" charset="0"/>
              <a:ea typeface="My Happy Ending" pitchFamily="2" charset="0"/>
            </a:endParaRPr>
          </a:p>
          <a:p>
            <a:pPr algn="l"/>
            <a:r>
              <a:rPr lang="en-GB" sz="4000" dirty="0" smtClean="0">
                <a:latin typeface="My Happy Ending" pitchFamily="2" charset="0"/>
                <a:ea typeface="My Happy Ending" pitchFamily="2" charset="0"/>
              </a:rPr>
              <a:t>While </a:t>
            </a:r>
            <a:r>
              <a:rPr lang="en-GB" sz="4000" dirty="0">
                <a:latin typeface="My Happy Ending" pitchFamily="2" charset="0"/>
                <a:ea typeface="My Happy Ending" pitchFamily="2" charset="0"/>
              </a:rPr>
              <a:t>the leaves are different, they are all from </a:t>
            </a:r>
            <a:r>
              <a:rPr lang="en-GB" sz="4000" dirty="0" smtClean="0">
                <a:latin typeface="My Happy Ending" pitchFamily="2" charset="0"/>
                <a:ea typeface="My Happy Ending" pitchFamily="2" charset="0"/>
              </a:rPr>
              <a:t>the same </a:t>
            </a:r>
            <a:r>
              <a:rPr lang="en-GB" sz="4000" dirty="0">
                <a:latin typeface="My Happy Ending" pitchFamily="2" charset="0"/>
                <a:ea typeface="My Happy Ending" pitchFamily="2" charset="0"/>
              </a:rPr>
              <a:t>tree (family) and all have the same </a:t>
            </a:r>
            <a:r>
              <a:rPr lang="en-GB" sz="4000" dirty="0" smtClean="0">
                <a:latin typeface="My Happy Ending" pitchFamily="2" charset="0"/>
                <a:ea typeface="My Happy Ending" pitchFamily="2" charset="0"/>
              </a:rPr>
              <a:t>needs.</a:t>
            </a:r>
          </a:p>
          <a:p>
            <a:pPr algn="l"/>
            <a:r>
              <a:rPr lang="en-GB" sz="4000" dirty="0" smtClean="0">
                <a:latin typeface="My Happy Ending" pitchFamily="2" charset="0"/>
                <a:ea typeface="My Happy Ending" pitchFamily="2" charset="0"/>
              </a:rPr>
              <a:t>Children </a:t>
            </a:r>
            <a:r>
              <a:rPr lang="en-GB" sz="4000" dirty="0">
                <a:latin typeface="My Happy Ending" pitchFamily="2" charset="0"/>
                <a:ea typeface="My Happy Ending" pitchFamily="2" charset="0"/>
              </a:rPr>
              <a:t>are </a:t>
            </a:r>
            <a:r>
              <a:rPr lang="en-GB" sz="4000" dirty="0" smtClean="0">
                <a:latin typeface="My Happy Ending" pitchFamily="2" charset="0"/>
                <a:ea typeface="My Happy Ending" pitchFamily="2" charset="0"/>
              </a:rPr>
              <a:t>all different</a:t>
            </a:r>
            <a:r>
              <a:rPr lang="en-GB" sz="4000" dirty="0">
                <a:latin typeface="My Happy Ending" pitchFamily="2" charset="0"/>
                <a:ea typeface="My Happy Ending" pitchFamily="2" charset="0"/>
              </a:rPr>
              <a:t>, are from very different families but are all human beings </a:t>
            </a:r>
            <a:r>
              <a:rPr lang="en-GB" sz="4000" dirty="0" smtClean="0">
                <a:latin typeface="My Happy Ending" pitchFamily="2" charset="0"/>
                <a:ea typeface="My Happy Ending" pitchFamily="2" charset="0"/>
              </a:rPr>
              <a:t>with the </a:t>
            </a:r>
            <a:r>
              <a:rPr lang="en-GB" sz="4000" dirty="0">
                <a:latin typeface="My Happy Ending" pitchFamily="2" charset="0"/>
                <a:ea typeface="My Happy Ending" pitchFamily="2" charset="0"/>
              </a:rPr>
              <a:t>same needs</a:t>
            </a:r>
            <a:r>
              <a:rPr lang="en-GB" sz="4000" dirty="0" smtClean="0">
                <a:latin typeface="My Happy Ending" pitchFamily="2" charset="0"/>
                <a:ea typeface="My Happy Ending" pitchFamily="2" charset="0"/>
              </a:rPr>
              <a:t>.</a:t>
            </a:r>
          </a:p>
          <a:p>
            <a:pPr algn="l"/>
            <a:endParaRPr lang="en-GB" sz="3200" dirty="0">
              <a:latin typeface="My Happy Ending" pitchFamily="2" charset="0"/>
              <a:ea typeface="My Happy Ending" pitchFamily="2" charset="0"/>
            </a:endParaRPr>
          </a:p>
        </p:txBody>
      </p:sp>
      <p:sp>
        <p:nvSpPr>
          <p:cNvPr id="2" name="AutoShape 2" descr="picture-of-kite-shape - MyEnglishTeacher.eu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9318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5783" y="731523"/>
            <a:ext cx="10221520" cy="5447208"/>
          </a:xfrm>
        </p:spPr>
        <p:txBody>
          <a:bodyPr>
            <a:noAutofit/>
          </a:bodyPr>
          <a:lstStyle/>
          <a:p>
            <a:pPr algn="l"/>
            <a:r>
              <a:rPr lang="en-GB" sz="3600" dirty="0" smtClean="0">
                <a:latin typeface="My Happy Ending" pitchFamily="2" charset="0"/>
                <a:ea typeface="My Happy Ending" pitchFamily="2" charset="0"/>
              </a:rPr>
              <a:t>Can you give a compliment to someone else based </a:t>
            </a:r>
            <a:r>
              <a:rPr lang="en-GB" sz="3600" dirty="0">
                <a:latin typeface="My Happy Ending" pitchFamily="2" charset="0"/>
                <a:ea typeface="My Happy Ending" pitchFamily="2" charset="0"/>
              </a:rPr>
              <a:t>on </a:t>
            </a:r>
            <a:r>
              <a:rPr lang="en-GB" sz="3600" dirty="0" smtClean="0">
                <a:latin typeface="My Happy Ending" pitchFamily="2" charset="0"/>
                <a:ea typeface="My Happy Ending" pitchFamily="2" charset="0"/>
              </a:rPr>
              <a:t>the uniqueness </a:t>
            </a:r>
            <a:r>
              <a:rPr lang="en-GB" sz="3600" dirty="0">
                <a:latin typeface="My Happy Ending" pitchFamily="2" charset="0"/>
                <a:ea typeface="My Happy Ending" pitchFamily="2" charset="0"/>
              </a:rPr>
              <a:t>and differences just discussed in the leaves activity. </a:t>
            </a:r>
            <a:r>
              <a:rPr lang="en-GB" sz="3600" dirty="0" smtClean="0">
                <a:latin typeface="My Happy Ending" pitchFamily="2" charset="0"/>
                <a:ea typeface="My Happy Ending" pitchFamily="2" charset="0"/>
              </a:rPr>
              <a:t>For example:</a:t>
            </a:r>
          </a:p>
          <a:p>
            <a:pPr algn="l"/>
            <a:endParaRPr lang="en-GB" sz="3600" dirty="0">
              <a:latin typeface="My Happy Ending" pitchFamily="2" charset="0"/>
              <a:ea typeface="My Happy Ending" pitchFamily="2" charset="0"/>
            </a:endParaRPr>
          </a:p>
          <a:p>
            <a:pPr algn="l"/>
            <a:r>
              <a:rPr lang="en-GB" sz="3600" dirty="0">
                <a:latin typeface="My Happy Ending" pitchFamily="2" charset="0"/>
                <a:ea typeface="My Happy Ending" pitchFamily="2" charset="0"/>
              </a:rPr>
              <a:t>• I respect you for being the only person in our class to do </a:t>
            </a:r>
            <a:r>
              <a:rPr lang="en-GB" sz="3600" dirty="0" smtClean="0">
                <a:latin typeface="My Happy Ending" pitchFamily="2" charset="0"/>
                <a:ea typeface="My Happy Ending" pitchFamily="2" charset="0"/>
              </a:rPr>
              <a:t>kick boxing</a:t>
            </a:r>
            <a:endParaRPr lang="en-GB" sz="3600" dirty="0">
              <a:latin typeface="My Happy Ending" pitchFamily="2" charset="0"/>
              <a:ea typeface="My Happy Ending" pitchFamily="2" charset="0"/>
            </a:endParaRPr>
          </a:p>
          <a:p>
            <a:pPr algn="l"/>
            <a:r>
              <a:rPr lang="en-GB" sz="3600" dirty="0">
                <a:latin typeface="My Happy Ending" pitchFamily="2" charset="0"/>
                <a:ea typeface="My Happy Ending" pitchFamily="2" charset="0"/>
              </a:rPr>
              <a:t>• I admire for coping so well with your wheelchair</a:t>
            </a:r>
          </a:p>
          <a:p>
            <a:pPr algn="l"/>
            <a:r>
              <a:rPr lang="en-GB" sz="3600" dirty="0">
                <a:latin typeface="My Happy Ending" pitchFamily="2" charset="0"/>
                <a:ea typeface="My Happy Ending" pitchFamily="2" charset="0"/>
              </a:rPr>
              <a:t>• I respect the way you keep trying so hard with your maths </a:t>
            </a:r>
            <a:r>
              <a:rPr lang="en-GB" sz="3600" dirty="0" smtClean="0">
                <a:latin typeface="My Happy Ending" pitchFamily="2" charset="0"/>
                <a:ea typeface="My Happy Ending" pitchFamily="2" charset="0"/>
              </a:rPr>
              <a:t>even though </a:t>
            </a:r>
            <a:r>
              <a:rPr lang="en-GB" sz="3600" dirty="0">
                <a:latin typeface="My Happy Ending" pitchFamily="2" charset="0"/>
                <a:ea typeface="My Happy Ending" pitchFamily="2" charset="0"/>
              </a:rPr>
              <a:t>it is tricky for you</a:t>
            </a:r>
          </a:p>
          <a:p>
            <a:pPr algn="l"/>
            <a:endParaRPr lang="en-GB" sz="3200" dirty="0">
              <a:latin typeface="My Happy Ending" pitchFamily="2" charset="0"/>
              <a:ea typeface="My Happy Ending" pitchFamily="2" charset="0"/>
            </a:endParaRPr>
          </a:p>
        </p:txBody>
      </p:sp>
      <p:sp>
        <p:nvSpPr>
          <p:cNvPr id="2" name="AutoShape 2" descr="picture-of-kite-shape - MyEnglishTeacher.eu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0838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5783" y="731523"/>
            <a:ext cx="10221520" cy="5447208"/>
          </a:xfrm>
        </p:spPr>
        <p:txBody>
          <a:bodyPr>
            <a:noAutofit/>
          </a:bodyPr>
          <a:lstStyle/>
          <a:p>
            <a:pPr algn="l"/>
            <a:r>
              <a:rPr lang="en-GB" sz="3600" dirty="0">
                <a:latin typeface="My Happy Ending" pitchFamily="2" charset="0"/>
                <a:ea typeface="My Happy Ending" pitchFamily="2" charset="0"/>
              </a:rPr>
              <a:t>In </a:t>
            </a:r>
            <a:r>
              <a:rPr lang="en-GB" sz="3600" dirty="0" smtClean="0">
                <a:latin typeface="My Happy Ending" pitchFamily="2" charset="0"/>
                <a:ea typeface="My Happy Ending" pitchFamily="2" charset="0"/>
              </a:rPr>
              <a:t>small groups, each </a:t>
            </a:r>
            <a:r>
              <a:rPr lang="en-GB" sz="3600" dirty="0">
                <a:latin typeface="My Happy Ending" pitchFamily="2" charset="0"/>
                <a:ea typeface="My Happy Ending" pitchFamily="2" charset="0"/>
              </a:rPr>
              <a:t>child writes a compliment on a bow for the </a:t>
            </a:r>
            <a:r>
              <a:rPr lang="en-GB" sz="3600" dirty="0" smtClean="0">
                <a:latin typeface="My Happy Ending" pitchFamily="2" charset="0"/>
                <a:ea typeface="My Happy Ending" pitchFamily="2" charset="0"/>
              </a:rPr>
              <a:t>child sitting </a:t>
            </a:r>
            <a:r>
              <a:rPr lang="en-GB" sz="3600" dirty="0">
                <a:latin typeface="My Happy Ending" pitchFamily="2" charset="0"/>
                <a:ea typeface="My Happy Ending" pitchFamily="2" charset="0"/>
              </a:rPr>
              <a:t>on his right within their group. He then gives the child that bow</a:t>
            </a:r>
            <a:r>
              <a:rPr lang="en-GB" sz="3600" dirty="0" smtClean="0">
                <a:latin typeface="My Happy Ending" pitchFamily="2" charset="0"/>
                <a:ea typeface="My Happy Ending" pitchFamily="2" charset="0"/>
              </a:rPr>
              <a:t>. Repeat </a:t>
            </a:r>
            <a:r>
              <a:rPr lang="en-GB" sz="3600" dirty="0">
                <a:latin typeface="My Happy Ending" pitchFamily="2" charset="0"/>
                <a:ea typeface="My Happy Ending" pitchFamily="2" charset="0"/>
              </a:rPr>
              <a:t>the process for the child sitting two places to his right, </a:t>
            </a:r>
            <a:r>
              <a:rPr lang="en-GB" sz="3600" dirty="0" smtClean="0">
                <a:latin typeface="My Happy Ending" pitchFamily="2" charset="0"/>
                <a:ea typeface="My Happy Ending" pitchFamily="2" charset="0"/>
              </a:rPr>
              <a:t>then three </a:t>
            </a:r>
            <a:r>
              <a:rPr lang="en-GB" sz="3600" dirty="0">
                <a:latin typeface="My Happy Ending" pitchFamily="2" charset="0"/>
                <a:ea typeface="My Happy Ending" pitchFamily="2" charset="0"/>
              </a:rPr>
              <a:t>places, etc. so that each child gives a compliment bow to </a:t>
            </a:r>
            <a:r>
              <a:rPr lang="en-GB" sz="3600" dirty="0" smtClean="0">
                <a:latin typeface="My Happy Ending" pitchFamily="2" charset="0"/>
                <a:ea typeface="My Happy Ending" pitchFamily="2" charset="0"/>
              </a:rPr>
              <a:t>each member </a:t>
            </a:r>
            <a:r>
              <a:rPr lang="en-GB" sz="3600" dirty="0">
                <a:latin typeface="My Happy Ending" pitchFamily="2" charset="0"/>
                <a:ea typeface="My Happy Ending" pitchFamily="2" charset="0"/>
              </a:rPr>
              <a:t>of his group. Each child then takes it in turns to read </a:t>
            </a:r>
            <a:r>
              <a:rPr lang="en-GB" sz="3600" dirty="0" smtClean="0">
                <a:latin typeface="My Happy Ending" pitchFamily="2" charset="0"/>
                <a:ea typeface="My Happy Ending" pitchFamily="2" charset="0"/>
              </a:rPr>
              <a:t>out his </a:t>
            </a:r>
            <a:r>
              <a:rPr lang="en-GB" sz="3600" dirty="0">
                <a:latin typeface="My Happy Ending" pitchFamily="2" charset="0"/>
                <a:ea typeface="My Happy Ending" pitchFamily="2" charset="0"/>
              </a:rPr>
              <a:t>compliment bows, to thank his group for the compliments and to</a:t>
            </a:r>
          </a:p>
          <a:p>
            <a:pPr algn="l"/>
            <a:r>
              <a:rPr lang="en-GB" sz="3600" dirty="0">
                <a:latin typeface="My Happy Ending" pitchFamily="2" charset="0"/>
                <a:ea typeface="My Happy Ending" pitchFamily="2" charset="0"/>
              </a:rPr>
              <a:t>express how receiving them makes him feel. </a:t>
            </a:r>
            <a:endParaRPr lang="en-GB" sz="3600" dirty="0" smtClean="0">
              <a:latin typeface="My Happy Ending" pitchFamily="2" charset="0"/>
              <a:ea typeface="My Happy Ending" pitchFamily="2" charset="0"/>
            </a:endParaRPr>
          </a:p>
          <a:p>
            <a:pPr algn="l"/>
            <a:r>
              <a:rPr lang="en-GB" sz="3600" dirty="0" smtClean="0">
                <a:latin typeface="My Happy Ending" pitchFamily="2" charset="0"/>
                <a:ea typeface="My Happy Ending" pitchFamily="2" charset="0"/>
              </a:rPr>
              <a:t>Each child then chooses one of the compliments they have been given to </a:t>
            </a:r>
            <a:r>
              <a:rPr lang="en-GB" sz="3600" smtClean="0">
                <a:latin typeface="My Happy Ending" pitchFamily="2" charset="0"/>
                <a:ea typeface="My Happy Ending" pitchFamily="2" charset="0"/>
              </a:rPr>
              <a:t>threads/stick onto </a:t>
            </a:r>
            <a:r>
              <a:rPr lang="en-GB" sz="3600" dirty="0">
                <a:latin typeface="My Happy Ending" pitchFamily="2" charset="0"/>
                <a:ea typeface="My Happy Ending" pitchFamily="2" charset="0"/>
              </a:rPr>
              <a:t>the string of the large class </a:t>
            </a:r>
            <a:r>
              <a:rPr lang="en-GB" sz="3600" dirty="0" smtClean="0">
                <a:latin typeface="My Happy Ending" pitchFamily="2" charset="0"/>
                <a:ea typeface="My Happy Ending" pitchFamily="2" charset="0"/>
              </a:rPr>
              <a:t>kite.</a:t>
            </a:r>
            <a:endParaRPr lang="en-GB" sz="3600" dirty="0">
              <a:latin typeface="My Happy Ending" pitchFamily="2" charset="0"/>
              <a:ea typeface="My Happy Ending" pitchFamily="2" charset="0"/>
            </a:endParaRPr>
          </a:p>
          <a:p>
            <a:pPr algn="l"/>
            <a:endParaRPr lang="en-GB" sz="3200" dirty="0">
              <a:latin typeface="My Happy Ending" pitchFamily="2" charset="0"/>
              <a:ea typeface="My Happy Ending" pitchFamily="2" charset="0"/>
            </a:endParaRPr>
          </a:p>
        </p:txBody>
      </p:sp>
      <p:sp>
        <p:nvSpPr>
          <p:cNvPr id="2" name="AutoShape 2" descr="picture-of-kite-shape - MyEnglishTeacher.eu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564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5863" y="706987"/>
            <a:ext cx="9489999" cy="5018563"/>
          </a:xfrm>
        </p:spPr>
        <p:txBody>
          <a:bodyPr>
            <a:normAutofit lnSpcReduction="10000"/>
          </a:bodyPr>
          <a:lstStyle/>
          <a:p>
            <a:pPr algn="l">
              <a:lnSpc>
                <a:spcPct val="107000"/>
              </a:lnSpc>
              <a:spcAft>
                <a:spcPts val="800"/>
              </a:spcAft>
            </a:pPr>
            <a:r>
              <a:rPr lang="en-GB" sz="6000" dirty="0" smtClean="0">
                <a:effectLst/>
                <a:latin typeface="My Happy Ending" pitchFamily="2" charset="0"/>
                <a:ea typeface="Calibri" panose="020F0502020204030204" pitchFamily="34" charset="0"/>
                <a:cs typeface="Times New Roman" panose="02020603050405020304" pitchFamily="18" charset="0"/>
              </a:rPr>
              <a:t>LO: </a:t>
            </a:r>
            <a:r>
              <a:rPr lang="en-GB" sz="6000" dirty="0" smtClean="0">
                <a:effectLst/>
                <a:latin typeface="My Happy Ending" pitchFamily="2" charset="0"/>
                <a:ea typeface="Calibri" panose="020F0502020204030204" pitchFamily="34" charset="0"/>
                <a:cs typeface="Times New Roman" panose="02020603050405020304" pitchFamily="18" charset="0"/>
              </a:rPr>
              <a:t>To </a:t>
            </a:r>
            <a:r>
              <a:rPr lang="en-GB" sz="6000" dirty="0" smtClean="0">
                <a:latin typeface="My Happy Ending" pitchFamily="2" charset="0"/>
                <a:ea typeface="My Happy Ending" pitchFamily="2" charset="0"/>
              </a:rPr>
              <a:t>tell </a:t>
            </a:r>
            <a:r>
              <a:rPr lang="en-GB" sz="6000" dirty="0">
                <a:latin typeface="My Happy Ending" pitchFamily="2" charset="0"/>
                <a:ea typeface="My Happy Ending" pitchFamily="2" charset="0"/>
              </a:rPr>
              <a:t>you about a time when my words affected someone’s feelings and what the consequences </a:t>
            </a:r>
            <a:r>
              <a:rPr lang="en-GB" sz="6000" dirty="0" smtClean="0">
                <a:latin typeface="My Happy Ending" pitchFamily="2" charset="0"/>
                <a:ea typeface="My Happy Ending" pitchFamily="2" charset="0"/>
              </a:rPr>
              <a:t>were.</a:t>
            </a:r>
          </a:p>
          <a:p>
            <a:pPr algn="l">
              <a:lnSpc>
                <a:spcPct val="107000"/>
              </a:lnSpc>
              <a:spcAft>
                <a:spcPts val="800"/>
              </a:spcAft>
            </a:pPr>
            <a:r>
              <a:rPr lang="en-GB" sz="6000" dirty="0" smtClean="0">
                <a:latin typeface="My Happy Ending" pitchFamily="2" charset="0"/>
                <a:ea typeface="My Happy Ending" pitchFamily="2" charset="0"/>
              </a:rPr>
              <a:t>LO: To</a:t>
            </a:r>
            <a:r>
              <a:rPr lang="en-GB" sz="6000" dirty="0" smtClean="0">
                <a:latin typeface="My Happy Ending" pitchFamily="2" charset="0"/>
                <a:ea typeface="My Happy Ending" pitchFamily="2" charset="0"/>
              </a:rPr>
              <a:t> </a:t>
            </a:r>
            <a:r>
              <a:rPr lang="en-GB" sz="6000" dirty="0">
                <a:latin typeface="My Happy Ending" pitchFamily="2" charset="0"/>
                <a:ea typeface="My Happy Ending" pitchFamily="2" charset="0"/>
              </a:rPr>
              <a:t>give and receive compliments and know how this </a:t>
            </a:r>
            <a:r>
              <a:rPr lang="en-GB" sz="6000" dirty="0" smtClean="0">
                <a:latin typeface="My Happy Ending" pitchFamily="2" charset="0"/>
                <a:ea typeface="My Happy Ending" pitchFamily="2" charset="0"/>
              </a:rPr>
              <a:t>feels.</a:t>
            </a:r>
            <a:endParaRPr lang="en-GB" sz="6000" dirty="0">
              <a:effectLst/>
              <a:latin typeface="My Happy Ending" pitchFamily="2" charset="0"/>
              <a:ea typeface="My Happy Ending" pitchFamily="2" charset="0"/>
              <a:cs typeface="Times New Roman" panose="02020603050405020304" pitchFamily="18" charset="0"/>
            </a:endParaRPr>
          </a:p>
        </p:txBody>
      </p:sp>
    </p:spTree>
    <p:extLst>
      <p:ext uri="{BB962C8B-B14F-4D97-AF65-F5344CB8AC3E}">
        <p14:creationId xmlns:p14="http://schemas.microsoft.com/office/powerpoint/2010/main" val="394108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5863" y="706987"/>
            <a:ext cx="9489999" cy="5018563"/>
          </a:xfrm>
        </p:spPr>
        <p:txBody>
          <a:bodyPr>
            <a:normAutofit/>
          </a:bodyPr>
          <a:lstStyle/>
          <a:p>
            <a:pPr algn="l">
              <a:lnSpc>
                <a:spcPct val="107000"/>
              </a:lnSpc>
              <a:spcAft>
                <a:spcPts val="800"/>
              </a:spcAft>
            </a:pPr>
            <a:r>
              <a:rPr lang="en-GB" sz="10000" dirty="0">
                <a:effectLst/>
                <a:latin typeface="My Happy Ending" pitchFamily="2" charset="0"/>
                <a:ea typeface="Calibri" panose="020F0502020204030204" pitchFamily="34" charset="0"/>
                <a:cs typeface="Times New Roman" panose="02020603050405020304" pitchFamily="18" charset="0"/>
              </a:rPr>
              <a:t>Vocabulary: </a:t>
            </a:r>
          </a:p>
          <a:p>
            <a:pPr algn="l">
              <a:lnSpc>
                <a:spcPct val="107000"/>
              </a:lnSpc>
              <a:spcAft>
                <a:spcPts val="800"/>
              </a:spcAft>
            </a:pPr>
            <a:r>
              <a:rPr lang="en-GB" sz="6000" dirty="0" smtClean="0">
                <a:latin typeface="My Happy Ending" pitchFamily="2" charset="0"/>
                <a:ea typeface="My Happy Ending" pitchFamily="2" charset="0"/>
              </a:rPr>
              <a:t>Compliment 		Special 		Unique Difference 	Similarity</a:t>
            </a:r>
            <a:endParaRPr lang="en-GB" sz="6000" dirty="0">
              <a:effectLst/>
              <a:latin typeface="My Happy Ending" pitchFamily="2" charset="0"/>
              <a:ea typeface="My Happy Ending" pitchFamily="2" charset="0"/>
              <a:cs typeface="Times New Roman" panose="02020603050405020304" pitchFamily="18" charset="0"/>
            </a:endParaRPr>
          </a:p>
        </p:txBody>
      </p:sp>
    </p:spTree>
    <p:extLst>
      <p:ext uri="{BB962C8B-B14F-4D97-AF65-F5344CB8AC3E}">
        <p14:creationId xmlns:p14="http://schemas.microsoft.com/office/powerpoint/2010/main" val="27136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5863" y="706987"/>
            <a:ext cx="9489999" cy="5018563"/>
          </a:xfrm>
        </p:spPr>
        <p:txBody>
          <a:bodyPr>
            <a:normAutofit/>
          </a:bodyPr>
          <a:lstStyle/>
          <a:p>
            <a:pPr algn="l">
              <a:lnSpc>
                <a:spcPct val="107000"/>
              </a:lnSpc>
              <a:spcAft>
                <a:spcPts val="800"/>
              </a:spcAft>
            </a:pPr>
            <a:r>
              <a:rPr lang="en-GB" sz="6000" dirty="0" smtClean="0">
                <a:latin typeface="My Happy Ending" pitchFamily="2" charset="0"/>
                <a:ea typeface="My Happy Ending" pitchFamily="2" charset="0"/>
              </a:rPr>
              <a:t>What is a compliment?</a:t>
            </a:r>
          </a:p>
          <a:p>
            <a:pPr algn="l">
              <a:lnSpc>
                <a:spcPct val="107000"/>
              </a:lnSpc>
              <a:spcAft>
                <a:spcPts val="800"/>
              </a:spcAft>
            </a:pPr>
            <a:endParaRPr lang="en-GB" sz="6000" dirty="0">
              <a:latin typeface="My Happy Ending" pitchFamily="2" charset="0"/>
              <a:ea typeface="My Happy Ending" pitchFamily="2" charset="0"/>
            </a:endParaRPr>
          </a:p>
          <a:p>
            <a:pPr algn="l">
              <a:lnSpc>
                <a:spcPct val="107000"/>
              </a:lnSpc>
              <a:spcAft>
                <a:spcPts val="800"/>
              </a:spcAft>
            </a:pPr>
            <a:r>
              <a:rPr lang="en-GB" sz="6000" dirty="0" smtClean="0">
                <a:latin typeface="My Happy Ending" pitchFamily="2" charset="0"/>
                <a:ea typeface="My Happy Ending" pitchFamily="2" charset="0"/>
              </a:rPr>
              <a:t>Compliment – a remark that expresses approval, admiration or respect. </a:t>
            </a:r>
            <a:endParaRPr lang="en-GB" sz="4400" dirty="0">
              <a:effectLst/>
              <a:latin typeface="My Happy Ending" pitchFamily="2" charset="0"/>
              <a:ea typeface="My Happy Ending" pitchFamily="2" charset="0"/>
              <a:cs typeface="Times New Roman" panose="02020603050405020304" pitchFamily="18" charset="0"/>
            </a:endParaRPr>
          </a:p>
        </p:txBody>
      </p:sp>
    </p:spTree>
    <p:extLst>
      <p:ext uri="{BB962C8B-B14F-4D97-AF65-F5344CB8AC3E}">
        <p14:creationId xmlns:p14="http://schemas.microsoft.com/office/powerpoint/2010/main" val="4327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6229" y="641672"/>
            <a:ext cx="9489999" cy="5018563"/>
          </a:xfrm>
        </p:spPr>
        <p:txBody>
          <a:bodyPr>
            <a:normAutofit lnSpcReduction="10000"/>
          </a:bodyPr>
          <a:lstStyle/>
          <a:p>
            <a:pPr algn="l">
              <a:lnSpc>
                <a:spcPct val="107000"/>
              </a:lnSpc>
              <a:spcAft>
                <a:spcPts val="800"/>
              </a:spcAft>
            </a:pPr>
            <a:r>
              <a:rPr lang="en-GB" sz="6000" u="sng" dirty="0" smtClean="0">
                <a:latin typeface="My Happy Ending" pitchFamily="2" charset="0"/>
                <a:ea typeface="My Happy Ending" pitchFamily="2" charset="0"/>
              </a:rPr>
              <a:t>Let’s play - Stand </a:t>
            </a:r>
            <a:r>
              <a:rPr lang="en-GB" sz="6000" u="sng" dirty="0">
                <a:latin typeface="My Happy Ending" pitchFamily="2" charset="0"/>
                <a:ea typeface="My Happy Ending" pitchFamily="2" charset="0"/>
              </a:rPr>
              <a:t>U</a:t>
            </a:r>
            <a:r>
              <a:rPr lang="en-GB" sz="6000" u="sng" dirty="0" smtClean="0">
                <a:latin typeface="My Happy Ending" pitchFamily="2" charset="0"/>
                <a:ea typeface="My Happy Ending" pitchFamily="2" charset="0"/>
              </a:rPr>
              <a:t>p</a:t>
            </a:r>
          </a:p>
          <a:p>
            <a:pPr algn="l"/>
            <a:r>
              <a:rPr lang="en-GB" sz="3200" dirty="0" smtClean="0">
                <a:latin typeface="My Happy Ending" pitchFamily="2" charset="0"/>
                <a:ea typeface="My Happy Ending" pitchFamily="2" charset="0"/>
              </a:rPr>
              <a:t>Stand up if you can </a:t>
            </a:r>
            <a:r>
              <a:rPr lang="en-GB" sz="3200" dirty="0">
                <a:latin typeface="My Happy Ending" pitchFamily="2" charset="0"/>
                <a:ea typeface="My Happy Ending" pitchFamily="2" charset="0"/>
              </a:rPr>
              <a:t>think of someone </a:t>
            </a:r>
            <a:r>
              <a:rPr lang="en-GB" sz="3200" dirty="0" smtClean="0">
                <a:latin typeface="My Happy Ending" pitchFamily="2" charset="0"/>
                <a:ea typeface="My Happy Ending" pitchFamily="2" charset="0"/>
              </a:rPr>
              <a:t>you </a:t>
            </a:r>
            <a:r>
              <a:rPr lang="en-GB" sz="3200" dirty="0">
                <a:latin typeface="My Happy Ending" pitchFamily="2" charset="0"/>
                <a:ea typeface="My Happy Ending" pitchFamily="2" charset="0"/>
              </a:rPr>
              <a:t>would </a:t>
            </a:r>
            <a:r>
              <a:rPr lang="en-GB" sz="3200" dirty="0" smtClean="0">
                <a:latin typeface="My Happy Ending" pitchFamily="2" charset="0"/>
                <a:ea typeface="My Happy Ending" pitchFamily="2" charset="0"/>
              </a:rPr>
              <a:t>give the </a:t>
            </a:r>
            <a:r>
              <a:rPr lang="en-GB" sz="3200" dirty="0">
                <a:latin typeface="My Happy Ending" pitchFamily="2" charset="0"/>
                <a:ea typeface="My Happy Ending" pitchFamily="2" charset="0"/>
              </a:rPr>
              <a:t>following compliments to:</a:t>
            </a:r>
          </a:p>
          <a:p>
            <a:pPr algn="l"/>
            <a:r>
              <a:rPr lang="en-GB" sz="3200" dirty="0">
                <a:latin typeface="My Happy Ending" pitchFamily="2" charset="0"/>
                <a:ea typeface="My Happy Ending" pitchFamily="2" charset="0"/>
              </a:rPr>
              <a:t>• Thank you for being a special friend</a:t>
            </a:r>
          </a:p>
          <a:p>
            <a:pPr algn="l"/>
            <a:r>
              <a:rPr lang="en-GB" sz="3200" dirty="0">
                <a:latin typeface="My Happy Ending" pitchFamily="2" charset="0"/>
                <a:ea typeface="My Happy Ending" pitchFamily="2" charset="0"/>
              </a:rPr>
              <a:t>• Thank you for helping me with my work</a:t>
            </a:r>
          </a:p>
          <a:p>
            <a:pPr algn="l"/>
            <a:r>
              <a:rPr lang="en-GB" sz="3200" dirty="0">
                <a:latin typeface="My Happy Ending" pitchFamily="2" charset="0"/>
                <a:ea typeface="My Happy Ending" pitchFamily="2" charset="0"/>
              </a:rPr>
              <a:t>• I like playing with you at playtime</a:t>
            </a:r>
          </a:p>
          <a:p>
            <a:pPr algn="l"/>
            <a:r>
              <a:rPr lang="en-GB" sz="3200" dirty="0">
                <a:latin typeface="My Happy Ending" pitchFamily="2" charset="0"/>
                <a:ea typeface="My Happy Ending" pitchFamily="2" charset="0"/>
              </a:rPr>
              <a:t>• I like how you are so kind and friendly</a:t>
            </a:r>
          </a:p>
          <a:p>
            <a:pPr algn="l"/>
            <a:r>
              <a:rPr lang="en-GB" sz="3200" dirty="0">
                <a:latin typeface="My Happy Ending" pitchFamily="2" charset="0"/>
                <a:ea typeface="My Happy Ending" pitchFamily="2" charset="0"/>
              </a:rPr>
              <a:t>• I respect how good you are at PE</a:t>
            </a:r>
          </a:p>
          <a:p>
            <a:pPr algn="l"/>
            <a:r>
              <a:rPr lang="en-GB" sz="3200" dirty="0">
                <a:latin typeface="My Happy Ending" pitchFamily="2" charset="0"/>
                <a:ea typeface="My Happy Ending" pitchFamily="2" charset="0"/>
              </a:rPr>
              <a:t>• I like how you can make people laugh</a:t>
            </a:r>
          </a:p>
          <a:p>
            <a:pPr algn="l">
              <a:lnSpc>
                <a:spcPct val="107000"/>
              </a:lnSpc>
              <a:spcAft>
                <a:spcPts val="800"/>
              </a:spcAft>
            </a:pPr>
            <a:endParaRPr lang="en-GB" sz="6000" u="sng" dirty="0">
              <a:latin typeface="My Happy Ending" pitchFamily="2" charset="0"/>
              <a:ea typeface="My Happy Ending" pitchFamily="2" charset="0"/>
            </a:endParaRPr>
          </a:p>
        </p:txBody>
      </p:sp>
    </p:spTree>
    <p:extLst>
      <p:ext uri="{BB962C8B-B14F-4D97-AF65-F5344CB8AC3E}">
        <p14:creationId xmlns:p14="http://schemas.microsoft.com/office/powerpoint/2010/main" val="84974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850678"/>
            <a:ext cx="9489999" cy="5018563"/>
          </a:xfrm>
        </p:spPr>
        <p:txBody>
          <a:bodyPr>
            <a:normAutofit/>
          </a:bodyPr>
          <a:lstStyle/>
          <a:p>
            <a:pPr algn="l">
              <a:lnSpc>
                <a:spcPct val="107000"/>
              </a:lnSpc>
              <a:spcAft>
                <a:spcPts val="800"/>
              </a:spcAft>
            </a:pPr>
            <a:r>
              <a:rPr lang="en-GB" sz="6000" u="sng" dirty="0">
                <a:latin typeface="My Happy Ending" pitchFamily="2" charset="0"/>
                <a:ea typeface="My Happy Ending" pitchFamily="2" charset="0"/>
              </a:rPr>
              <a:t>Calm Me</a:t>
            </a:r>
          </a:p>
        </p:txBody>
      </p:sp>
      <p:pic>
        <p:nvPicPr>
          <p:cNvPr id="4" name="Picture 3"/>
          <p:cNvPicPr>
            <a:picLocks noChangeAspect="1"/>
          </p:cNvPicPr>
          <p:nvPr/>
        </p:nvPicPr>
        <p:blipFill>
          <a:blip r:embed="rId2"/>
          <a:stretch>
            <a:fillRect/>
          </a:stretch>
        </p:blipFill>
        <p:spPr>
          <a:xfrm>
            <a:off x="246467" y="2401712"/>
            <a:ext cx="3871400" cy="2576241"/>
          </a:xfrm>
          <a:prstGeom prst="rect">
            <a:avLst/>
          </a:prstGeom>
        </p:spPr>
      </p:pic>
      <p:pic>
        <p:nvPicPr>
          <p:cNvPr id="5" name="Picture 4"/>
          <p:cNvPicPr>
            <a:picLocks noChangeAspect="1"/>
          </p:cNvPicPr>
          <p:nvPr/>
        </p:nvPicPr>
        <p:blipFill>
          <a:blip r:embed="rId3"/>
          <a:stretch>
            <a:fillRect/>
          </a:stretch>
        </p:blipFill>
        <p:spPr>
          <a:xfrm>
            <a:off x="4399221" y="1174399"/>
            <a:ext cx="7240622" cy="4072850"/>
          </a:xfrm>
          <a:prstGeom prst="rect">
            <a:avLst/>
          </a:prstGeom>
        </p:spPr>
      </p:pic>
    </p:spTree>
    <p:extLst>
      <p:ext uri="{BB962C8B-B14F-4D97-AF65-F5344CB8AC3E}">
        <p14:creationId xmlns:p14="http://schemas.microsoft.com/office/powerpoint/2010/main" val="115830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850678"/>
            <a:ext cx="9489999" cy="5018563"/>
          </a:xfrm>
        </p:spPr>
        <p:txBody>
          <a:bodyPr>
            <a:normAutofit/>
          </a:bodyPr>
          <a:lstStyle/>
          <a:p>
            <a:pPr algn="l">
              <a:lnSpc>
                <a:spcPct val="107000"/>
              </a:lnSpc>
              <a:spcAft>
                <a:spcPts val="800"/>
              </a:spcAft>
            </a:pPr>
            <a:r>
              <a:rPr lang="en-GB" sz="6000" u="sng" dirty="0">
                <a:latin typeface="My Happy Ending" pitchFamily="2" charset="0"/>
                <a:ea typeface="My Happy Ending" pitchFamily="2" charset="0"/>
              </a:rPr>
              <a:t>Calm </a:t>
            </a:r>
            <a:r>
              <a:rPr lang="en-GB" sz="6000" u="sng" dirty="0" smtClean="0">
                <a:latin typeface="My Happy Ending" pitchFamily="2" charset="0"/>
                <a:ea typeface="My Happy Ending" pitchFamily="2" charset="0"/>
              </a:rPr>
              <a:t>Me</a:t>
            </a:r>
          </a:p>
          <a:p>
            <a:pPr algn="l">
              <a:lnSpc>
                <a:spcPct val="107000"/>
              </a:lnSpc>
              <a:spcAft>
                <a:spcPts val="800"/>
              </a:spcAft>
            </a:pPr>
            <a:r>
              <a:rPr lang="en-GB" sz="3600" dirty="0">
                <a:latin typeface="My Happy Ending" pitchFamily="2" charset="0"/>
                <a:ea typeface="My Happy Ending" pitchFamily="2" charset="0"/>
              </a:rPr>
              <a:t>I invite you to sit comfortably in your chairs with your backs nice and straight but a little bit relaxed, not like soldiers. Let your shoulders relax, have both feet flat on the floor and your hands in your lap. Imagine there is a gold thread coming from the top of your head and pulling your spine nice and long and straight. You feel proud and relaxed and happy to be you. Close your eyes if you are comfortable to do so or fix your gaze on a point in front of you. </a:t>
            </a:r>
            <a:endParaRPr lang="en-GB" sz="3600" u="sng" dirty="0">
              <a:latin typeface="My Happy Ending" pitchFamily="2" charset="0"/>
              <a:ea typeface="My Happy Ending" pitchFamily="2" charset="0"/>
            </a:endParaRPr>
          </a:p>
        </p:txBody>
      </p:sp>
    </p:spTree>
    <p:extLst>
      <p:ext uri="{BB962C8B-B14F-4D97-AF65-F5344CB8AC3E}">
        <p14:creationId xmlns:p14="http://schemas.microsoft.com/office/powerpoint/2010/main" val="151883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850678"/>
            <a:ext cx="9489999" cy="5018563"/>
          </a:xfrm>
        </p:spPr>
        <p:txBody>
          <a:bodyPr>
            <a:normAutofit fontScale="92500"/>
          </a:bodyPr>
          <a:lstStyle/>
          <a:p>
            <a:pPr algn="l">
              <a:lnSpc>
                <a:spcPct val="107000"/>
              </a:lnSpc>
              <a:spcAft>
                <a:spcPts val="800"/>
              </a:spcAft>
            </a:pPr>
            <a:r>
              <a:rPr lang="en-GB" sz="6000" u="sng" dirty="0">
                <a:latin typeface="My Happy Ending" pitchFamily="2" charset="0"/>
                <a:ea typeface="My Happy Ending" pitchFamily="2" charset="0"/>
              </a:rPr>
              <a:t>Calm </a:t>
            </a:r>
            <a:r>
              <a:rPr lang="en-GB" sz="6000" u="sng" dirty="0" smtClean="0">
                <a:latin typeface="My Happy Ending" pitchFamily="2" charset="0"/>
                <a:ea typeface="My Happy Ending" pitchFamily="2" charset="0"/>
              </a:rPr>
              <a:t>Me</a:t>
            </a:r>
          </a:p>
          <a:p>
            <a:pPr algn="l">
              <a:lnSpc>
                <a:spcPct val="107000"/>
              </a:lnSpc>
              <a:spcAft>
                <a:spcPts val="800"/>
              </a:spcAft>
            </a:pPr>
            <a:r>
              <a:rPr lang="en-GB" sz="3600" dirty="0" smtClean="0">
                <a:latin typeface="My Happy Ending" pitchFamily="2" charset="0"/>
                <a:ea typeface="My Happy Ending" pitchFamily="2" charset="0"/>
              </a:rPr>
              <a:t>(Chime) Listen </a:t>
            </a:r>
            <a:r>
              <a:rPr lang="en-GB" sz="3600" dirty="0">
                <a:latin typeface="My Happy Ending" pitchFamily="2" charset="0"/>
                <a:ea typeface="My Happy Ending" pitchFamily="2" charset="0"/>
              </a:rPr>
              <a:t>until </a:t>
            </a:r>
            <a:r>
              <a:rPr lang="en-GB" sz="3600" dirty="0" smtClean="0">
                <a:latin typeface="My Happy Ending" pitchFamily="2" charset="0"/>
                <a:ea typeface="My Happy Ending" pitchFamily="2" charset="0"/>
              </a:rPr>
              <a:t>you </a:t>
            </a:r>
            <a:r>
              <a:rPr lang="en-GB" sz="3600" dirty="0">
                <a:latin typeface="My Happy Ending" pitchFamily="2" charset="0"/>
                <a:ea typeface="My Happy Ending" pitchFamily="2" charset="0"/>
              </a:rPr>
              <a:t>cannot hear any sound any more. Bring all your attention to this present moment and help your mind to concentrate on listening to the sound of the </a:t>
            </a:r>
            <a:r>
              <a:rPr lang="en-GB" sz="3600" dirty="0" smtClean="0">
                <a:latin typeface="My Happy Ending" pitchFamily="2" charset="0"/>
                <a:ea typeface="My Happy Ending" pitchFamily="2" charset="0"/>
              </a:rPr>
              <a:t>chime </a:t>
            </a:r>
            <a:r>
              <a:rPr lang="en-GB" sz="3600" dirty="0">
                <a:latin typeface="My Happy Ending" pitchFamily="2" charset="0"/>
                <a:ea typeface="My Happy Ending" pitchFamily="2" charset="0"/>
              </a:rPr>
              <a:t>(strike it once more) until the sound is all gone, far away. Do this </a:t>
            </a:r>
            <a:r>
              <a:rPr lang="en-GB" sz="3600" dirty="0" smtClean="0">
                <a:latin typeface="My Happy Ending" pitchFamily="2" charset="0"/>
                <a:ea typeface="My Happy Ending" pitchFamily="2" charset="0"/>
              </a:rPr>
              <a:t>again and listen </a:t>
            </a:r>
            <a:r>
              <a:rPr lang="en-GB" sz="3600" dirty="0">
                <a:latin typeface="My Happy Ending" pitchFamily="2" charset="0"/>
                <a:ea typeface="My Happy Ending" pitchFamily="2" charset="0"/>
              </a:rPr>
              <a:t>so carefully that when </a:t>
            </a:r>
            <a:r>
              <a:rPr lang="en-GB" sz="3600" dirty="0" smtClean="0">
                <a:latin typeface="My Happy Ending" pitchFamily="2" charset="0"/>
                <a:ea typeface="My Happy Ending" pitchFamily="2" charset="0"/>
              </a:rPr>
              <a:t>you </a:t>
            </a:r>
            <a:r>
              <a:rPr lang="en-GB" sz="3600" dirty="0">
                <a:latin typeface="My Happy Ending" pitchFamily="2" charset="0"/>
                <a:ea typeface="My Happy Ending" pitchFamily="2" charset="0"/>
              </a:rPr>
              <a:t>can no longer hear the sound of the chime </a:t>
            </a:r>
            <a:r>
              <a:rPr lang="en-GB" sz="3600" dirty="0" smtClean="0">
                <a:latin typeface="My Happy Ending" pitchFamily="2" charset="0"/>
                <a:ea typeface="My Happy Ending" pitchFamily="2" charset="0"/>
              </a:rPr>
              <a:t>you </a:t>
            </a:r>
            <a:r>
              <a:rPr lang="en-GB" sz="3600" dirty="0">
                <a:latin typeface="My Happy Ending" pitchFamily="2" charset="0"/>
                <a:ea typeface="My Happy Ending" pitchFamily="2" charset="0"/>
              </a:rPr>
              <a:t>can focus all </a:t>
            </a:r>
            <a:r>
              <a:rPr lang="en-GB" sz="3600" dirty="0" smtClean="0">
                <a:latin typeface="My Happy Ending" pitchFamily="2" charset="0"/>
                <a:ea typeface="My Happy Ending" pitchFamily="2" charset="0"/>
              </a:rPr>
              <a:t>your </a:t>
            </a:r>
            <a:r>
              <a:rPr lang="en-GB" sz="3600" dirty="0">
                <a:latin typeface="My Happy Ending" pitchFamily="2" charset="0"/>
                <a:ea typeface="My Happy Ending" pitchFamily="2" charset="0"/>
              </a:rPr>
              <a:t>attention on the sounds </a:t>
            </a:r>
            <a:r>
              <a:rPr lang="en-GB" sz="3600" dirty="0" smtClean="0">
                <a:latin typeface="My Happy Ending" pitchFamily="2" charset="0"/>
                <a:ea typeface="My Happy Ending" pitchFamily="2" charset="0"/>
              </a:rPr>
              <a:t>you </a:t>
            </a:r>
            <a:r>
              <a:rPr lang="en-GB" sz="3600" dirty="0">
                <a:latin typeface="My Happy Ending" pitchFamily="2" charset="0"/>
                <a:ea typeface="My Happy Ending" pitchFamily="2" charset="0"/>
              </a:rPr>
              <a:t>can hear outside the classroom. </a:t>
            </a:r>
            <a:r>
              <a:rPr lang="en-GB" sz="3600" dirty="0" smtClean="0">
                <a:latin typeface="My Happy Ending" pitchFamily="2" charset="0"/>
                <a:ea typeface="My Happy Ending" pitchFamily="2" charset="0"/>
              </a:rPr>
              <a:t>(Chime) this </a:t>
            </a:r>
            <a:r>
              <a:rPr lang="en-GB" sz="3600" dirty="0">
                <a:latin typeface="My Happy Ending" pitchFamily="2" charset="0"/>
                <a:ea typeface="My Happy Ending" pitchFamily="2" charset="0"/>
              </a:rPr>
              <a:t>time when there is no more sound from it, change the channel and focus your attention to the sounds you can hear inside the classroom. </a:t>
            </a:r>
            <a:endParaRPr lang="en-GB" sz="3600" u="sng" dirty="0">
              <a:latin typeface="My Happy Ending" pitchFamily="2" charset="0"/>
              <a:ea typeface="My Happy Ending" pitchFamily="2" charset="0"/>
            </a:endParaRPr>
          </a:p>
        </p:txBody>
      </p:sp>
    </p:spTree>
    <p:extLst>
      <p:ext uri="{BB962C8B-B14F-4D97-AF65-F5344CB8AC3E}">
        <p14:creationId xmlns:p14="http://schemas.microsoft.com/office/powerpoint/2010/main" val="335678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8846" y="850678"/>
            <a:ext cx="9489999" cy="5018563"/>
          </a:xfrm>
        </p:spPr>
        <p:txBody>
          <a:bodyPr>
            <a:normAutofit/>
          </a:bodyPr>
          <a:lstStyle/>
          <a:p>
            <a:pPr algn="l">
              <a:lnSpc>
                <a:spcPct val="107000"/>
              </a:lnSpc>
              <a:spcAft>
                <a:spcPts val="800"/>
              </a:spcAft>
            </a:pPr>
            <a:r>
              <a:rPr lang="en-GB" sz="6000" u="sng" dirty="0">
                <a:latin typeface="My Happy Ending" pitchFamily="2" charset="0"/>
                <a:ea typeface="My Happy Ending" pitchFamily="2" charset="0"/>
              </a:rPr>
              <a:t>Calm </a:t>
            </a:r>
            <a:r>
              <a:rPr lang="en-GB" sz="6000" u="sng" dirty="0" smtClean="0">
                <a:latin typeface="My Happy Ending" pitchFamily="2" charset="0"/>
                <a:ea typeface="My Happy Ending" pitchFamily="2" charset="0"/>
              </a:rPr>
              <a:t>Me</a:t>
            </a:r>
          </a:p>
          <a:p>
            <a:pPr algn="l">
              <a:lnSpc>
                <a:spcPct val="107000"/>
              </a:lnSpc>
              <a:spcAft>
                <a:spcPts val="800"/>
              </a:spcAft>
            </a:pPr>
            <a:r>
              <a:rPr lang="en-GB" sz="3600" dirty="0" smtClean="0">
                <a:latin typeface="My Happy Ending" pitchFamily="2" charset="0"/>
                <a:ea typeface="My Happy Ending" pitchFamily="2" charset="0"/>
              </a:rPr>
              <a:t>Put </a:t>
            </a:r>
            <a:r>
              <a:rPr lang="en-GB" sz="3600" dirty="0">
                <a:latin typeface="My Happy Ending" pitchFamily="2" charset="0"/>
                <a:ea typeface="My Happy Ending" pitchFamily="2" charset="0"/>
              </a:rPr>
              <a:t>your hands on your tummy and breathe in gently, a nice deep breath, in through your nose, and out again gently. Feel yourself relax and feel peaceful as you breathe out. Smile as you keep breathing in and out gently. Can you feel your tummy going out and in as you breathe in and out? Gently breathe in 1,2,3,4 and out 1,2,3,4…..a few times and then listen until you can no longer hear any sound coming from the chime (strike the chime just once). </a:t>
            </a:r>
            <a:endParaRPr lang="en-GB" sz="3600" u="sng" dirty="0">
              <a:latin typeface="My Happy Ending" pitchFamily="2" charset="0"/>
              <a:ea typeface="My Happy Ending" pitchFamily="2" charset="0"/>
            </a:endParaRPr>
          </a:p>
        </p:txBody>
      </p:sp>
    </p:spTree>
    <p:extLst>
      <p:ext uri="{BB962C8B-B14F-4D97-AF65-F5344CB8AC3E}">
        <p14:creationId xmlns:p14="http://schemas.microsoft.com/office/powerpoint/2010/main" val="41865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855</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My Happy Ending</vt:lpstr>
      <vt:lpstr>Times New Roman</vt:lpstr>
      <vt:lpstr>Office Theme</vt:lpstr>
      <vt:lpstr>This term in PSHE our topic is: Celebrating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27</cp:revision>
  <dcterms:created xsi:type="dcterms:W3CDTF">2021-08-31T10:06:11Z</dcterms:created>
  <dcterms:modified xsi:type="dcterms:W3CDTF">2021-11-21T10:17:49Z</dcterms:modified>
</cp:coreProperties>
</file>