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4" r:id="rId5"/>
    <p:sldMasterId id="2147483676" r:id="rId6"/>
    <p:sldMasterId id="2147483678" r:id="rId7"/>
    <p:sldMasterId id="2147483680" r:id="rId8"/>
    <p:sldMasterId id="2147483682" r:id="rId9"/>
    <p:sldMasterId id="2147483685" r:id="rId10"/>
    <p:sldMasterId id="2147483652" r:id="rId11"/>
  </p:sldMasterIdLst>
  <p:notesMasterIdLst>
    <p:notesMasterId r:id="rId25"/>
  </p:notesMasterIdLst>
  <p:sldIdLst>
    <p:sldId id="267" r:id="rId12"/>
    <p:sldId id="269" r:id="rId13"/>
    <p:sldId id="277" r:id="rId14"/>
    <p:sldId id="278" r:id="rId15"/>
    <p:sldId id="280" r:id="rId16"/>
    <p:sldId id="264" r:id="rId17"/>
    <p:sldId id="279" r:id="rId18"/>
    <p:sldId id="281" r:id="rId19"/>
    <p:sldId id="273" r:id="rId20"/>
    <p:sldId id="282" r:id="rId21"/>
    <p:sldId id="261" r:id="rId22"/>
    <p:sldId id="27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6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8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39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4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7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8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59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73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8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1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5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61.png"/><Relationship Id="rId7" Type="http://schemas.openxmlformats.org/officeDocument/2006/relationships/image" Target="../media/image200.png"/><Relationship Id="rId12" Type="http://schemas.openxmlformats.org/officeDocument/2006/relationships/image" Target="../media/image2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1" Type="http://schemas.openxmlformats.org/officeDocument/2006/relationships/image" Target="../media/image241.png"/><Relationship Id="rId10" Type="http://schemas.openxmlformats.org/officeDocument/2006/relationships/image" Target="../media/image231.png"/><Relationship Id="rId9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7" Type="http://schemas.openxmlformats.org/officeDocument/2006/relationships/image" Target="../media/image24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0.png"/><Relationship Id="rId11" Type="http://schemas.openxmlformats.org/officeDocument/2006/relationships/image" Target="../media/image33.png"/><Relationship Id="rId5" Type="http://schemas.openxmlformats.org/officeDocument/2006/relationships/image" Target="../media/image220.png"/><Relationship Id="rId9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345" y="2474234"/>
            <a:ext cx="3999987" cy="2560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FE9AFF-2B29-46AE-A92E-177FC9D84A25}"/>
              </a:ext>
            </a:extLst>
          </p:cNvPr>
          <p:cNvSpPr txBox="1"/>
          <p:nvPr/>
        </p:nvSpPr>
        <p:spPr>
          <a:xfrm>
            <a:off x="220505" y="165910"/>
            <a:ext cx="8290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Comic Sans MS" panose="030F0702030302020204" pitchFamily="66" charset="0"/>
              </a:rPr>
              <a:t>4</a:t>
            </a:r>
            <a:r>
              <a:rPr lang="en-GB" sz="3600" u="sng" dirty="0">
                <a:latin typeface="Comic Sans MS" panose="030F0702030302020204" pitchFamily="66" charset="0"/>
              </a:rPr>
              <a:t>.11.21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>
                <a:latin typeface="Comic Sans MS" panose="030F0702030302020204" pitchFamily="66" charset="0"/>
              </a:rPr>
              <a:t>LO. I can subtract a 3-digit number from a 3-digit number.</a:t>
            </a:r>
          </a:p>
        </p:txBody>
      </p:sp>
    </p:spTree>
    <p:extLst>
      <p:ext uri="{BB962C8B-B14F-4D97-AF65-F5344CB8AC3E}">
        <p14:creationId xmlns:p14="http://schemas.microsoft.com/office/powerpoint/2010/main" val="38427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0" y="2957944"/>
            <a:ext cx="3513026" cy="3516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272" y="3283529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552" y="5403749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402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9188" y="5403749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04826" y="2957944"/>
                <a:ext cx="35130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526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 124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402 </m:t>
                    </m:r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26" y="2957944"/>
                <a:ext cx="3513026" cy="584775"/>
              </a:xfrm>
              <a:prstGeom prst="rect">
                <a:avLst/>
              </a:prstGeom>
              <a:blipFill>
                <a:blip r:embed="rId4"/>
                <a:stretch>
                  <a:fillRect l="-43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04826" y="3571310"/>
                <a:ext cx="33293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526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 402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124</m:t>
                    </m:r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26" y="3571310"/>
                <a:ext cx="3329352" cy="584775"/>
              </a:xfrm>
              <a:prstGeom prst="rect">
                <a:avLst/>
              </a:prstGeom>
              <a:blipFill>
                <a:blip r:embed="rId5"/>
                <a:stretch>
                  <a:fillRect l="-4570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04826" y="4194605"/>
                <a:ext cx="3467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402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124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526</m:t>
                    </m:r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26" y="4194605"/>
                <a:ext cx="3467847" cy="584775"/>
              </a:xfrm>
              <a:prstGeom prst="rect">
                <a:avLst/>
              </a:prstGeom>
              <a:blipFill>
                <a:blip r:embed="rId6"/>
                <a:stretch>
                  <a:fillRect l="-439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04826" y="4818974"/>
                <a:ext cx="3467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124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402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526 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26" y="4818974"/>
                <a:ext cx="3467847" cy="584775"/>
              </a:xfrm>
              <a:prstGeom prst="rect">
                <a:avLst/>
              </a:prstGeom>
              <a:blipFill>
                <a:blip r:embed="rId7"/>
                <a:stretch>
                  <a:fillRect l="-4394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E6E0DC-B039-4F50-8FAF-0A92AE746268}"/>
              </a:ext>
            </a:extLst>
          </p:cNvPr>
          <p:cNvSpPr txBox="1"/>
          <p:nvPr/>
        </p:nvSpPr>
        <p:spPr>
          <a:xfrm>
            <a:off x="262598" y="125718"/>
            <a:ext cx="8389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Inverse Operations.</a:t>
            </a:r>
          </a:p>
          <a:p>
            <a:r>
              <a:rPr lang="en-GB" sz="2800" dirty="0"/>
              <a:t>TTYP Use fact families to help you with your working</a:t>
            </a:r>
          </a:p>
          <a:p>
            <a:endParaRPr lang="en-GB" sz="2800" dirty="0"/>
          </a:p>
          <a:p>
            <a:r>
              <a:rPr lang="en-GB" sz="2800" dirty="0"/>
              <a:t>Use 526 – 124 = 402 to help you solve</a:t>
            </a:r>
          </a:p>
          <a:p>
            <a:endParaRPr lang="en-GB" sz="2800" dirty="0"/>
          </a:p>
          <a:p>
            <a:r>
              <a:rPr lang="en-GB" sz="2800" dirty="0"/>
              <a:t>526 - ________ = 124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5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28347" y="2864454"/>
            <a:ext cx="6175510" cy="10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03857" y="2563761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17072" y="3112912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679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0808" y="1687937"/>
                <a:ext cx="12057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3200" dirty="0">
                    <a:latin typeface="Calibri" panose="020F0502020204030204" pitchFamily="34" charset="0"/>
                  </a:rPr>
                  <a:t>500</a:t>
                </a:r>
                <a:endParaRPr lang="en-GB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808" y="1687937"/>
                <a:ext cx="1205779" cy="584775"/>
              </a:xfrm>
              <a:prstGeom prst="rect">
                <a:avLst/>
              </a:prstGeom>
              <a:blipFill>
                <a:blip r:embed="rId3"/>
                <a:stretch>
                  <a:fillRect t="-12500" r="-1212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47738" y="1687937"/>
                <a:ext cx="9973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3200" dirty="0">
                    <a:latin typeface="Calibri" panose="020F0502020204030204" pitchFamily="34" charset="0"/>
                  </a:rPr>
                  <a:t>10</a:t>
                </a:r>
                <a:endParaRPr lang="en-GB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38" y="1687937"/>
                <a:ext cx="997389" cy="584775"/>
              </a:xfrm>
              <a:prstGeom prst="rect">
                <a:avLst/>
              </a:prstGeom>
              <a:blipFill>
                <a:blip r:embed="rId4"/>
                <a:stretch>
                  <a:fillRect t="-12500" r="-152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28609" y="3112912"/>
            <a:ext cx="1149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169</a:t>
            </a:r>
            <a:endParaRPr lang="en-GB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15005" y="2563761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eft Bracket 11"/>
          <p:cNvSpPr/>
          <p:nvPr/>
        </p:nvSpPr>
        <p:spPr>
          <a:xfrm rot="5400000">
            <a:off x="5704923" y="600439"/>
            <a:ext cx="284007" cy="3478899"/>
          </a:xfrm>
          <a:prstGeom prst="leftBracket">
            <a:avLst>
              <a:gd name="adj" fmla="val 612467"/>
            </a:avLst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727" y="982446"/>
                <a:ext cx="2590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679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515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7" y="982446"/>
                <a:ext cx="2590774" cy="646331"/>
              </a:xfrm>
              <a:prstGeom prst="rect">
                <a:avLst/>
              </a:prstGeom>
              <a:blipFill>
                <a:blip r:embed="rId5"/>
                <a:stretch>
                  <a:fillRect l="-7294" t="-16038" r="-611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686722" y="3112912"/>
            <a:ext cx="1149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179</a:t>
            </a:r>
            <a:endParaRPr lang="en-GB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088565" y="2563761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26499" y="982446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164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29" name="Left Bracket 28"/>
          <p:cNvSpPr/>
          <p:nvPr/>
        </p:nvSpPr>
        <p:spPr>
          <a:xfrm rot="5400000">
            <a:off x="3475990" y="1871841"/>
            <a:ext cx="284007" cy="936096"/>
          </a:xfrm>
          <a:prstGeom prst="leftBracket">
            <a:avLst>
              <a:gd name="adj" fmla="val 232064"/>
            </a:avLst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326612" y="1687937"/>
                <a:ext cx="7889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3200" dirty="0">
                    <a:latin typeface="Calibri" panose="020F0502020204030204" pitchFamily="34" charset="0"/>
                  </a:rPr>
                  <a:t>5</a:t>
                </a:r>
                <a:endParaRPr lang="en-GB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612" y="1687937"/>
                <a:ext cx="788999" cy="584775"/>
              </a:xfrm>
              <a:prstGeom prst="rect">
                <a:avLst/>
              </a:prstGeom>
              <a:blipFill>
                <a:blip r:embed="rId6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ket 30"/>
          <p:cNvSpPr/>
          <p:nvPr/>
        </p:nvSpPr>
        <p:spPr>
          <a:xfrm rot="5400000">
            <a:off x="2642449" y="2021601"/>
            <a:ext cx="284006" cy="636575"/>
          </a:xfrm>
          <a:prstGeom prst="leftBracket">
            <a:avLst>
              <a:gd name="adj" fmla="val 232064"/>
            </a:avLst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2" name="Rectangle 31"/>
          <p:cNvSpPr/>
          <p:nvPr/>
        </p:nvSpPr>
        <p:spPr>
          <a:xfrm>
            <a:off x="2039349" y="3112912"/>
            <a:ext cx="1149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164</a:t>
            </a:r>
            <a:endParaRPr lang="en-GB" sz="3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441419" y="2563761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785978" y="3654047"/>
            <a:ext cx="3597696" cy="2972343"/>
            <a:chOff x="4671511" y="249049"/>
            <a:chExt cx="3119145" cy="2527524"/>
          </a:xfrm>
        </p:grpSpPr>
        <p:sp>
          <p:nvSpPr>
            <p:cNvPr id="35" name="Oval 34"/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>
              <a:stCxn id="35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4130231" y="389152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515</a:t>
            </a:r>
            <a:endParaRPr lang="en-GB" sz="3600" dirty="0"/>
          </a:p>
        </p:txBody>
      </p:sp>
      <p:sp>
        <p:nvSpPr>
          <p:cNvPr id="43" name="Rectangle 42"/>
          <p:cNvSpPr/>
          <p:nvPr/>
        </p:nvSpPr>
        <p:spPr>
          <a:xfrm>
            <a:off x="2857842" y="5559082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500</a:t>
            </a:r>
            <a:endParaRPr lang="en-GB" sz="3600" dirty="0"/>
          </a:p>
        </p:txBody>
      </p:sp>
      <p:sp>
        <p:nvSpPr>
          <p:cNvPr id="44" name="Rectangle 43"/>
          <p:cNvSpPr/>
          <p:nvPr/>
        </p:nvSpPr>
        <p:spPr>
          <a:xfrm>
            <a:off x="4225991" y="575929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</a:t>
            </a:r>
            <a:endParaRPr lang="en-GB" sz="3600" dirty="0"/>
          </a:p>
        </p:txBody>
      </p:sp>
      <p:sp>
        <p:nvSpPr>
          <p:cNvPr id="45" name="Rectangle 44"/>
          <p:cNvSpPr/>
          <p:nvPr/>
        </p:nvSpPr>
        <p:spPr>
          <a:xfrm>
            <a:off x="5676704" y="555795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  <a:endParaRPr lang="en-GB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1DB5D7-4EBC-4D95-B13B-BF74997FD5C0}"/>
              </a:ext>
            </a:extLst>
          </p:cNvPr>
          <p:cNvSpPr txBox="1"/>
          <p:nvPr/>
        </p:nvSpPr>
        <p:spPr>
          <a:xfrm>
            <a:off x="371042" y="251312"/>
            <a:ext cx="185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Plenary</a:t>
            </a:r>
            <a:r>
              <a:rPr lang="en-GB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9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5" grpId="0"/>
      <p:bldP spid="18" grpId="0"/>
      <p:bldP spid="29" grpId="0" animBg="1"/>
      <p:bldP spid="30" grpId="0"/>
      <p:bldP spid="31" grpId="0" animBg="1"/>
      <p:bldP spid="32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141" y="413338"/>
                <a:ext cx="2590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679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515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1" y="413338"/>
                <a:ext cx="2590774" cy="646331"/>
              </a:xfrm>
              <a:prstGeom prst="rect">
                <a:avLst/>
              </a:prstGeom>
              <a:blipFill>
                <a:blip r:embed="rId7"/>
                <a:stretch>
                  <a:fillRect l="-7294" t="-16981" r="-611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51913" y="413338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164</a:t>
            </a:r>
            <a:endParaRPr lang="en-GB" sz="3600" dirty="0">
              <a:solidFill>
                <a:schemeClr val="accent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6516" y="3837049"/>
            <a:ext cx="7684123" cy="2061308"/>
            <a:chOff x="384762" y="1129801"/>
            <a:chExt cx="7684123" cy="2061308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745839" y="2295346"/>
              <a:ext cx="7323046" cy="102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7146018" y="1961170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57400" y="1994653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236299" y="1965871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104523" y="2606333"/>
              <a:ext cx="8098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675</a:t>
              </a:r>
              <a:endParaRPr lang="en-GB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862340" y="1129801"/>
                  <a:ext cx="120577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3200" dirty="0">
                      <a:latin typeface="Calibri" panose="020F0502020204030204" pitchFamily="34" charset="0"/>
                    </a:rPr>
                    <a:t>100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340" y="1129801"/>
                  <a:ext cx="1205779" cy="584775"/>
                </a:xfrm>
                <a:prstGeom prst="rect">
                  <a:avLst/>
                </a:prstGeom>
                <a:blipFill>
                  <a:blip r:embed="rId8"/>
                  <a:stretch>
                    <a:fillRect t="-12500" r="-12690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ket 11"/>
            <p:cNvSpPr/>
            <p:nvPr/>
          </p:nvSpPr>
          <p:spPr>
            <a:xfrm rot="16200000" flipH="1">
              <a:off x="2362739" y="39461"/>
              <a:ext cx="284007" cy="3478899"/>
            </a:xfrm>
            <a:prstGeom prst="leftBracket">
              <a:avLst>
                <a:gd name="adj" fmla="val 612467"/>
              </a:avLst>
            </a:prstGeom>
            <a:ln w="38100">
              <a:solidFill>
                <a:schemeClr val="accent4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1566" y="2579935"/>
              <a:ext cx="8098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679</a:t>
              </a:r>
              <a:endParaRPr lang="en-GB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450217" y="1129801"/>
                  <a:ext cx="78899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3200" dirty="0">
                      <a:latin typeface="Calibri" panose="020F0502020204030204" pitchFamily="34" charset="0"/>
                    </a:rPr>
                    <a:t>4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217" y="1129801"/>
                  <a:ext cx="788999" cy="584775"/>
                </a:xfrm>
                <a:prstGeom prst="rect">
                  <a:avLst/>
                </a:prstGeom>
                <a:blipFill>
                  <a:blip r:embed="rId9"/>
                  <a:stretch>
                    <a:fillRect t="-12500" r="-19231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ket 30"/>
            <p:cNvSpPr/>
            <p:nvPr/>
          </p:nvSpPr>
          <p:spPr>
            <a:xfrm rot="16200000" flipH="1">
              <a:off x="6693620" y="1460623"/>
              <a:ext cx="284006" cy="636575"/>
            </a:xfrm>
            <a:prstGeom prst="leftBracket">
              <a:avLst>
                <a:gd name="adj" fmla="val 232064"/>
              </a:avLst>
            </a:prstGeom>
            <a:ln w="38100">
              <a:solidFill>
                <a:schemeClr val="accent4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4762" y="2606334"/>
              <a:ext cx="11499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515</a:t>
              </a:r>
              <a:endParaRPr lang="en-GB" sz="32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32388" y="2606334"/>
              <a:ext cx="11499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615</a:t>
              </a:r>
              <a:endParaRPr lang="en-GB" sz="3200" dirty="0"/>
            </a:p>
          </p:txBody>
        </p:sp>
        <p:sp>
          <p:nvSpPr>
            <p:cNvPr id="47" name="Left Bracket 46"/>
            <p:cNvSpPr/>
            <p:nvPr/>
          </p:nvSpPr>
          <p:spPr>
            <a:xfrm rot="16200000" flipH="1">
              <a:off x="5265502" y="643002"/>
              <a:ext cx="256602" cy="2299222"/>
            </a:xfrm>
            <a:prstGeom prst="leftBracket">
              <a:avLst>
                <a:gd name="adj" fmla="val 612467"/>
              </a:avLst>
            </a:prstGeom>
            <a:ln w="38100">
              <a:solidFill>
                <a:schemeClr val="accent4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509442" y="1947385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4738349" y="1129801"/>
                  <a:ext cx="99738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3200" dirty="0">
                      <a:latin typeface="Calibri" panose="020F0502020204030204" pitchFamily="34" charset="0"/>
                    </a:rPr>
                    <a:t>60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349" y="1129801"/>
                  <a:ext cx="997389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12500" r="-15244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18279" y="1593785"/>
            <a:ext cx="7650500" cy="2108385"/>
            <a:chOff x="224055" y="3685775"/>
            <a:chExt cx="7650500" cy="210838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4055" y="4876548"/>
              <a:ext cx="7253475" cy="287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469637" y="455736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064718" y="5209385"/>
              <a:ext cx="8098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679</a:t>
              </a:r>
              <a:endParaRPr lang="en-GB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5147031" y="3691307"/>
                  <a:ext cx="120577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3200" dirty="0">
                      <a:latin typeface="Calibri" panose="020F0502020204030204" pitchFamily="34" charset="0"/>
                    </a:rPr>
                    <a:t>500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031" y="3691307"/>
                  <a:ext cx="1205779" cy="584775"/>
                </a:xfrm>
                <a:prstGeom prst="rect">
                  <a:avLst/>
                </a:prstGeom>
                <a:blipFill>
                  <a:blip r:embed="rId11"/>
                  <a:stretch>
                    <a:fillRect t="-12500" r="-12690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2243644" y="3685775"/>
                  <a:ext cx="99738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3200" dirty="0">
                      <a:latin typeface="Calibri" panose="020F0502020204030204" pitchFamily="34" charset="0"/>
                    </a:rPr>
                    <a:t>10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644" y="3685775"/>
                  <a:ext cx="997389" cy="584775"/>
                </a:xfrm>
                <a:prstGeom prst="rect">
                  <a:avLst/>
                </a:prstGeom>
                <a:blipFill>
                  <a:blip r:embed="rId12"/>
                  <a:stretch>
                    <a:fillRect t="-12500" r="-15244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/>
            <p:cNvSpPr/>
            <p:nvPr/>
          </p:nvSpPr>
          <p:spPr>
            <a:xfrm>
              <a:off x="1884681" y="5166565"/>
              <a:ext cx="11499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169</a:t>
              </a:r>
              <a:endParaRPr lang="en-GB" sz="32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254088" y="4588791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Left Bracket 57"/>
            <p:cNvSpPr/>
            <p:nvPr/>
          </p:nvSpPr>
          <p:spPr>
            <a:xfrm rot="5400000">
              <a:off x="5178683" y="2253628"/>
              <a:ext cx="353302" cy="4228603"/>
            </a:xfrm>
            <a:prstGeom prst="leftBracket">
              <a:avLst>
                <a:gd name="adj" fmla="val 612467"/>
              </a:avLst>
            </a:prstGeom>
            <a:ln w="38100">
              <a:solidFill>
                <a:schemeClr val="accent4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83119" y="5163555"/>
              <a:ext cx="11499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179</a:t>
              </a:r>
              <a:endParaRPr lang="en-GB" sz="32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247071" y="4575855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Left Bracket 60"/>
            <p:cNvSpPr/>
            <p:nvPr/>
          </p:nvSpPr>
          <p:spPr>
            <a:xfrm rot="5400000">
              <a:off x="2598479" y="3902027"/>
              <a:ext cx="284009" cy="1001098"/>
            </a:xfrm>
            <a:prstGeom prst="leftBracket">
              <a:avLst>
                <a:gd name="adj" fmla="val 232064"/>
              </a:avLst>
            </a:prstGeom>
            <a:ln w="38100">
              <a:solidFill>
                <a:schemeClr val="accent4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1499033" y="3685775"/>
                  <a:ext cx="78899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3200" dirty="0">
                      <a:latin typeface="Calibri" panose="020F0502020204030204" pitchFamily="34" charset="0"/>
                    </a:rPr>
                    <a:t>5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033" y="3685775"/>
                  <a:ext cx="788999" cy="584775"/>
                </a:xfrm>
                <a:prstGeom prst="rect">
                  <a:avLst/>
                </a:prstGeom>
                <a:blipFill>
                  <a:blip r:embed="rId13"/>
                  <a:stretch>
                    <a:fillRect t="-12500" r="-19231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Left Bracket 62"/>
            <p:cNvSpPr/>
            <p:nvPr/>
          </p:nvSpPr>
          <p:spPr>
            <a:xfrm rot="5400000">
              <a:off x="1797744" y="4084290"/>
              <a:ext cx="284006" cy="636575"/>
            </a:xfrm>
            <a:prstGeom prst="leftBracket">
              <a:avLst>
                <a:gd name="adj" fmla="val 232064"/>
              </a:avLst>
            </a:prstGeom>
            <a:ln w="38100">
              <a:solidFill>
                <a:schemeClr val="accent4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46485" y="5163556"/>
              <a:ext cx="11499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</a:rPr>
                <a:t>164</a:t>
              </a:r>
              <a:endParaRPr lang="en-GB" sz="3200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625057" y="4575855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01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1200" y="377371"/>
                <a:ext cx="27045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600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353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377371"/>
                <a:ext cx="2704587" cy="646331"/>
              </a:xfrm>
              <a:prstGeom prst="rect">
                <a:avLst/>
              </a:prstGeom>
              <a:blipFill>
                <a:blip r:embed="rId5"/>
                <a:stretch>
                  <a:fillRect l="-6998" t="-16981" r="-1806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315380" y="421874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5380" y="421874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6008" y="4435736"/>
            <a:ext cx="41764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9828" y="369499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9437" y="366631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0671" y="4251070"/>
            <a:ext cx="0" cy="369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1854" y="4251070"/>
            <a:ext cx="0" cy="369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84425" y="2183038"/>
            <a:ext cx="4176464" cy="992144"/>
            <a:chOff x="3196961" y="3416812"/>
            <a:chExt cx="4176464" cy="99214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196961" y="4221088"/>
              <a:ext cx="41764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98835" y="4039624"/>
              <a:ext cx="0" cy="369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50018" y="4039624"/>
              <a:ext cx="0" cy="369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11053" y="3416812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159" y="3424212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Calibri" panose="020F0502020204030204" pitchFamily="34" charset="0"/>
                </a:rPr>
                <a:t>9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1690" y="3655513"/>
            <a:ext cx="2573450" cy="646331"/>
            <a:chOff x="-2386198" y="2187878"/>
            <a:chExt cx="2573450" cy="64633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-2386198" y="2810155"/>
              <a:ext cx="257345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-1241730" y="2187878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C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00049" y="2175867"/>
            <a:ext cx="2509788" cy="646331"/>
            <a:chOff x="3805136" y="3431418"/>
            <a:chExt cx="2509788" cy="646331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3805136" y="4067010"/>
              <a:ext cx="2509788" cy="174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930264" y="3431418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C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746603" y="3215966"/>
            <a:ext cx="3703803" cy="666255"/>
            <a:chOff x="1125488" y="2732684"/>
            <a:chExt cx="4331803" cy="666255"/>
          </a:xfrm>
        </p:grpSpPr>
        <p:sp>
          <p:nvSpPr>
            <p:cNvPr id="23" name="Right Bracket 22"/>
            <p:cNvSpPr/>
            <p:nvPr/>
          </p:nvSpPr>
          <p:spPr>
            <a:xfrm rot="5400000">
              <a:off x="1718791" y="2505360"/>
              <a:ext cx="241973" cy="696621"/>
            </a:xfrm>
            <a:prstGeom prst="rightBracket">
              <a:avLst>
                <a:gd name="adj" fmla="val 123078"/>
              </a:avLst>
            </a:prstGeom>
            <a:noFill/>
            <a:ln w="38100">
              <a:solidFill>
                <a:schemeClr val="accent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ight Bracket 23"/>
            <p:cNvSpPr/>
            <p:nvPr/>
          </p:nvSpPr>
          <p:spPr>
            <a:xfrm rot="5400000">
              <a:off x="4936453" y="2505360"/>
              <a:ext cx="241974" cy="696622"/>
            </a:xfrm>
            <a:prstGeom prst="rightBracket">
              <a:avLst>
                <a:gd name="adj" fmla="val 123077"/>
              </a:avLst>
            </a:prstGeom>
            <a:noFill/>
            <a:ln w="38100">
              <a:solidFill>
                <a:schemeClr val="accent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125488" y="2875719"/>
                  <a:ext cx="10643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2800" dirty="0">
                      <a:latin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488" y="2875719"/>
                  <a:ext cx="1064307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65499" y="2851794"/>
                  <a:ext cx="11917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800" dirty="0">
                      <a:latin typeface="Calibri" panose="020F0502020204030204" pitchFamily="34" charset="0"/>
                    </a:rPr>
                    <a:t> 1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499" y="2851794"/>
                  <a:ext cx="1191792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1200" y="1253554"/>
                <a:ext cx="27045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599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352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253554"/>
                <a:ext cx="2704587" cy="646331"/>
              </a:xfrm>
              <a:prstGeom prst="rect">
                <a:avLst/>
              </a:prstGeom>
              <a:blipFill>
                <a:blip r:embed="rId8"/>
                <a:stretch>
                  <a:fillRect l="-6998" t="-16981" r="-1806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011407" y="1038836"/>
            <a:ext cx="3174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What’s the same?</a:t>
            </a:r>
          </a:p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What’s different?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84339"/>
              </p:ext>
            </p:extLst>
          </p:nvPr>
        </p:nvGraphicFramePr>
        <p:xfrm>
          <a:off x="5471267" y="2268100"/>
          <a:ext cx="2685141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47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6711" y="3460528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11" y="3460528"/>
                <a:ext cx="67839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233871" y="4913065"/>
            <a:ext cx="3450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Constant difference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55184" y="42400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30934" y="42400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06684" y="42400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12316" y="421874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12316" y="421874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2944" y="4435736"/>
            <a:ext cx="41764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272" y="3694999"/>
            <a:ext cx="11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352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13974" y="3666315"/>
            <a:ext cx="1146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599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87607" y="4251070"/>
            <a:ext cx="0" cy="369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38790" y="4251070"/>
            <a:ext cx="0" cy="369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81361" y="2162543"/>
            <a:ext cx="4296441" cy="1012639"/>
            <a:chOff x="3196961" y="3396317"/>
            <a:chExt cx="4296441" cy="1012639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3196961" y="4221088"/>
              <a:ext cx="41764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998835" y="4039624"/>
              <a:ext cx="0" cy="369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50018" y="4039624"/>
              <a:ext cx="0" cy="369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560540" y="3401660"/>
              <a:ext cx="1124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Calibri" panose="020F0502020204030204" pitchFamily="34" charset="0"/>
                </a:rPr>
                <a:t>353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960" y="3396317"/>
              <a:ext cx="1151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Calibri" panose="020F0502020204030204" pitchFamily="34" charset="0"/>
                </a:rPr>
                <a:t>600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8626" y="3666315"/>
            <a:ext cx="2573450" cy="646331"/>
            <a:chOff x="-2386198" y="2198680"/>
            <a:chExt cx="2573450" cy="646331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-2386198" y="2810155"/>
              <a:ext cx="257345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-1241730" y="2198680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C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496985" y="2175867"/>
            <a:ext cx="2509788" cy="646331"/>
            <a:chOff x="3805136" y="3431418"/>
            <a:chExt cx="2509788" cy="646331"/>
          </a:xfrm>
        </p:grpSpPr>
        <p:cxnSp>
          <p:nvCxnSpPr>
            <p:cNvPr id="59" name="Straight Arrow Connector 58"/>
            <p:cNvCxnSpPr/>
            <p:nvPr/>
          </p:nvCxnSpPr>
          <p:spPr>
            <a:xfrm flipH="1" flipV="1">
              <a:off x="3805136" y="4067010"/>
              <a:ext cx="2509788" cy="174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942028" y="3431418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C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 flipH="1">
            <a:off x="743539" y="3215966"/>
            <a:ext cx="3703803" cy="666255"/>
            <a:chOff x="1125488" y="2732684"/>
            <a:chExt cx="4331803" cy="666255"/>
          </a:xfrm>
        </p:grpSpPr>
        <p:sp>
          <p:nvSpPr>
            <p:cNvPr id="62" name="Right Bracket 61"/>
            <p:cNvSpPr/>
            <p:nvPr/>
          </p:nvSpPr>
          <p:spPr>
            <a:xfrm rot="5400000">
              <a:off x="1718791" y="2505360"/>
              <a:ext cx="241973" cy="696621"/>
            </a:xfrm>
            <a:prstGeom prst="rightBracket">
              <a:avLst>
                <a:gd name="adj" fmla="val 123078"/>
              </a:avLst>
            </a:prstGeom>
            <a:noFill/>
            <a:ln w="38100">
              <a:solidFill>
                <a:schemeClr val="accent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" name="Right Bracket 62"/>
            <p:cNvSpPr/>
            <p:nvPr/>
          </p:nvSpPr>
          <p:spPr>
            <a:xfrm rot="5400000">
              <a:off x="4936453" y="2505360"/>
              <a:ext cx="241974" cy="696622"/>
            </a:xfrm>
            <a:prstGeom prst="rightBracket">
              <a:avLst>
                <a:gd name="adj" fmla="val 123077"/>
              </a:avLst>
            </a:prstGeom>
            <a:noFill/>
            <a:ln w="38100">
              <a:solidFill>
                <a:schemeClr val="accent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125488" y="2875719"/>
                  <a:ext cx="10643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GB" sz="2800" dirty="0">
                      <a:latin typeface="Calibri" panose="020F050202020403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488" y="2875719"/>
                  <a:ext cx="1064307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265499" y="2851794"/>
                  <a:ext cx="11917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800" dirty="0">
                      <a:latin typeface="Calibri" panose="020F0502020204030204" pitchFamily="34" charset="0"/>
                    </a:rPr>
                    <a:t> 1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499" y="2851794"/>
                  <a:ext cx="1191792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876462" y="3666770"/>
            <a:ext cx="2573450" cy="646331"/>
            <a:chOff x="-2386198" y="2198680"/>
            <a:chExt cx="2573450" cy="646331"/>
          </a:xfrm>
        </p:grpSpPr>
        <p:cxnSp>
          <p:nvCxnSpPr>
            <p:cNvPr id="67" name="Straight Arrow Connector 66"/>
            <p:cNvCxnSpPr/>
            <p:nvPr/>
          </p:nvCxnSpPr>
          <p:spPr>
            <a:xfrm flipH="1">
              <a:off x="-2386198" y="2810155"/>
              <a:ext cx="257345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-1464760" y="2198680"/>
              <a:ext cx="1473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C000"/>
                  </a:solidFill>
                  <a:latin typeface="Calibri" panose="020F0502020204030204" pitchFamily="34" charset="0"/>
                </a:rPr>
                <a:t>247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84821" y="2176322"/>
            <a:ext cx="2509788" cy="646331"/>
            <a:chOff x="3805136" y="3431418"/>
            <a:chExt cx="2509788" cy="646331"/>
          </a:xfrm>
        </p:grpSpPr>
        <p:cxnSp>
          <p:nvCxnSpPr>
            <p:cNvPr id="70" name="Straight Arrow Connector 69"/>
            <p:cNvCxnSpPr/>
            <p:nvPr/>
          </p:nvCxnSpPr>
          <p:spPr>
            <a:xfrm flipH="1" flipV="1">
              <a:off x="3805136" y="4067010"/>
              <a:ext cx="2509788" cy="174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4671248" y="3431418"/>
              <a:ext cx="1407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C000"/>
                  </a:solidFill>
                  <a:latin typeface="Calibri" panose="020F0502020204030204" pitchFamily="34" charset="0"/>
                </a:rPr>
                <a:t>247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599828" y="926720"/>
            <a:ext cx="10072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99828" y="1799556"/>
            <a:ext cx="10072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03477" y="1023702"/>
            <a:ext cx="0" cy="34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 flipH="1">
                <a:off x="1126148" y="919976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6148" y="919976"/>
                <a:ext cx="910010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>
            <a:off x="1914610" y="939040"/>
            <a:ext cx="10072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14610" y="1811876"/>
            <a:ext cx="10072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418259" y="1036022"/>
            <a:ext cx="0" cy="34789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 flipH="1">
                <a:off x="2469427" y="935189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69427" y="935189"/>
                <a:ext cx="910010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63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  <p:bldP spid="7" grpId="1"/>
      <p:bldP spid="28" grpId="0"/>
      <p:bldP spid="43" grpId="0"/>
      <p:bldP spid="44" grpId="0"/>
      <p:bldP spid="45" grpId="0"/>
      <p:bldP spid="46" grpId="0"/>
      <p:bldP spid="47" grpId="0"/>
      <p:bldP spid="39" grpId="0"/>
      <p:bldP spid="40" grpId="0"/>
      <p:bldP spid="76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Subtract 35 from 58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Calculate 79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blipFill>
                <a:blip r:embed="rId4"/>
                <a:stretch>
                  <a:fillRect l="-1626" t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45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Subtract 35 from 58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Calculate 79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blipFill>
                <a:blip r:embed="rId5"/>
                <a:stretch>
                  <a:fillRect l="-1626" t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38254" y="334776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8254" y="1609394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6546" y="2874973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0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CC4B2-4EDF-42B9-A53B-FB3BC78CA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7"/>
          <a:stretch/>
        </p:blipFill>
        <p:spPr>
          <a:xfrm>
            <a:off x="2048681" y="3071574"/>
            <a:ext cx="4268930" cy="1078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F402B-B9EA-4A26-B52F-945BDDAD4F20}"/>
              </a:ext>
            </a:extLst>
          </p:cNvPr>
          <p:cNvSpPr txBox="1"/>
          <p:nvPr/>
        </p:nvSpPr>
        <p:spPr>
          <a:xfrm>
            <a:off x="333342" y="587941"/>
            <a:ext cx="7699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As part of our subtraction work we are going to learn several different methods to support subtraction.</a:t>
            </a:r>
          </a:p>
        </p:txBody>
      </p:sp>
    </p:spTree>
    <p:extLst>
      <p:ext uri="{BB962C8B-B14F-4D97-AF65-F5344CB8AC3E}">
        <p14:creationId xmlns:p14="http://schemas.microsoft.com/office/powerpoint/2010/main" val="99177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A53E3-3F8D-4A11-A831-CF6FA904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1" y="1896867"/>
            <a:ext cx="7643612" cy="3852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5DC6E-6C89-4EAB-8C0D-69E8A961329A}"/>
              </a:ext>
            </a:extLst>
          </p:cNvPr>
          <p:cNvSpPr txBox="1"/>
          <p:nvPr/>
        </p:nvSpPr>
        <p:spPr>
          <a:xfrm>
            <a:off x="347646" y="137775"/>
            <a:ext cx="769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Stick this problem in your book we will work through it as a </a:t>
            </a:r>
            <a:r>
              <a:rPr lang="en-GB" sz="3600" dirty="0" err="1"/>
              <a:t>class.c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9035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258569"/>
            <a:ext cx="7721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Dexter has 137 stickers. </a:t>
            </a:r>
          </a:p>
          <a:p>
            <a:r>
              <a:rPr lang="en-GB" sz="3200" dirty="0">
                <a:latin typeface="Calibri" panose="020F0502020204030204" pitchFamily="34" charset="0"/>
              </a:rPr>
              <a:t>Rosie has 449 stickers.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many more stickers does Rosie have than Dexter?</a:t>
            </a:r>
          </a:p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78020" y="2344990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137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Calibri" panose="020F0502020204030204" pitchFamily="34" charset="0"/>
              </a:rPr>
              <a:t> 449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771" y="3208867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D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2078" y="3247032"/>
            <a:ext cx="18797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00808" y="3247032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137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4771" y="4059310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R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2078" y="4045763"/>
            <a:ext cx="36408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90264" y="404576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449</a:t>
            </a:r>
            <a:endParaRPr lang="en-GB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1867" y="3570197"/>
            <a:ext cx="176106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6657" y="2998551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?</a:t>
            </a:r>
            <a:endParaRPr lang="en-GB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03544"/>
              </p:ext>
            </p:extLst>
          </p:nvPr>
        </p:nvGraphicFramePr>
        <p:xfrm>
          <a:off x="5502263" y="2719399"/>
          <a:ext cx="2685141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47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42506" y="3928175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06" y="3928175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522168" y="469256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1670" y="469256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9377" y="46925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32199" y="2998551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312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94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  <p:bldP spid="6" grpId="0"/>
      <p:bldP spid="7" grpId="0"/>
      <p:bldP spid="8" grpId="0" animBg="1"/>
      <p:bldP spid="9" grpId="0"/>
      <p:bldP spid="12" grpId="0"/>
      <p:bldP spid="12" grpId="1"/>
      <p:bldP spid="14" grpId="0"/>
      <p:bldP spid="15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258569"/>
            <a:ext cx="772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Use the bar model method to support answer this question in your book discuss your working with your partner.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365 - 123</a:t>
            </a:r>
          </a:p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8061" y="5537451"/>
            <a:ext cx="763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We can check our working using inverse operations  242 + 123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348" y="3085528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D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655" y="3123693"/>
            <a:ext cx="18797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90385" y="312369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123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4348" y="3935971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R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655" y="3922424"/>
            <a:ext cx="36408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79841" y="3922424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365</a:t>
            </a:r>
            <a:endParaRPr lang="en-GB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71444" y="3446858"/>
            <a:ext cx="176106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66234" y="2875212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?</a:t>
            </a:r>
            <a:endParaRPr lang="en-GB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51457"/>
              </p:ext>
            </p:extLst>
          </p:nvPr>
        </p:nvGraphicFramePr>
        <p:xfrm>
          <a:off x="5291840" y="2596060"/>
          <a:ext cx="2685141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47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2083" y="3804836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83" y="3804836"/>
                <a:ext cx="67839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311745" y="456922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1247" y="456922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48954" y="456922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28408" y="2834255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242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2" grpId="0"/>
      <p:bldP spid="12" grpId="1"/>
      <p:bldP spid="14" grpId="0"/>
      <p:bldP spid="15" grpId="0"/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C5E94-D9B9-47A9-8D9B-7EF1D6E03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14" y="1474836"/>
            <a:ext cx="5400389" cy="860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33494-BA61-4FBD-A1CC-F3433800AAC9}"/>
              </a:ext>
            </a:extLst>
          </p:cNvPr>
          <p:cNvSpPr txBox="1"/>
          <p:nvPr/>
        </p:nvSpPr>
        <p:spPr>
          <a:xfrm>
            <a:off x="528320" y="397324"/>
            <a:ext cx="772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What is this question asking us?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How are we going to work out our answer?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Discuss and work this problem out as a class.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Use bar modelling and number lines to support your working.</a:t>
            </a:r>
          </a:p>
        </p:txBody>
      </p:sp>
    </p:spTree>
    <p:extLst>
      <p:ext uri="{BB962C8B-B14F-4D97-AF65-F5344CB8AC3E}">
        <p14:creationId xmlns:p14="http://schemas.microsoft.com/office/powerpoint/2010/main" val="371167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1" y="1667440"/>
            <a:ext cx="3856895" cy="3861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273" y="1982423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679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2473" y="4185296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9189" y="4185296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39368" y="2132635"/>
                <a:ext cx="23749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679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 515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68" y="2132635"/>
                <a:ext cx="2374977" cy="584775"/>
              </a:xfrm>
              <a:prstGeom prst="rect">
                <a:avLst/>
              </a:prstGeom>
              <a:blipFill>
                <a:blip r:embed="rId4"/>
                <a:stretch>
                  <a:fillRect l="-6410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39368" y="2746001"/>
                <a:ext cx="23749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679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 164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68" y="2746001"/>
                <a:ext cx="2374977" cy="584775"/>
              </a:xfrm>
              <a:prstGeom prst="rect">
                <a:avLst/>
              </a:prstGeom>
              <a:blipFill>
                <a:blip r:embed="rId5"/>
                <a:stretch>
                  <a:fillRect l="-6410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39368" y="3369296"/>
                <a:ext cx="3467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515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164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68" y="3369296"/>
                <a:ext cx="3467847" cy="584775"/>
              </a:xfrm>
              <a:prstGeom prst="rect">
                <a:avLst/>
              </a:prstGeom>
              <a:blipFill>
                <a:blip r:embed="rId6"/>
                <a:stretch>
                  <a:fillRect l="-439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39368" y="3993665"/>
                <a:ext cx="3467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164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515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68" y="3993665"/>
                <a:ext cx="3467847" cy="584775"/>
              </a:xfrm>
              <a:prstGeom prst="rect">
                <a:avLst/>
              </a:prstGeom>
              <a:blipFill>
                <a:blip r:embed="rId7"/>
                <a:stretch>
                  <a:fillRect l="-439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919726" y="2143237"/>
            <a:ext cx="237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164</a:t>
            </a:r>
            <a:endParaRPr lang="en-GB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6919726" y="2766532"/>
            <a:ext cx="237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515</a:t>
            </a:r>
            <a:endParaRPr lang="en-GB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919725" y="3389827"/>
            <a:ext cx="237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679</a:t>
            </a:r>
            <a:endParaRPr lang="en-GB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6919726" y="4013122"/>
            <a:ext cx="237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679</a:t>
            </a:r>
            <a:endParaRPr lang="en-GB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6E0DC-B039-4F50-8FAF-0A92AE746268}"/>
              </a:ext>
            </a:extLst>
          </p:cNvPr>
          <p:cNvSpPr txBox="1"/>
          <p:nvPr/>
        </p:nvSpPr>
        <p:spPr>
          <a:xfrm>
            <a:off x="347646" y="137775"/>
            <a:ext cx="7699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Inverse Operations.</a:t>
            </a:r>
          </a:p>
          <a:p>
            <a:r>
              <a:rPr lang="en-GB" sz="2800" dirty="0"/>
              <a:t>How can we use fact families to help us with our working?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11694-0F99-412B-AD78-5F956F99B6A2}"/>
              </a:ext>
            </a:extLst>
          </p:cNvPr>
          <p:cNvSpPr txBox="1"/>
          <p:nvPr/>
        </p:nvSpPr>
        <p:spPr>
          <a:xfrm>
            <a:off x="347645" y="5671913"/>
            <a:ext cx="769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we know that 679 – 515 is 164, </a:t>
            </a:r>
          </a:p>
          <a:p>
            <a:r>
              <a:rPr lang="en-GB" sz="2800" dirty="0"/>
              <a:t>Then we know that 679 – 164 is…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0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6" grpId="0"/>
      <p:bldP spid="36" grpId="1"/>
      <p:bldP spid="37" grpId="0"/>
      <p:bldP spid="38" grpId="0"/>
      <p:bldP spid="39" grpId="0"/>
      <p:bldP spid="40" grpId="0"/>
      <p:bldP spid="41" grpId="0"/>
      <p:bldP spid="44" grpId="0"/>
      <p:bldP spid="45" grpId="0"/>
      <p:bldP spid="51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5|1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0.4|1.5|14.3|11.5|8.2|8.6|4|4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0.4|1.5|14.3|11.5|8.2|8.6|4|4.4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7|6.5|9|2.5|8.3|8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7|6.5|9|2.5|8.3|8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6.8|4.3|11|2.4|8.2|2.6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7|11.3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6|4.9|13.4|4.4|16.6|8.8|4.9|3.8|2.6|5.8|16.3|0.9|3.9|4.4|3.3|4|6|7.4|3.7|4.2|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711CD-1AE6-475E-827E-CD32B5B2A83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CB48E7-9E8A-415D-8651-7677F799A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446</Words>
  <Application>Microsoft Office PowerPoint</Application>
  <PresentationFormat>On-screen Show (4:3)</PresentationFormat>
  <Paragraphs>180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110</cp:revision>
  <dcterms:created xsi:type="dcterms:W3CDTF">2019-07-05T11:02:13Z</dcterms:created>
  <dcterms:modified xsi:type="dcterms:W3CDTF">2021-10-12T10:07:55Z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