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9" r:id="rId5"/>
    <p:sldId id="258" r:id="rId6"/>
    <p:sldId id="261" r:id="rId7"/>
    <p:sldId id="262" r:id="rId8"/>
    <p:sldId id="268" r:id="rId9"/>
    <p:sldId id="263" r:id="rId10"/>
    <p:sldId id="266" r:id="rId11"/>
    <p:sldId id="273"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A2AD-667F-4C06-BD31-3D169ECCD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08936D-A0E2-4C2E-B32B-36BC7C08F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5558D-9EDF-40FC-83D2-B2F9F251F6BC}"/>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5" name="Footer Placeholder 4">
            <a:extLst>
              <a:ext uri="{FF2B5EF4-FFF2-40B4-BE49-F238E27FC236}">
                <a16:creationId xmlns:a16="http://schemas.microsoft.com/office/drawing/2014/main" id="{6880E7F8-88AA-485F-9FB9-B8C074EA8C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D2371-341C-452C-93AC-B6D6FD283DCE}"/>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236885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E3B9-5AD0-45F4-87CF-EAFFB615C2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E1D923-6D33-412A-A2C6-3A33DDE2FC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0F12BF-EAEA-45C9-8DFB-A261737541A2}"/>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5" name="Footer Placeholder 4">
            <a:extLst>
              <a:ext uri="{FF2B5EF4-FFF2-40B4-BE49-F238E27FC236}">
                <a16:creationId xmlns:a16="http://schemas.microsoft.com/office/drawing/2014/main" id="{BC3C2FB3-5E96-4CA6-BAA9-F6FF0624C4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192F71-6872-4522-A540-12ED0FE61C47}"/>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276784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B56BE4-1EC9-4E78-8039-2A69BEAC02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09B55-77A5-42EF-94EC-CCF03CBB00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92339F-E0EB-4B76-8CA5-09955D08C57E}"/>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5" name="Footer Placeholder 4">
            <a:extLst>
              <a:ext uri="{FF2B5EF4-FFF2-40B4-BE49-F238E27FC236}">
                <a16:creationId xmlns:a16="http://schemas.microsoft.com/office/drawing/2014/main" id="{B6D7F582-D06A-4250-965A-643FAD712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6C0593-FD33-4FB2-8CE2-7F0C43AAA984}"/>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406280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D2B7-8E1F-4A94-BFF4-01724D09D9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8AA2CF-760F-477A-8AA7-D4CD4DFBC2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28918F-6C28-4077-9A11-0CBBAD597937}"/>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5" name="Footer Placeholder 4">
            <a:extLst>
              <a:ext uri="{FF2B5EF4-FFF2-40B4-BE49-F238E27FC236}">
                <a16:creationId xmlns:a16="http://schemas.microsoft.com/office/drawing/2014/main" id="{643EBBBF-ABD7-4C22-8196-9C10CBE15B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DDA32-16A9-475D-AD1E-735EEB2D5758}"/>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112028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5590-0729-471E-9D33-5EA5193B7B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581031-BF8F-4CFD-80AE-76673B352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839D3F-9B6F-45BA-AB2A-77D6885ECE39}"/>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5" name="Footer Placeholder 4">
            <a:extLst>
              <a:ext uri="{FF2B5EF4-FFF2-40B4-BE49-F238E27FC236}">
                <a16:creationId xmlns:a16="http://schemas.microsoft.com/office/drawing/2014/main" id="{EBEB2BBF-D15C-404A-A804-C21A9AD3C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82AA8-407A-491D-99A9-05B1CBACD359}"/>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94863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00F9-782E-486D-BDE0-3061A5552C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8CC372-5714-4EA1-B543-0C37D017FF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5AC06B-F947-4CB1-B402-0E4BB7C88E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45099D-AFE1-4F20-95B2-175D34E4BB37}"/>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6" name="Footer Placeholder 5">
            <a:extLst>
              <a:ext uri="{FF2B5EF4-FFF2-40B4-BE49-F238E27FC236}">
                <a16:creationId xmlns:a16="http://schemas.microsoft.com/office/drawing/2014/main" id="{1D56357B-D05E-434F-BA58-DC5A507B87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C36B27-6ED2-4E4C-B6FF-BA9DBEEAE938}"/>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278459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6D0C-E839-4011-8E57-B1E8AE33EE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7484F8-00A2-4D96-9129-27E4DB0C4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D621AF-187B-451F-AF6A-6B57A3CE25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F24AE3-8F2A-4F0A-B897-A0CE10F6D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446DCD-F4EB-4715-A04A-BE4CA4DF3B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A137B4-1F79-47B7-AF93-6F391800170A}"/>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8" name="Footer Placeholder 7">
            <a:extLst>
              <a:ext uri="{FF2B5EF4-FFF2-40B4-BE49-F238E27FC236}">
                <a16:creationId xmlns:a16="http://schemas.microsoft.com/office/drawing/2014/main" id="{7E6032C0-3E3E-44EF-981F-802154D7A3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1816A2-9C87-4C07-87A7-DE895D7F2B38}"/>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302335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5A87-F874-469C-A519-6FBA2CBAB2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023268-6E47-4799-A048-8E6097ADE383}"/>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4" name="Footer Placeholder 3">
            <a:extLst>
              <a:ext uri="{FF2B5EF4-FFF2-40B4-BE49-F238E27FC236}">
                <a16:creationId xmlns:a16="http://schemas.microsoft.com/office/drawing/2014/main" id="{CF40D630-CD9B-472F-9511-7F8301C789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F842BD-D689-4728-9E17-D95FB87E7108}"/>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257253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A254D-38E3-4BB8-B125-C24FEB3BEB2A}"/>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3" name="Footer Placeholder 2">
            <a:extLst>
              <a:ext uri="{FF2B5EF4-FFF2-40B4-BE49-F238E27FC236}">
                <a16:creationId xmlns:a16="http://schemas.microsoft.com/office/drawing/2014/main" id="{47BEF10E-3207-4D51-873C-F4C44117F5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FA5389-3675-4836-9F15-131DB4AB07A6}"/>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262876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41F3-6D20-4036-90A4-D0F08BD0A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893699-9D54-4330-B90F-4F7EFDAA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F6E794-1D68-4274-B8FE-73CAB6825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EA10B4-B4B1-41FA-944F-8BA66C51C72E}"/>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6" name="Footer Placeholder 5">
            <a:extLst>
              <a:ext uri="{FF2B5EF4-FFF2-40B4-BE49-F238E27FC236}">
                <a16:creationId xmlns:a16="http://schemas.microsoft.com/office/drawing/2014/main" id="{1C679F0A-DAB4-489D-A182-4D772195CF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884A79-D31B-4084-8B65-F56130AE27BE}"/>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169585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199E-985D-4273-AAAB-94C48720A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557C0C-8D06-44E5-9FB1-517FAC435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86CE67-3551-4084-9483-BE84E22FF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C041B1-A6E0-442C-88C8-795736B9D621}"/>
              </a:ext>
            </a:extLst>
          </p:cNvPr>
          <p:cNvSpPr>
            <a:spLocks noGrp="1"/>
          </p:cNvSpPr>
          <p:nvPr>
            <p:ph type="dt" sz="half" idx="10"/>
          </p:nvPr>
        </p:nvSpPr>
        <p:spPr/>
        <p:txBody>
          <a:bodyPr/>
          <a:lstStyle/>
          <a:p>
            <a:fld id="{19A2425E-159B-467E-A3E5-E0E2145778E7}" type="datetimeFigureOut">
              <a:rPr lang="en-GB" smtClean="0"/>
              <a:t>05/01/2022</a:t>
            </a:fld>
            <a:endParaRPr lang="en-GB"/>
          </a:p>
        </p:txBody>
      </p:sp>
      <p:sp>
        <p:nvSpPr>
          <p:cNvPr id="6" name="Footer Placeholder 5">
            <a:extLst>
              <a:ext uri="{FF2B5EF4-FFF2-40B4-BE49-F238E27FC236}">
                <a16:creationId xmlns:a16="http://schemas.microsoft.com/office/drawing/2014/main" id="{709CE11A-3B8D-4F4B-B335-0A13415D4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DC3AB-848F-4BFB-B38E-7641A7771D58}"/>
              </a:ext>
            </a:extLst>
          </p:cNvPr>
          <p:cNvSpPr>
            <a:spLocks noGrp="1"/>
          </p:cNvSpPr>
          <p:nvPr>
            <p:ph type="sldNum" sz="quarter" idx="12"/>
          </p:nvPr>
        </p:nvSpPr>
        <p:spPr/>
        <p:txBody>
          <a:bodyPr/>
          <a:lstStyle/>
          <a:p>
            <a:fld id="{23BCF75A-6287-4292-9342-C6FDD59F1B3C}" type="slidenum">
              <a:rPr lang="en-GB" smtClean="0"/>
              <a:t>‹#›</a:t>
            </a:fld>
            <a:endParaRPr lang="en-GB"/>
          </a:p>
        </p:txBody>
      </p:sp>
    </p:spTree>
    <p:extLst>
      <p:ext uri="{BB962C8B-B14F-4D97-AF65-F5344CB8AC3E}">
        <p14:creationId xmlns:p14="http://schemas.microsoft.com/office/powerpoint/2010/main" val="339841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79C8A-5582-413B-8529-3EFBC2D2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9A9A0A-3AB0-4893-B11A-5A2873716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0ACBC-1259-40D9-BB5F-CB1E721E4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2425E-159B-467E-A3E5-E0E2145778E7}" type="datetimeFigureOut">
              <a:rPr lang="en-GB" smtClean="0"/>
              <a:t>05/01/2022</a:t>
            </a:fld>
            <a:endParaRPr lang="en-GB"/>
          </a:p>
        </p:txBody>
      </p:sp>
      <p:sp>
        <p:nvSpPr>
          <p:cNvPr id="5" name="Footer Placeholder 4">
            <a:extLst>
              <a:ext uri="{FF2B5EF4-FFF2-40B4-BE49-F238E27FC236}">
                <a16:creationId xmlns:a16="http://schemas.microsoft.com/office/drawing/2014/main" id="{19973AA1-415D-4506-B0DC-99C8FD4954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4E74E1-A9CA-48A1-9ABC-94562F11B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CF75A-6287-4292-9342-C6FDD59F1B3C}" type="slidenum">
              <a:rPr lang="en-GB" smtClean="0"/>
              <a:t>‹#›</a:t>
            </a:fld>
            <a:endParaRPr lang="en-GB"/>
          </a:p>
        </p:txBody>
      </p:sp>
    </p:spTree>
    <p:extLst>
      <p:ext uri="{BB962C8B-B14F-4D97-AF65-F5344CB8AC3E}">
        <p14:creationId xmlns:p14="http://schemas.microsoft.com/office/powerpoint/2010/main" val="35995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DpuOa6u6HX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War I (1914-1918) - History of England">
            <a:extLst>
              <a:ext uri="{FF2B5EF4-FFF2-40B4-BE49-F238E27FC236}">
                <a16:creationId xmlns:a16="http://schemas.microsoft.com/office/drawing/2014/main" id="{14A33867-505E-4C42-99B9-044A4CED12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85177" y="271895"/>
            <a:ext cx="5621645" cy="64761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EF9A27-B8B0-406B-AA19-E08E9F0DF411}"/>
              </a:ext>
            </a:extLst>
          </p:cNvPr>
          <p:cNvSpPr>
            <a:spLocks noGrp="1"/>
          </p:cNvSpPr>
          <p:nvPr>
            <p:ph type="ctrTitle"/>
          </p:nvPr>
        </p:nvSpPr>
        <p:spPr>
          <a:xfrm>
            <a:off x="1666043" y="358883"/>
            <a:ext cx="9144000" cy="989445"/>
          </a:xfrm>
        </p:spPr>
        <p:txBody>
          <a:bodyPr/>
          <a:lstStyle/>
          <a:p>
            <a:r>
              <a:rPr lang="en-US" dirty="0">
                <a:solidFill>
                  <a:srgbClr val="00B0F0"/>
                </a:solidFill>
              </a:rPr>
              <a:t>Year 5 History</a:t>
            </a:r>
            <a:endParaRPr lang="en-GB" dirty="0">
              <a:solidFill>
                <a:srgbClr val="00B0F0"/>
              </a:solidFill>
            </a:endParaRPr>
          </a:p>
        </p:txBody>
      </p:sp>
      <p:sp>
        <p:nvSpPr>
          <p:cNvPr id="3" name="Subtitle 2">
            <a:extLst>
              <a:ext uri="{FF2B5EF4-FFF2-40B4-BE49-F238E27FC236}">
                <a16:creationId xmlns:a16="http://schemas.microsoft.com/office/drawing/2014/main" id="{95E6BC79-0AB2-472D-9D8A-A35B2CDDB949}"/>
              </a:ext>
            </a:extLst>
          </p:cNvPr>
          <p:cNvSpPr>
            <a:spLocks noGrp="1"/>
          </p:cNvSpPr>
          <p:nvPr>
            <p:ph type="subTitle" idx="1"/>
          </p:nvPr>
        </p:nvSpPr>
        <p:spPr>
          <a:xfrm>
            <a:off x="1233996" y="3602038"/>
            <a:ext cx="9434004" cy="1655762"/>
          </a:xfrm>
        </p:spPr>
        <p:txBody>
          <a:bodyPr>
            <a:normAutofit/>
          </a:bodyPr>
          <a:lstStyle/>
          <a:p>
            <a:r>
              <a:rPr lang="en-US" sz="3600" dirty="0">
                <a:solidFill>
                  <a:srgbClr val="00B0F0"/>
                </a:solidFill>
              </a:rPr>
              <a:t>To explore what life was like for the people of Britain during World War 1</a:t>
            </a:r>
            <a:endParaRPr lang="en-GB" sz="3600" dirty="0">
              <a:solidFill>
                <a:srgbClr val="00B0F0"/>
              </a:solidFill>
            </a:endParaRPr>
          </a:p>
        </p:txBody>
      </p:sp>
    </p:spTree>
    <p:extLst>
      <p:ext uri="{BB962C8B-B14F-4D97-AF65-F5344CB8AC3E}">
        <p14:creationId xmlns:p14="http://schemas.microsoft.com/office/powerpoint/2010/main" val="94117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36ED72-7834-41DD-861B-728AD981457B}"/>
              </a:ext>
            </a:extLst>
          </p:cNvPr>
          <p:cNvSpPr>
            <a:spLocks noGrp="1"/>
          </p:cNvSpPr>
          <p:nvPr>
            <p:ph type="title"/>
          </p:nvPr>
        </p:nvSpPr>
        <p:spPr>
          <a:xfrm>
            <a:off x="243840" y="508001"/>
            <a:ext cx="11480800" cy="722312"/>
          </a:xfrm>
        </p:spPr>
        <p:txBody>
          <a:bodyPr>
            <a:normAutofit fontScale="90000"/>
          </a:bodyPr>
          <a:lstStyle/>
          <a:p>
            <a:r>
              <a:rPr lang="en-US" sz="2700" dirty="0">
                <a:solidFill>
                  <a:srgbClr val="00B0F0"/>
                </a:solidFill>
                <a:latin typeface="Comic Sans MS" panose="030F0702030302020204" pitchFamily="66" charset="0"/>
              </a:rPr>
              <a:t>LO: To explore what life was like for the people of Britain during World War </a:t>
            </a:r>
            <a:r>
              <a:rPr lang="en-US" sz="2700" dirty="0">
                <a:solidFill>
                  <a:srgbClr val="00B0F0"/>
                </a:solidFill>
              </a:rPr>
              <a:t>1</a:t>
            </a:r>
            <a:br>
              <a:rPr lang="en-GB" dirty="0">
                <a:solidFill>
                  <a:srgbClr val="00B0F0"/>
                </a:solidFill>
              </a:rPr>
            </a:br>
            <a:endParaRPr lang="en-GB" dirty="0"/>
          </a:p>
        </p:txBody>
      </p:sp>
      <p:sp>
        <p:nvSpPr>
          <p:cNvPr id="6" name="Content Placeholder 5">
            <a:extLst>
              <a:ext uri="{FF2B5EF4-FFF2-40B4-BE49-F238E27FC236}">
                <a16:creationId xmlns:a16="http://schemas.microsoft.com/office/drawing/2014/main" id="{4D305148-CD16-45BA-8120-119A01E4C135}"/>
              </a:ext>
            </a:extLst>
          </p:cNvPr>
          <p:cNvSpPr>
            <a:spLocks noGrp="1"/>
          </p:cNvSpPr>
          <p:nvPr>
            <p:ph idx="1"/>
          </p:nvPr>
        </p:nvSpPr>
        <p:spPr>
          <a:xfrm>
            <a:off x="838200" y="1230312"/>
            <a:ext cx="6979920" cy="5307647"/>
          </a:xfrm>
        </p:spPr>
        <p:txBody>
          <a:bodyPr>
            <a:normAutofit/>
          </a:bodyPr>
          <a:lstStyle/>
          <a:p>
            <a:pPr marL="0" indent="0">
              <a:lnSpc>
                <a:spcPct val="100000"/>
              </a:lnSpc>
              <a:buNone/>
            </a:pPr>
            <a:r>
              <a:rPr lang="en-GB" dirty="0">
                <a:latin typeface="Comic Sans MS" panose="030F0702030302020204" pitchFamily="66" charset="0"/>
              </a:rPr>
              <a:t>Women filled all kinds of roles.  Any roles that used to be mainly male orientated, such as policemen, firemen, factory workers and teachers, needed women to step into these jobs.</a:t>
            </a:r>
          </a:p>
          <a:p>
            <a:pPr marL="0" indent="0">
              <a:lnSpc>
                <a:spcPct val="100000"/>
              </a:lnSpc>
              <a:buNone/>
            </a:pPr>
            <a:endParaRPr lang="en-GB" dirty="0">
              <a:latin typeface="Comic Sans MS" panose="030F0702030302020204" pitchFamily="66" charset="0"/>
            </a:endParaRPr>
          </a:p>
          <a:p>
            <a:pPr marL="0" indent="0">
              <a:lnSpc>
                <a:spcPct val="100000"/>
              </a:lnSpc>
              <a:buNone/>
            </a:pPr>
            <a:r>
              <a:rPr lang="en-GB" dirty="0">
                <a:latin typeface="Comic Sans MS" panose="030F0702030302020204" pitchFamily="66" charset="0"/>
              </a:rPr>
              <a:t>Women also took on new roles which helped with the war.  Running communication stations and delivering messages was vital in making sure information reached the relevant people</a:t>
            </a:r>
            <a:r>
              <a:rPr lang="en-GB" dirty="0"/>
              <a:t>.</a:t>
            </a:r>
          </a:p>
        </p:txBody>
      </p:sp>
      <p:pic>
        <p:nvPicPr>
          <p:cNvPr id="5" name="Picture 4" descr="12 Things You Didn't Know About Women In The First World War | Imperial War  Museums">
            <a:extLst>
              <a:ext uri="{FF2B5EF4-FFF2-40B4-BE49-F238E27FC236}">
                <a16:creationId xmlns:a16="http://schemas.microsoft.com/office/drawing/2014/main" id="{7566D239-3FDE-4A53-B6F5-925D7E4E53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18120" y="1230310"/>
            <a:ext cx="1965960" cy="2953069"/>
          </a:xfrm>
          <a:prstGeom prst="rect">
            <a:avLst/>
          </a:prstGeom>
          <a:ln>
            <a:noFill/>
          </a:ln>
          <a:effectLst>
            <a:outerShdw blurRad="292100" dist="139700" dir="2700000" algn="tl" rotWithShape="0">
              <a:srgbClr val="333333">
                <a:alpha val="65000"/>
              </a:srgbClr>
            </a:outerShdw>
          </a:effectLst>
        </p:spPr>
      </p:pic>
      <p:pic>
        <p:nvPicPr>
          <p:cNvPr id="7" name="Picture 6" descr="Women's Land Army of World War I | National Women's History Museum">
            <a:extLst>
              <a:ext uri="{FF2B5EF4-FFF2-40B4-BE49-F238E27FC236}">
                <a16:creationId xmlns:a16="http://schemas.microsoft.com/office/drawing/2014/main" id="{99E7F169-83A9-408A-8B39-7D41E961D5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47910" y="3831112"/>
            <a:ext cx="1612900" cy="2419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84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36ED72-7834-41DD-861B-728AD981457B}"/>
              </a:ext>
            </a:extLst>
          </p:cNvPr>
          <p:cNvSpPr>
            <a:spLocks noGrp="1"/>
          </p:cNvSpPr>
          <p:nvPr>
            <p:ph type="title"/>
          </p:nvPr>
        </p:nvSpPr>
        <p:spPr>
          <a:xfrm>
            <a:off x="243840" y="508001"/>
            <a:ext cx="11480800" cy="722312"/>
          </a:xfrm>
        </p:spPr>
        <p:txBody>
          <a:bodyPr>
            <a:normAutofit fontScale="90000"/>
          </a:bodyPr>
          <a:lstStyle/>
          <a:p>
            <a:r>
              <a:rPr lang="en-US" sz="2700" dirty="0">
                <a:solidFill>
                  <a:srgbClr val="00B0F0"/>
                </a:solidFill>
                <a:latin typeface="Comic Sans MS" panose="030F0702030302020204" pitchFamily="66" charset="0"/>
              </a:rPr>
              <a:t>LO: To explore what life was like for the people of Britain during World War </a:t>
            </a:r>
            <a:r>
              <a:rPr lang="en-US" sz="2700" dirty="0">
                <a:solidFill>
                  <a:srgbClr val="00B0F0"/>
                </a:solidFill>
              </a:rPr>
              <a:t>1</a:t>
            </a:r>
            <a:br>
              <a:rPr lang="en-GB" dirty="0">
                <a:solidFill>
                  <a:srgbClr val="00B0F0"/>
                </a:solidFill>
              </a:rPr>
            </a:br>
            <a:endParaRPr lang="en-GB" dirty="0"/>
          </a:p>
        </p:txBody>
      </p:sp>
      <p:sp>
        <p:nvSpPr>
          <p:cNvPr id="6" name="Content Placeholder 5">
            <a:extLst>
              <a:ext uri="{FF2B5EF4-FFF2-40B4-BE49-F238E27FC236}">
                <a16:creationId xmlns:a16="http://schemas.microsoft.com/office/drawing/2014/main" id="{4D305148-CD16-45BA-8120-119A01E4C135}"/>
              </a:ext>
            </a:extLst>
          </p:cNvPr>
          <p:cNvSpPr>
            <a:spLocks noGrp="1"/>
          </p:cNvSpPr>
          <p:nvPr>
            <p:ph idx="1"/>
          </p:nvPr>
        </p:nvSpPr>
        <p:spPr>
          <a:xfrm>
            <a:off x="838200" y="1230312"/>
            <a:ext cx="7246758" cy="5307647"/>
          </a:xfrm>
        </p:spPr>
        <p:txBody>
          <a:bodyPr>
            <a:normAutofit fontScale="92500" lnSpcReduction="20000"/>
          </a:bodyPr>
          <a:lstStyle/>
          <a:p>
            <a:pPr marL="0" indent="0">
              <a:lnSpc>
                <a:spcPct val="110000"/>
              </a:lnSpc>
              <a:buNone/>
            </a:pPr>
            <a:r>
              <a:rPr lang="en-GB" dirty="0">
                <a:latin typeface="Comic Sans MS" panose="030F0702030302020204" pitchFamily="66" charset="0"/>
              </a:rPr>
              <a:t>Even children were asked to play their part during the Great War.  They helped to grow food at home – this was important as the Germans were trying their best to make sure no supplies were getting to Britain.</a:t>
            </a:r>
          </a:p>
          <a:p>
            <a:pPr marL="0" indent="0">
              <a:lnSpc>
                <a:spcPct val="110000"/>
              </a:lnSpc>
              <a:buNone/>
            </a:pPr>
            <a:endParaRPr lang="en-GB" dirty="0">
              <a:latin typeface="Comic Sans MS" panose="030F0702030302020204" pitchFamily="66" charset="0"/>
            </a:endParaRPr>
          </a:p>
          <a:p>
            <a:pPr marL="0" indent="0">
              <a:lnSpc>
                <a:spcPct val="110000"/>
              </a:lnSpc>
              <a:buNone/>
            </a:pPr>
            <a:r>
              <a:rPr lang="en-GB" dirty="0">
                <a:latin typeface="Comic Sans MS" panose="030F0702030302020204" pitchFamily="66" charset="0"/>
              </a:rPr>
              <a:t>Are any of you part of a group such as Scouts or Guides?</a:t>
            </a:r>
          </a:p>
          <a:p>
            <a:pPr marL="0" indent="0">
              <a:lnSpc>
                <a:spcPct val="110000"/>
              </a:lnSpc>
              <a:buNone/>
            </a:pPr>
            <a:endParaRPr lang="en-GB" dirty="0">
              <a:latin typeface="Comic Sans MS" panose="030F0702030302020204" pitchFamily="66" charset="0"/>
            </a:endParaRPr>
          </a:p>
          <a:p>
            <a:pPr marL="0" indent="0">
              <a:lnSpc>
                <a:spcPct val="110000"/>
              </a:lnSpc>
              <a:buNone/>
            </a:pPr>
            <a:r>
              <a:rPr lang="en-GB" dirty="0">
                <a:latin typeface="Comic Sans MS" panose="030F0702030302020204" pitchFamily="66" charset="0"/>
              </a:rPr>
              <a:t>During the War, these two groups (known as Boy Scouts and Girl Guides) also had important parts to play</a:t>
            </a:r>
          </a:p>
        </p:txBody>
      </p:sp>
      <p:pic>
        <p:nvPicPr>
          <p:cNvPr id="8" name="Picture 7" descr="Find Success in Your Backyard with a Victory Garden - Watson Gloves">
            <a:extLst>
              <a:ext uri="{FF2B5EF4-FFF2-40B4-BE49-F238E27FC236}">
                <a16:creationId xmlns:a16="http://schemas.microsoft.com/office/drawing/2014/main" id="{E6D66412-EBB7-4BF8-BA86-4C8038CC93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84958" y="1155266"/>
            <a:ext cx="3268842" cy="2728870"/>
          </a:xfrm>
          <a:prstGeom prst="rect">
            <a:avLst/>
          </a:prstGeom>
          <a:noFill/>
          <a:ln>
            <a:noFill/>
          </a:ln>
        </p:spPr>
      </p:pic>
    </p:spTree>
    <p:extLst>
      <p:ext uri="{BB962C8B-B14F-4D97-AF65-F5344CB8AC3E}">
        <p14:creationId xmlns:p14="http://schemas.microsoft.com/office/powerpoint/2010/main" val="172741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D492-A19B-4820-AFE8-0100EE457699}"/>
              </a:ext>
            </a:extLst>
          </p:cNvPr>
          <p:cNvSpPr>
            <a:spLocks noGrp="1"/>
          </p:cNvSpPr>
          <p:nvPr>
            <p:ph type="title"/>
          </p:nvPr>
        </p:nvSpPr>
        <p:spPr>
          <a:xfrm>
            <a:off x="274320" y="227965"/>
            <a:ext cx="12192000" cy="1325563"/>
          </a:xfrm>
        </p:spPr>
        <p:txBody>
          <a:bodyPr/>
          <a:lstStyle/>
          <a:p>
            <a:r>
              <a:rPr lang="en-US" sz="2400" dirty="0">
                <a:solidFill>
                  <a:srgbClr val="00B0F0"/>
                </a:solidFill>
                <a:latin typeface="Comic Sans MS" panose="030F0702030302020204" pitchFamily="66" charset="0"/>
              </a:rPr>
              <a:t>LO: To explore what life was like for the people of Britain during World War </a:t>
            </a:r>
            <a:r>
              <a:rPr lang="en-US" sz="2400" dirty="0">
                <a:solidFill>
                  <a:srgbClr val="00B0F0"/>
                </a:solidFill>
              </a:rPr>
              <a:t>1</a:t>
            </a:r>
            <a:endParaRPr lang="en-GB" dirty="0"/>
          </a:p>
        </p:txBody>
      </p:sp>
      <p:pic>
        <p:nvPicPr>
          <p:cNvPr id="8" name="Content Placeholder 7">
            <a:extLst>
              <a:ext uri="{FF2B5EF4-FFF2-40B4-BE49-F238E27FC236}">
                <a16:creationId xmlns:a16="http://schemas.microsoft.com/office/drawing/2014/main" id="{119BA630-E0CF-4262-8AB1-46F122A4EB3A}"/>
              </a:ext>
            </a:extLst>
          </p:cNvPr>
          <p:cNvPicPr>
            <a:picLocks noGrp="1" noChangeAspect="1"/>
          </p:cNvPicPr>
          <p:nvPr>
            <p:ph idx="1"/>
          </p:nvPr>
        </p:nvPicPr>
        <p:blipFill>
          <a:blip r:embed="rId2"/>
          <a:stretch>
            <a:fillRect/>
          </a:stretch>
        </p:blipFill>
        <p:spPr>
          <a:xfrm>
            <a:off x="525781" y="1399365"/>
            <a:ext cx="11197840" cy="5230669"/>
          </a:xfrm>
          <a:prstGeom prst="rect">
            <a:avLst/>
          </a:prstGeom>
        </p:spPr>
      </p:pic>
    </p:spTree>
    <p:extLst>
      <p:ext uri="{BB962C8B-B14F-4D97-AF65-F5344CB8AC3E}">
        <p14:creationId xmlns:p14="http://schemas.microsoft.com/office/powerpoint/2010/main" val="142850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D492-A19B-4820-AFE8-0100EE457699}"/>
              </a:ext>
            </a:extLst>
          </p:cNvPr>
          <p:cNvSpPr>
            <a:spLocks noGrp="1"/>
          </p:cNvSpPr>
          <p:nvPr>
            <p:ph type="title"/>
          </p:nvPr>
        </p:nvSpPr>
        <p:spPr>
          <a:xfrm>
            <a:off x="274320" y="227965"/>
            <a:ext cx="12192000" cy="1325563"/>
          </a:xfrm>
        </p:spPr>
        <p:txBody>
          <a:bodyPr/>
          <a:lstStyle/>
          <a:p>
            <a:r>
              <a:rPr lang="en-US" sz="2400" dirty="0">
                <a:solidFill>
                  <a:srgbClr val="00B0F0"/>
                </a:solidFill>
                <a:latin typeface="Comic Sans MS" panose="030F0702030302020204" pitchFamily="66" charset="0"/>
              </a:rPr>
              <a:t>LO: To explore what life was like for the people of Britain during World War </a:t>
            </a:r>
            <a:r>
              <a:rPr lang="en-US" sz="2400" dirty="0">
                <a:solidFill>
                  <a:srgbClr val="00B0F0"/>
                </a:solidFill>
              </a:rPr>
              <a:t>1</a:t>
            </a:r>
            <a:endParaRPr lang="en-GB" dirty="0"/>
          </a:p>
        </p:txBody>
      </p:sp>
      <p:pic>
        <p:nvPicPr>
          <p:cNvPr id="3" name="Content Placeholder 2">
            <a:extLst>
              <a:ext uri="{FF2B5EF4-FFF2-40B4-BE49-F238E27FC236}">
                <a16:creationId xmlns:a16="http://schemas.microsoft.com/office/drawing/2014/main" id="{79EB72E7-932D-4A9D-B62B-3B9D486A6A26}"/>
              </a:ext>
            </a:extLst>
          </p:cNvPr>
          <p:cNvPicPr>
            <a:picLocks noGrp="1" noChangeAspect="1"/>
          </p:cNvPicPr>
          <p:nvPr>
            <p:ph idx="1"/>
          </p:nvPr>
        </p:nvPicPr>
        <p:blipFill>
          <a:blip r:embed="rId2"/>
          <a:stretch>
            <a:fillRect/>
          </a:stretch>
        </p:blipFill>
        <p:spPr>
          <a:xfrm>
            <a:off x="483677" y="1553528"/>
            <a:ext cx="11271235" cy="4915851"/>
          </a:xfrm>
          <a:prstGeom prst="rect">
            <a:avLst/>
          </a:prstGeom>
        </p:spPr>
      </p:pic>
    </p:spTree>
    <p:extLst>
      <p:ext uri="{BB962C8B-B14F-4D97-AF65-F5344CB8AC3E}">
        <p14:creationId xmlns:p14="http://schemas.microsoft.com/office/powerpoint/2010/main" val="328930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D5636-7297-4576-90C6-5756F87E7816}"/>
              </a:ext>
            </a:extLst>
          </p:cNvPr>
          <p:cNvSpPr>
            <a:spLocks noGrp="1"/>
          </p:cNvSpPr>
          <p:nvPr>
            <p:ph idx="1"/>
          </p:nvPr>
        </p:nvSpPr>
        <p:spPr>
          <a:xfrm>
            <a:off x="485475" y="1825625"/>
            <a:ext cx="8451575" cy="4351338"/>
          </a:xfrm>
        </p:spPr>
        <p:txBody>
          <a:bodyPr>
            <a:normAutofit/>
          </a:bodyPr>
          <a:lstStyle/>
          <a:p>
            <a:pPr marL="0" indent="0">
              <a:buNone/>
            </a:pPr>
            <a:r>
              <a:rPr lang="en-GB" b="1" dirty="0"/>
              <a:t>Now it’s over to you</a:t>
            </a:r>
            <a:r>
              <a:rPr lang="en-GB" dirty="0"/>
              <a:t>.  Choose the character of either a girl guide or a boy scout and write a diary entry of a typical day for you during the war. </a:t>
            </a:r>
          </a:p>
          <a:p>
            <a:pPr marL="0" indent="0">
              <a:buNone/>
            </a:pPr>
            <a:endParaRPr lang="en-GB" dirty="0"/>
          </a:p>
          <a:p>
            <a:pPr marL="0" indent="0">
              <a:buNone/>
            </a:pPr>
            <a:r>
              <a:rPr lang="en-GB" dirty="0"/>
              <a:t>Remember- for a diary entry you will need</a:t>
            </a:r>
          </a:p>
          <a:p>
            <a:r>
              <a:rPr lang="en-GB" dirty="0"/>
              <a:t>To write using an informal tone</a:t>
            </a:r>
          </a:p>
          <a:p>
            <a:r>
              <a:rPr lang="en-GB" dirty="0"/>
              <a:t>To use the first person (I, me, we etc)</a:t>
            </a:r>
          </a:p>
          <a:p>
            <a:r>
              <a:rPr lang="en-GB" dirty="0"/>
              <a:t>Include details of what sort of things that you would have done to help with the war effort</a:t>
            </a:r>
          </a:p>
        </p:txBody>
      </p:sp>
      <p:sp>
        <p:nvSpPr>
          <p:cNvPr id="4" name="Title 1">
            <a:extLst>
              <a:ext uri="{FF2B5EF4-FFF2-40B4-BE49-F238E27FC236}">
                <a16:creationId xmlns:a16="http://schemas.microsoft.com/office/drawing/2014/main" id="{976DA1BD-0006-44A4-8092-9900C1811365}"/>
              </a:ext>
            </a:extLst>
          </p:cNvPr>
          <p:cNvSpPr>
            <a:spLocks noGrp="1"/>
          </p:cNvSpPr>
          <p:nvPr>
            <p:ph type="title"/>
          </p:nvPr>
        </p:nvSpPr>
        <p:spPr>
          <a:xfrm>
            <a:off x="838200" y="365125"/>
            <a:ext cx="9962322" cy="1325563"/>
          </a:xfrm>
        </p:spPr>
        <p:txBody>
          <a:bodyPr/>
          <a:lstStyle/>
          <a:p>
            <a:r>
              <a:rPr lang="en-US" sz="2400" dirty="0">
                <a:solidFill>
                  <a:srgbClr val="00B0F0"/>
                </a:solidFill>
                <a:latin typeface="Comic Sans MS" panose="030F0702030302020204" pitchFamily="66" charset="0"/>
              </a:rPr>
              <a:t>LO: To explore what life was like for the people of Britain during World War 1</a:t>
            </a:r>
            <a:endParaRPr lang="en-GB" dirty="0"/>
          </a:p>
        </p:txBody>
      </p:sp>
      <p:pic>
        <p:nvPicPr>
          <p:cNvPr id="6" name="Picture 5">
            <a:extLst>
              <a:ext uri="{FF2B5EF4-FFF2-40B4-BE49-F238E27FC236}">
                <a16:creationId xmlns:a16="http://schemas.microsoft.com/office/drawing/2014/main" id="{0486419B-8767-4496-946E-4B63E55CDC41}"/>
              </a:ext>
            </a:extLst>
          </p:cNvPr>
          <p:cNvPicPr/>
          <p:nvPr/>
        </p:nvPicPr>
        <p:blipFill>
          <a:blip r:embed="rId2"/>
          <a:stretch>
            <a:fillRect/>
          </a:stretch>
        </p:blipFill>
        <p:spPr>
          <a:xfrm rot="461302">
            <a:off x="8584562" y="1903990"/>
            <a:ext cx="3058369" cy="3472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546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F49E-7530-4157-811A-CDE00D12B5E0}"/>
              </a:ext>
            </a:extLst>
          </p:cNvPr>
          <p:cNvSpPr>
            <a:spLocks noGrp="1"/>
          </p:cNvSpPr>
          <p:nvPr>
            <p:ph type="title"/>
          </p:nvPr>
        </p:nvSpPr>
        <p:spPr>
          <a:xfrm>
            <a:off x="838200" y="681037"/>
            <a:ext cx="10515600" cy="540397"/>
          </a:xfrm>
        </p:spPr>
        <p:txBody>
          <a:bodyPr>
            <a:normAutofit fontScale="90000"/>
          </a:bodyPr>
          <a:lstStyle/>
          <a:p>
            <a:r>
              <a:rPr lang="en-US" sz="2700" dirty="0">
                <a:solidFill>
                  <a:srgbClr val="00B0F0"/>
                </a:solidFill>
              </a:rPr>
              <a:t>LO: To explore what life was like for the people of Britain during World War 1</a:t>
            </a:r>
            <a:br>
              <a:rPr lang="en-GB" dirty="0">
                <a:solidFill>
                  <a:srgbClr val="00B0F0"/>
                </a:solidFill>
              </a:rPr>
            </a:br>
            <a:endParaRPr lang="en-GB" dirty="0"/>
          </a:p>
        </p:txBody>
      </p:sp>
      <p:sp>
        <p:nvSpPr>
          <p:cNvPr id="3" name="Content Placeholder 2">
            <a:extLst>
              <a:ext uri="{FF2B5EF4-FFF2-40B4-BE49-F238E27FC236}">
                <a16:creationId xmlns:a16="http://schemas.microsoft.com/office/drawing/2014/main" id="{3772AFCB-3915-48B1-8073-3322DE20408B}"/>
              </a:ext>
            </a:extLst>
          </p:cNvPr>
          <p:cNvSpPr>
            <a:spLocks noGrp="1"/>
          </p:cNvSpPr>
          <p:nvPr>
            <p:ph idx="1"/>
          </p:nvPr>
        </p:nvSpPr>
        <p:spPr/>
        <p:txBody>
          <a:bodyPr/>
          <a:lstStyle/>
          <a:p>
            <a:pPr marL="0" indent="0">
              <a:buNone/>
            </a:pPr>
            <a:r>
              <a:rPr lang="en-US" dirty="0"/>
              <a:t>The last time we visited WW1 was in the Autumn term when we talked about </a:t>
            </a:r>
          </a:p>
          <a:p>
            <a:r>
              <a:rPr lang="en-US" dirty="0"/>
              <a:t>The events that led to the start of WW1</a:t>
            </a:r>
          </a:p>
          <a:p>
            <a:r>
              <a:rPr lang="en-US" dirty="0"/>
              <a:t>What life was like on the Western Front</a:t>
            </a:r>
          </a:p>
          <a:p>
            <a:pPr lvl="2"/>
            <a:r>
              <a:rPr lang="en-US" dirty="0">
                <a:solidFill>
                  <a:schemeClr val="accent1"/>
                </a:solidFill>
              </a:rPr>
              <a:t>Can you tell your partner how the war began, and the reasons behind it?</a:t>
            </a:r>
          </a:p>
          <a:p>
            <a:pPr lvl="2"/>
            <a:r>
              <a:rPr lang="en-US" dirty="0">
                <a:solidFill>
                  <a:schemeClr val="accent1"/>
                </a:solidFill>
              </a:rPr>
              <a:t>What can you remember about life in the trenches – what did the soldiers have to deal with?</a:t>
            </a:r>
          </a:p>
          <a:p>
            <a:r>
              <a:rPr lang="en-US" dirty="0"/>
              <a:t>Let’s watch a quick recap about how it all began from </a:t>
            </a:r>
            <a:r>
              <a:rPr lang="en-US" dirty="0">
                <a:hlinkClick r:id="rId2"/>
              </a:rPr>
              <a:t>Horrible Histories</a:t>
            </a:r>
            <a:endParaRPr lang="en-US" dirty="0"/>
          </a:p>
          <a:p>
            <a:endParaRPr lang="en-GB" dirty="0"/>
          </a:p>
        </p:txBody>
      </p:sp>
    </p:spTree>
    <p:extLst>
      <p:ext uri="{BB962C8B-B14F-4D97-AF65-F5344CB8AC3E}">
        <p14:creationId xmlns:p14="http://schemas.microsoft.com/office/powerpoint/2010/main" val="211157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AD1B-50A4-438D-9325-977569AEAC1E}"/>
              </a:ext>
            </a:extLst>
          </p:cNvPr>
          <p:cNvSpPr>
            <a:spLocks noGrp="1"/>
          </p:cNvSpPr>
          <p:nvPr>
            <p:ph type="title"/>
          </p:nvPr>
        </p:nvSpPr>
        <p:spPr>
          <a:xfrm>
            <a:off x="838200" y="365125"/>
            <a:ext cx="10515600" cy="840823"/>
          </a:xfrm>
        </p:spPr>
        <p:txBody>
          <a:bodyPr/>
          <a:lstStyle/>
          <a:p>
            <a:pPr algn="ctr"/>
            <a:r>
              <a:rPr lang="en-GB" b="1" dirty="0"/>
              <a:t>Useful vocabulary</a:t>
            </a:r>
          </a:p>
        </p:txBody>
      </p:sp>
      <p:sp>
        <p:nvSpPr>
          <p:cNvPr id="3" name="Content Placeholder 2">
            <a:extLst>
              <a:ext uri="{FF2B5EF4-FFF2-40B4-BE49-F238E27FC236}">
                <a16:creationId xmlns:a16="http://schemas.microsoft.com/office/drawing/2014/main" id="{38E6F8E5-4369-4F25-8ABD-E0B508FD2653}"/>
              </a:ext>
            </a:extLst>
          </p:cNvPr>
          <p:cNvSpPr>
            <a:spLocks noGrp="1"/>
          </p:cNvSpPr>
          <p:nvPr>
            <p:ph idx="1"/>
          </p:nvPr>
        </p:nvSpPr>
        <p:spPr>
          <a:xfrm>
            <a:off x="838200" y="1825625"/>
            <a:ext cx="10515600" cy="3925818"/>
          </a:xfrm>
        </p:spPr>
        <p:txBody>
          <a:bodyPr/>
          <a:lstStyle/>
          <a:p>
            <a:r>
              <a:rPr lang="en-GB" sz="3600" b="1" dirty="0"/>
              <a:t>Patriotism</a:t>
            </a:r>
            <a:r>
              <a:rPr lang="en-GB" sz="3600" dirty="0"/>
              <a:t> – devoted to and support for one’s country</a:t>
            </a:r>
          </a:p>
          <a:p>
            <a:r>
              <a:rPr lang="en-GB" sz="3600" b="1" dirty="0"/>
              <a:t>Recruitment</a:t>
            </a:r>
            <a:r>
              <a:rPr lang="en-GB" sz="3600" dirty="0"/>
              <a:t> – finding suitable people to fill roles e.g. a soldier</a:t>
            </a:r>
          </a:p>
          <a:p>
            <a:r>
              <a:rPr lang="en-GB" sz="3600" b="1" dirty="0"/>
              <a:t>Pals Battalion </a:t>
            </a:r>
            <a:r>
              <a:rPr lang="en-GB" sz="3600" dirty="0"/>
              <a:t>– men who joined the army with their friends, neighbours or colleagues  and served together</a:t>
            </a:r>
          </a:p>
          <a:p>
            <a:r>
              <a:rPr lang="en-GB" sz="3600" b="1" dirty="0"/>
              <a:t>Morale</a:t>
            </a:r>
            <a:r>
              <a:rPr lang="en-GB" sz="3600" dirty="0"/>
              <a:t> – the enthusiasm of a person or group</a:t>
            </a:r>
          </a:p>
          <a:p>
            <a:pPr marL="0" indent="0">
              <a:buNone/>
            </a:pPr>
            <a:endParaRPr lang="en-GB" dirty="0"/>
          </a:p>
        </p:txBody>
      </p:sp>
    </p:spTree>
    <p:extLst>
      <p:ext uri="{BB962C8B-B14F-4D97-AF65-F5344CB8AC3E}">
        <p14:creationId xmlns:p14="http://schemas.microsoft.com/office/powerpoint/2010/main" val="157115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F49E-7530-4157-811A-CDE00D12B5E0}"/>
              </a:ext>
            </a:extLst>
          </p:cNvPr>
          <p:cNvSpPr>
            <a:spLocks noGrp="1"/>
          </p:cNvSpPr>
          <p:nvPr>
            <p:ph type="title"/>
          </p:nvPr>
        </p:nvSpPr>
        <p:spPr>
          <a:xfrm>
            <a:off x="838200" y="681037"/>
            <a:ext cx="10515600" cy="540397"/>
          </a:xfrm>
        </p:spPr>
        <p:txBody>
          <a:bodyPr>
            <a:normAutofit fontScale="90000"/>
          </a:bodyPr>
          <a:lstStyle/>
          <a:p>
            <a:r>
              <a:rPr lang="en-US" sz="2700" dirty="0">
                <a:solidFill>
                  <a:srgbClr val="00B0F0"/>
                </a:solidFill>
              </a:rPr>
              <a:t>LO: To explore what life was like for the people of Britain during World War 1</a:t>
            </a:r>
            <a:br>
              <a:rPr lang="en-GB" dirty="0">
                <a:solidFill>
                  <a:srgbClr val="00B0F0"/>
                </a:solidFill>
              </a:rPr>
            </a:br>
            <a:endParaRPr lang="en-GB" dirty="0"/>
          </a:p>
        </p:txBody>
      </p:sp>
      <p:sp>
        <p:nvSpPr>
          <p:cNvPr id="5" name="Content Placeholder 4">
            <a:extLst>
              <a:ext uri="{FF2B5EF4-FFF2-40B4-BE49-F238E27FC236}">
                <a16:creationId xmlns:a16="http://schemas.microsoft.com/office/drawing/2014/main" id="{E5F2026D-080C-42BF-BA56-7B4FB7824AE4}"/>
              </a:ext>
            </a:extLst>
          </p:cNvPr>
          <p:cNvSpPr>
            <a:spLocks noGrp="1"/>
          </p:cNvSpPr>
          <p:nvPr>
            <p:ph idx="1"/>
          </p:nvPr>
        </p:nvSpPr>
        <p:spPr>
          <a:xfrm>
            <a:off x="145774" y="1825625"/>
            <a:ext cx="11208026" cy="4351338"/>
          </a:xfrm>
        </p:spPr>
        <p:txBody>
          <a:bodyPr/>
          <a:lstStyle/>
          <a:p>
            <a:pPr marL="0" indent="0" algn="ctr">
              <a:buNone/>
            </a:pPr>
            <a:r>
              <a:rPr lang="en-US" dirty="0"/>
              <a:t>Almost nine million men joined and fought in the British Army during WW1.</a:t>
            </a:r>
          </a:p>
          <a:p>
            <a:pPr marL="0" indent="0" algn="ctr">
              <a:buNone/>
            </a:pPr>
            <a:endParaRPr lang="en-GB" dirty="0"/>
          </a:p>
        </p:txBody>
      </p:sp>
      <p:sp>
        <p:nvSpPr>
          <p:cNvPr id="6" name="TextBox 5">
            <a:extLst>
              <a:ext uri="{FF2B5EF4-FFF2-40B4-BE49-F238E27FC236}">
                <a16:creationId xmlns:a16="http://schemas.microsoft.com/office/drawing/2014/main" id="{DB9A4698-48C6-4369-B8BB-A4B56CE6ECFB}"/>
              </a:ext>
            </a:extLst>
          </p:cNvPr>
          <p:cNvSpPr txBox="1"/>
          <p:nvPr/>
        </p:nvSpPr>
        <p:spPr>
          <a:xfrm>
            <a:off x="1442720" y="3077964"/>
            <a:ext cx="2387600" cy="2246769"/>
          </a:xfrm>
          <a:prstGeom prst="rect">
            <a:avLst/>
          </a:prstGeom>
          <a:noFill/>
          <a:ln w="19050">
            <a:solidFill>
              <a:schemeClr val="tx1"/>
            </a:solidFill>
          </a:ln>
        </p:spPr>
        <p:txBody>
          <a:bodyPr wrap="square" rtlCol="0">
            <a:spAutoFit/>
          </a:bodyPr>
          <a:lstStyle/>
          <a:p>
            <a:pPr algn="ctr"/>
            <a:r>
              <a:rPr lang="en-US" sz="2800" dirty="0"/>
              <a:t>What do you think life was like at home during the war?</a:t>
            </a:r>
            <a:endParaRPr lang="en-GB" sz="2800" dirty="0"/>
          </a:p>
        </p:txBody>
      </p:sp>
      <p:sp>
        <p:nvSpPr>
          <p:cNvPr id="7" name="TextBox 6">
            <a:extLst>
              <a:ext uri="{FF2B5EF4-FFF2-40B4-BE49-F238E27FC236}">
                <a16:creationId xmlns:a16="http://schemas.microsoft.com/office/drawing/2014/main" id="{9AEF0EE1-172B-4C65-9F70-BB6C6F3E9F26}"/>
              </a:ext>
            </a:extLst>
          </p:cNvPr>
          <p:cNvSpPr txBox="1"/>
          <p:nvPr/>
        </p:nvSpPr>
        <p:spPr>
          <a:xfrm>
            <a:off x="7373620" y="3072884"/>
            <a:ext cx="3007360" cy="1384995"/>
          </a:xfrm>
          <a:prstGeom prst="rect">
            <a:avLst/>
          </a:prstGeom>
          <a:noFill/>
          <a:ln w="19050">
            <a:solidFill>
              <a:schemeClr val="tx1"/>
            </a:solidFill>
          </a:ln>
        </p:spPr>
        <p:txBody>
          <a:bodyPr wrap="square" rtlCol="0">
            <a:spAutoFit/>
          </a:bodyPr>
          <a:lstStyle/>
          <a:p>
            <a:pPr algn="ctr"/>
            <a:r>
              <a:rPr lang="en-US" sz="2800" dirty="0"/>
              <a:t>How do you think people in Britain felt about the war?</a:t>
            </a:r>
            <a:endParaRPr lang="en-GB" sz="2800" dirty="0"/>
          </a:p>
        </p:txBody>
      </p:sp>
      <p:pic>
        <p:nvPicPr>
          <p:cNvPr id="2054" name="Picture 6" descr="Pin on Flaco's Stuff">
            <a:extLst>
              <a:ext uri="{FF2B5EF4-FFF2-40B4-BE49-F238E27FC236}">
                <a16:creationId xmlns:a16="http://schemas.microsoft.com/office/drawing/2014/main" id="{02271E33-FC2A-4B45-ABD3-F4C992657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430" y="2674808"/>
            <a:ext cx="3053080" cy="305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5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58A54-D83C-41AD-B934-C9BB7422C5D7}"/>
              </a:ext>
            </a:extLst>
          </p:cNvPr>
          <p:cNvSpPr>
            <a:spLocks noGrp="1"/>
          </p:cNvSpPr>
          <p:nvPr>
            <p:ph idx="1"/>
          </p:nvPr>
        </p:nvSpPr>
        <p:spPr/>
        <p:txBody>
          <a:bodyPr>
            <a:normAutofit/>
          </a:bodyPr>
          <a:lstStyle/>
          <a:p>
            <a:pPr marL="0" indent="0">
              <a:lnSpc>
                <a:spcPct val="100000"/>
              </a:lnSpc>
              <a:buNone/>
            </a:pPr>
            <a:r>
              <a:rPr lang="en-US" dirty="0">
                <a:latin typeface="Comic Sans MS" panose="030F0702030302020204" pitchFamily="66" charset="0"/>
              </a:rPr>
              <a:t>At the beginning of the war Britain was one of the most powerful countries in the world.  The British had a large empire which stretched to many places around the globe.  Being an island nation, they had developed a powerful navy.</a:t>
            </a:r>
          </a:p>
          <a:p>
            <a:pPr marL="0" indent="0">
              <a:lnSpc>
                <a:spcPct val="100000"/>
              </a:lnSpc>
              <a:buNone/>
            </a:pPr>
            <a:r>
              <a:rPr lang="en-US" dirty="0">
                <a:latin typeface="Comic Sans MS" panose="030F0702030302020204" pitchFamily="66" charset="0"/>
              </a:rPr>
              <a:t>When war was declared on Germany, a wave of </a:t>
            </a:r>
            <a:r>
              <a:rPr lang="en-US" dirty="0">
                <a:highlight>
                  <a:srgbClr val="FFFF00"/>
                </a:highlight>
                <a:latin typeface="Comic Sans MS" panose="030F0702030302020204" pitchFamily="66" charset="0"/>
              </a:rPr>
              <a:t>patriotism</a:t>
            </a:r>
            <a:r>
              <a:rPr lang="en-US" dirty="0">
                <a:latin typeface="Comic Sans MS" panose="030F0702030302020204" pitchFamily="66" charset="0"/>
              </a:rPr>
              <a:t> spread across the country.  People were confident that the war wouldn’t last long and it would ‘be over by Christmas’.</a:t>
            </a:r>
            <a:endParaRPr lang="en-GB" dirty="0">
              <a:latin typeface="Comic Sans MS" panose="030F0702030302020204" pitchFamily="66" charset="0"/>
            </a:endParaRPr>
          </a:p>
        </p:txBody>
      </p:sp>
      <p:sp>
        <p:nvSpPr>
          <p:cNvPr id="4" name="Title 1">
            <a:extLst>
              <a:ext uri="{FF2B5EF4-FFF2-40B4-BE49-F238E27FC236}">
                <a16:creationId xmlns:a16="http://schemas.microsoft.com/office/drawing/2014/main" id="{3C36ED72-7834-41DD-861B-728AD981457B}"/>
              </a:ext>
            </a:extLst>
          </p:cNvPr>
          <p:cNvSpPr>
            <a:spLocks noGrp="1"/>
          </p:cNvSpPr>
          <p:nvPr>
            <p:ph type="title"/>
          </p:nvPr>
        </p:nvSpPr>
        <p:spPr>
          <a:xfrm>
            <a:off x="243840" y="508001"/>
            <a:ext cx="11480800" cy="722312"/>
          </a:xfrm>
        </p:spPr>
        <p:txBody>
          <a:bodyPr>
            <a:normAutofit fontScale="90000"/>
          </a:bodyPr>
          <a:lstStyle/>
          <a:p>
            <a:r>
              <a:rPr lang="en-US" sz="2700" dirty="0">
                <a:solidFill>
                  <a:srgbClr val="00B0F0"/>
                </a:solidFill>
                <a:latin typeface="Comic Sans MS" panose="030F0702030302020204" pitchFamily="66" charset="0"/>
              </a:rPr>
              <a:t>LO: To explore what life was like for the people of Britain during World War </a:t>
            </a:r>
            <a:r>
              <a:rPr lang="en-US" sz="2700" dirty="0">
                <a:solidFill>
                  <a:srgbClr val="00B0F0"/>
                </a:solidFill>
              </a:rPr>
              <a:t>1</a:t>
            </a:r>
            <a:br>
              <a:rPr lang="en-GB" dirty="0">
                <a:solidFill>
                  <a:srgbClr val="00B0F0"/>
                </a:solidFill>
              </a:rPr>
            </a:br>
            <a:endParaRPr lang="en-GB" dirty="0"/>
          </a:p>
        </p:txBody>
      </p:sp>
    </p:spTree>
    <p:extLst>
      <p:ext uri="{BB962C8B-B14F-4D97-AF65-F5344CB8AC3E}">
        <p14:creationId xmlns:p14="http://schemas.microsoft.com/office/powerpoint/2010/main" val="395744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58A54-D83C-41AD-B934-C9BB7422C5D7}"/>
              </a:ext>
            </a:extLst>
          </p:cNvPr>
          <p:cNvSpPr>
            <a:spLocks noGrp="1"/>
          </p:cNvSpPr>
          <p:nvPr>
            <p:ph idx="1"/>
          </p:nvPr>
        </p:nvSpPr>
        <p:spPr>
          <a:xfrm>
            <a:off x="838200" y="1825625"/>
            <a:ext cx="7066280" cy="4351338"/>
          </a:xfrm>
        </p:spPr>
        <p:txBody>
          <a:bodyPr>
            <a:normAutofit/>
          </a:bodyPr>
          <a:lstStyle/>
          <a:p>
            <a:pPr marL="0" indent="0">
              <a:lnSpc>
                <a:spcPct val="100000"/>
              </a:lnSpc>
              <a:buNone/>
            </a:pPr>
            <a:r>
              <a:rPr lang="en-GB" dirty="0">
                <a:latin typeface="Comic Sans MS" panose="030F0702030302020204" pitchFamily="66" charset="0"/>
              </a:rPr>
              <a:t>120,000 men signed up to the army; however, as the war went on, officials in the army like Lord Kitchener realised that a large army was going to be a key factor in winning the war against the Central Powers.  He immediately set up several </a:t>
            </a:r>
            <a:r>
              <a:rPr lang="en-GB" dirty="0">
                <a:highlight>
                  <a:srgbClr val="FFFF00"/>
                </a:highlight>
                <a:latin typeface="Comic Sans MS" panose="030F0702030302020204" pitchFamily="66" charset="0"/>
              </a:rPr>
              <a:t>recruitment</a:t>
            </a:r>
            <a:r>
              <a:rPr lang="en-GB" dirty="0">
                <a:latin typeface="Comic Sans MS" panose="030F0702030302020204" pitchFamily="66" charset="0"/>
              </a:rPr>
              <a:t> schemes to convince more men to join the army.</a:t>
            </a:r>
          </a:p>
        </p:txBody>
      </p:sp>
      <p:sp>
        <p:nvSpPr>
          <p:cNvPr id="4" name="Title 1">
            <a:extLst>
              <a:ext uri="{FF2B5EF4-FFF2-40B4-BE49-F238E27FC236}">
                <a16:creationId xmlns:a16="http://schemas.microsoft.com/office/drawing/2014/main" id="{3C36ED72-7834-41DD-861B-728AD981457B}"/>
              </a:ext>
            </a:extLst>
          </p:cNvPr>
          <p:cNvSpPr>
            <a:spLocks noGrp="1"/>
          </p:cNvSpPr>
          <p:nvPr>
            <p:ph type="title"/>
          </p:nvPr>
        </p:nvSpPr>
        <p:spPr>
          <a:xfrm>
            <a:off x="243840" y="508001"/>
            <a:ext cx="11480800" cy="722312"/>
          </a:xfrm>
        </p:spPr>
        <p:txBody>
          <a:bodyPr>
            <a:normAutofit fontScale="90000"/>
          </a:bodyPr>
          <a:lstStyle/>
          <a:p>
            <a:r>
              <a:rPr lang="en-US" sz="2700" dirty="0">
                <a:solidFill>
                  <a:srgbClr val="00B0F0"/>
                </a:solidFill>
                <a:latin typeface="Comic Sans MS" panose="030F0702030302020204" pitchFamily="66" charset="0"/>
              </a:rPr>
              <a:t>LO: To explore what life was like for the people of Britain during World War </a:t>
            </a:r>
            <a:r>
              <a:rPr lang="en-US" sz="2700" dirty="0">
                <a:solidFill>
                  <a:srgbClr val="00B0F0"/>
                </a:solidFill>
              </a:rPr>
              <a:t>1</a:t>
            </a:r>
            <a:br>
              <a:rPr lang="en-GB" dirty="0">
                <a:solidFill>
                  <a:srgbClr val="00B0F0"/>
                </a:solidFill>
              </a:rPr>
            </a:br>
            <a:endParaRPr lang="en-GB" dirty="0"/>
          </a:p>
        </p:txBody>
      </p:sp>
      <p:pic>
        <p:nvPicPr>
          <p:cNvPr id="5" name="Picture 4">
            <a:extLst>
              <a:ext uri="{FF2B5EF4-FFF2-40B4-BE49-F238E27FC236}">
                <a16:creationId xmlns:a16="http://schemas.microsoft.com/office/drawing/2014/main" id="{CDA42493-4800-4223-9B0B-1B2A7D9D7A4F}"/>
              </a:ext>
            </a:extLst>
          </p:cNvPr>
          <p:cNvPicPr/>
          <p:nvPr/>
        </p:nvPicPr>
        <p:blipFill>
          <a:blip r:embed="rId2"/>
          <a:stretch>
            <a:fillRect/>
          </a:stretch>
        </p:blipFill>
        <p:spPr>
          <a:xfrm rot="912378">
            <a:off x="8153400" y="1861185"/>
            <a:ext cx="3200400" cy="3676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707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36ED72-7834-41DD-861B-728AD981457B}"/>
              </a:ext>
            </a:extLst>
          </p:cNvPr>
          <p:cNvSpPr>
            <a:spLocks noGrp="1"/>
          </p:cNvSpPr>
          <p:nvPr>
            <p:ph type="title"/>
          </p:nvPr>
        </p:nvSpPr>
        <p:spPr>
          <a:xfrm>
            <a:off x="243840" y="508001"/>
            <a:ext cx="11480800" cy="722312"/>
          </a:xfrm>
        </p:spPr>
        <p:txBody>
          <a:bodyPr>
            <a:normAutofit fontScale="90000"/>
          </a:bodyPr>
          <a:lstStyle/>
          <a:p>
            <a:r>
              <a:rPr lang="en-US" sz="2700" dirty="0">
                <a:solidFill>
                  <a:srgbClr val="00B0F0"/>
                </a:solidFill>
                <a:latin typeface="Comic Sans MS" panose="030F0702030302020204" pitchFamily="66" charset="0"/>
              </a:rPr>
              <a:t>LO: To explore what life was like for the people of Britain during World War </a:t>
            </a:r>
            <a:r>
              <a:rPr lang="en-US" sz="2700" dirty="0">
                <a:solidFill>
                  <a:srgbClr val="00B0F0"/>
                </a:solidFill>
              </a:rPr>
              <a:t>1</a:t>
            </a:r>
            <a:br>
              <a:rPr lang="en-GB" dirty="0">
                <a:solidFill>
                  <a:srgbClr val="00B0F0"/>
                </a:solidFill>
              </a:rPr>
            </a:br>
            <a:endParaRPr lang="en-GB" dirty="0"/>
          </a:p>
        </p:txBody>
      </p:sp>
      <p:sp>
        <p:nvSpPr>
          <p:cNvPr id="6" name="Content Placeholder 5">
            <a:extLst>
              <a:ext uri="{FF2B5EF4-FFF2-40B4-BE49-F238E27FC236}">
                <a16:creationId xmlns:a16="http://schemas.microsoft.com/office/drawing/2014/main" id="{2A0F7EB4-3CA1-417B-8FD9-D7DCF9619BE1}"/>
              </a:ext>
            </a:extLst>
          </p:cNvPr>
          <p:cNvSpPr>
            <a:spLocks noGrp="1"/>
          </p:cNvSpPr>
          <p:nvPr>
            <p:ph idx="1"/>
          </p:nvPr>
        </p:nvSpPr>
        <p:spPr>
          <a:xfrm>
            <a:off x="838200" y="1162685"/>
            <a:ext cx="10515600" cy="2266315"/>
          </a:xfrm>
        </p:spPr>
        <p:txBody>
          <a:bodyPr/>
          <a:lstStyle/>
          <a:p>
            <a:pPr marL="0" indent="0">
              <a:lnSpc>
                <a:spcPct val="100000"/>
              </a:lnSpc>
              <a:buNone/>
            </a:pPr>
            <a:r>
              <a:rPr lang="en-GB" dirty="0">
                <a:latin typeface="Comic Sans MS" panose="030F0702030302020204" pitchFamily="66" charset="0"/>
              </a:rPr>
              <a:t>Lord Kitchener used posters to persuade men to join up before compulsory conscription (any able bodied man aged 18 – 41 had to join the army) was introduced in 1916.</a:t>
            </a:r>
          </a:p>
          <a:p>
            <a:pPr marL="0" indent="0">
              <a:lnSpc>
                <a:spcPct val="100000"/>
              </a:lnSpc>
              <a:buNone/>
            </a:pPr>
            <a:r>
              <a:rPr lang="en-GB" dirty="0">
                <a:latin typeface="Comic Sans MS" panose="030F0702030302020204" pitchFamily="66" charset="0"/>
              </a:rPr>
              <a:t>Here are a few examples</a:t>
            </a:r>
          </a:p>
        </p:txBody>
      </p:sp>
      <p:pic>
        <p:nvPicPr>
          <p:cNvPr id="1026" name="Picture 2" descr="First World War Recruitment Posters | Imperial War Museums">
            <a:extLst>
              <a:ext uri="{FF2B5EF4-FFF2-40B4-BE49-F238E27FC236}">
                <a16:creationId xmlns:a16="http://schemas.microsoft.com/office/drawing/2014/main" id="{5AEDC361-54F4-403D-B7A4-AB6777DE1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72510"/>
            <a:ext cx="1892558" cy="28086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opaganda Posters of WW1 – Cemetery Club">
            <a:extLst>
              <a:ext uri="{FF2B5EF4-FFF2-40B4-BE49-F238E27FC236}">
                <a16:creationId xmlns:a16="http://schemas.microsoft.com/office/drawing/2014/main" id="{A09E945A-36D1-42B3-80AD-10AA1279E37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66356" y="3572510"/>
            <a:ext cx="1892558" cy="2777489"/>
          </a:xfrm>
          <a:prstGeom prst="rect">
            <a:avLst/>
          </a:prstGeom>
          <a:ln>
            <a:noFill/>
          </a:ln>
          <a:effectLst>
            <a:outerShdw blurRad="292100" dist="139700" dir="2700000" algn="tl" rotWithShape="0">
              <a:srgbClr val="333333">
                <a:alpha val="65000"/>
              </a:srgbClr>
            </a:outerShdw>
          </a:effectLst>
        </p:spPr>
      </p:pic>
      <p:pic>
        <p:nvPicPr>
          <p:cNvPr id="9" name="Picture 8" descr="British propaganda during World War I - Wikipedia">
            <a:extLst>
              <a:ext uri="{FF2B5EF4-FFF2-40B4-BE49-F238E27FC236}">
                <a16:creationId xmlns:a16="http://schemas.microsoft.com/office/drawing/2014/main" id="{A772668B-7525-4C4B-9204-B2546867886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85481" y="3429000"/>
            <a:ext cx="1892935" cy="2857500"/>
          </a:xfrm>
          <a:prstGeom prst="rect">
            <a:avLst/>
          </a:prstGeom>
          <a:ln>
            <a:noFill/>
          </a:ln>
          <a:effectLst>
            <a:outerShdw blurRad="292100" dist="139700" dir="2700000" algn="tl" rotWithShape="0">
              <a:srgbClr val="333333">
                <a:alpha val="65000"/>
              </a:srgbClr>
            </a:outerShdw>
          </a:effectLst>
        </p:spPr>
      </p:pic>
      <p:pic>
        <p:nvPicPr>
          <p:cNvPr id="10" name="Picture 9" descr="Original Vintage Posters -&gt; Propaganda Posters -&gt; Army Recruitment WWI  Sports Cricket Football - AntikBar">
            <a:extLst>
              <a:ext uri="{FF2B5EF4-FFF2-40B4-BE49-F238E27FC236}">
                <a16:creationId xmlns:a16="http://schemas.microsoft.com/office/drawing/2014/main" id="{CA568E05-D6BB-4935-92C4-83E09F9BE19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25017" y="3429000"/>
            <a:ext cx="1892935"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40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36ED72-7834-41DD-861B-728AD981457B}"/>
              </a:ext>
            </a:extLst>
          </p:cNvPr>
          <p:cNvSpPr>
            <a:spLocks noGrp="1"/>
          </p:cNvSpPr>
          <p:nvPr>
            <p:ph type="title"/>
          </p:nvPr>
        </p:nvSpPr>
        <p:spPr>
          <a:xfrm>
            <a:off x="243840" y="508001"/>
            <a:ext cx="11480800" cy="722312"/>
          </a:xfrm>
        </p:spPr>
        <p:txBody>
          <a:bodyPr>
            <a:normAutofit fontScale="90000"/>
          </a:bodyPr>
          <a:lstStyle/>
          <a:p>
            <a:r>
              <a:rPr lang="en-US" sz="2700" dirty="0">
                <a:solidFill>
                  <a:srgbClr val="00B0F0"/>
                </a:solidFill>
                <a:latin typeface="Comic Sans MS" panose="030F0702030302020204" pitchFamily="66" charset="0"/>
              </a:rPr>
              <a:t>LO: To explore what life was like for the people of Britain during World War </a:t>
            </a:r>
            <a:r>
              <a:rPr lang="en-US" sz="2700" dirty="0">
                <a:solidFill>
                  <a:srgbClr val="00B0F0"/>
                </a:solidFill>
              </a:rPr>
              <a:t>1</a:t>
            </a:r>
            <a:br>
              <a:rPr lang="en-GB" dirty="0">
                <a:solidFill>
                  <a:srgbClr val="00B0F0"/>
                </a:solidFill>
              </a:rPr>
            </a:br>
            <a:endParaRPr lang="en-GB" dirty="0"/>
          </a:p>
        </p:txBody>
      </p:sp>
      <p:sp>
        <p:nvSpPr>
          <p:cNvPr id="6" name="Content Placeholder 5">
            <a:extLst>
              <a:ext uri="{FF2B5EF4-FFF2-40B4-BE49-F238E27FC236}">
                <a16:creationId xmlns:a16="http://schemas.microsoft.com/office/drawing/2014/main" id="{4D305148-CD16-45BA-8120-119A01E4C135}"/>
              </a:ext>
            </a:extLst>
          </p:cNvPr>
          <p:cNvSpPr>
            <a:spLocks noGrp="1"/>
          </p:cNvSpPr>
          <p:nvPr>
            <p:ph idx="1"/>
          </p:nvPr>
        </p:nvSpPr>
        <p:spPr>
          <a:xfrm>
            <a:off x="726440" y="1230313"/>
            <a:ext cx="6826384" cy="5119686"/>
          </a:xfrm>
        </p:spPr>
        <p:txBody>
          <a:bodyPr>
            <a:normAutofit/>
          </a:bodyPr>
          <a:lstStyle/>
          <a:p>
            <a:pPr marL="0" indent="0">
              <a:lnSpc>
                <a:spcPct val="100000"/>
              </a:lnSpc>
              <a:buNone/>
            </a:pPr>
            <a:r>
              <a:rPr lang="en-GB" dirty="0">
                <a:latin typeface="Comic Sans MS" panose="030F0702030302020204" pitchFamily="66" charset="0"/>
              </a:rPr>
              <a:t>Kitchener did as much as he could to make sure Britain had a large army.  He used ideas such as allowing men to sign up and serve with their friends from home in the </a:t>
            </a:r>
            <a:r>
              <a:rPr lang="en-GB" dirty="0">
                <a:highlight>
                  <a:srgbClr val="FFFF00"/>
                </a:highlight>
                <a:latin typeface="Comic Sans MS" panose="030F0702030302020204" pitchFamily="66" charset="0"/>
              </a:rPr>
              <a:t>‘Pals Battalion’ </a:t>
            </a:r>
            <a:r>
              <a:rPr lang="en-GB" dirty="0">
                <a:latin typeface="Comic Sans MS" panose="030F0702030302020204" pitchFamily="66" charset="0"/>
              </a:rPr>
              <a:t>initiative.</a:t>
            </a:r>
          </a:p>
          <a:p>
            <a:pPr marL="0" indent="0">
              <a:lnSpc>
                <a:spcPct val="100000"/>
              </a:lnSpc>
              <a:buNone/>
            </a:pPr>
            <a:r>
              <a:rPr lang="en-GB" dirty="0">
                <a:latin typeface="Comic Sans MS" panose="030F0702030302020204" pitchFamily="66" charset="0"/>
              </a:rPr>
              <a:t>Many young boys would lie about their age in order to sign up to the army.  They wanted to serve their country and many of them from poorer backgrounds thought that it would improve life for them.</a:t>
            </a:r>
          </a:p>
        </p:txBody>
      </p:sp>
      <p:pic>
        <p:nvPicPr>
          <p:cNvPr id="5" name="Picture 4" descr="Manchester Pals: Stedman, Michael: 9781473823006: Amazon.com: Books">
            <a:extLst>
              <a:ext uri="{FF2B5EF4-FFF2-40B4-BE49-F238E27FC236}">
                <a16:creationId xmlns:a16="http://schemas.microsoft.com/office/drawing/2014/main" id="{237D9CD5-3A6F-40E0-A470-253AB4C2CF1D}"/>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1105791">
            <a:off x="8276614" y="1769430"/>
            <a:ext cx="2788870" cy="3460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488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36ED72-7834-41DD-861B-728AD981457B}"/>
              </a:ext>
            </a:extLst>
          </p:cNvPr>
          <p:cNvSpPr>
            <a:spLocks noGrp="1"/>
          </p:cNvSpPr>
          <p:nvPr>
            <p:ph type="title"/>
          </p:nvPr>
        </p:nvSpPr>
        <p:spPr>
          <a:xfrm>
            <a:off x="243840" y="508001"/>
            <a:ext cx="11480800" cy="722312"/>
          </a:xfrm>
        </p:spPr>
        <p:txBody>
          <a:bodyPr>
            <a:normAutofit fontScale="90000"/>
          </a:bodyPr>
          <a:lstStyle/>
          <a:p>
            <a:r>
              <a:rPr lang="en-US" sz="2700" dirty="0">
                <a:solidFill>
                  <a:srgbClr val="00B0F0"/>
                </a:solidFill>
                <a:latin typeface="Comic Sans MS" panose="030F0702030302020204" pitchFamily="66" charset="0"/>
              </a:rPr>
              <a:t>LO: To explore what life was like for the people of Britain during World War </a:t>
            </a:r>
            <a:r>
              <a:rPr lang="en-US" sz="2700" dirty="0">
                <a:solidFill>
                  <a:srgbClr val="00B0F0"/>
                </a:solidFill>
              </a:rPr>
              <a:t>1</a:t>
            </a:r>
            <a:br>
              <a:rPr lang="en-GB" dirty="0">
                <a:solidFill>
                  <a:srgbClr val="00B0F0"/>
                </a:solidFill>
              </a:rPr>
            </a:br>
            <a:endParaRPr lang="en-GB" dirty="0"/>
          </a:p>
        </p:txBody>
      </p:sp>
      <p:sp>
        <p:nvSpPr>
          <p:cNvPr id="6" name="Content Placeholder 5">
            <a:extLst>
              <a:ext uri="{FF2B5EF4-FFF2-40B4-BE49-F238E27FC236}">
                <a16:creationId xmlns:a16="http://schemas.microsoft.com/office/drawing/2014/main" id="{4D305148-CD16-45BA-8120-119A01E4C135}"/>
              </a:ext>
            </a:extLst>
          </p:cNvPr>
          <p:cNvSpPr>
            <a:spLocks noGrp="1"/>
          </p:cNvSpPr>
          <p:nvPr>
            <p:ph idx="1"/>
          </p:nvPr>
        </p:nvSpPr>
        <p:spPr>
          <a:xfrm>
            <a:off x="869423" y="1379642"/>
            <a:ext cx="6622775" cy="4348852"/>
          </a:xfrm>
        </p:spPr>
        <p:txBody>
          <a:bodyPr>
            <a:normAutofit fontScale="92500" lnSpcReduction="10000"/>
          </a:bodyPr>
          <a:lstStyle/>
          <a:p>
            <a:pPr marL="0" indent="0">
              <a:lnSpc>
                <a:spcPct val="110000"/>
              </a:lnSpc>
              <a:buNone/>
            </a:pPr>
            <a:r>
              <a:rPr lang="en-GB" dirty="0">
                <a:latin typeface="Comic Sans MS" panose="030F0702030302020204" pitchFamily="66" charset="0"/>
              </a:rPr>
              <a:t>With so many fathers, husbands, brothers and sons going to war, the women and children of Britain had to do their part to support the war effort from the home front.</a:t>
            </a:r>
          </a:p>
          <a:p>
            <a:pPr marL="0" indent="0">
              <a:lnSpc>
                <a:spcPct val="110000"/>
              </a:lnSpc>
              <a:buNone/>
            </a:pPr>
            <a:r>
              <a:rPr lang="en-GB" dirty="0">
                <a:latin typeface="Comic Sans MS" panose="030F0702030302020204" pitchFamily="66" charset="0"/>
              </a:rPr>
              <a:t>More posters were created to increase </a:t>
            </a:r>
            <a:r>
              <a:rPr lang="en-GB" dirty="0">
                <a:highlight>
                  <a:srgbClr val="FFFF00"/>
                </a:highlight>
                <a:latin typeface="Comic Sans MS" panose="030F0702030302020204" pitchFamily="66" charset="0"/>
              </a:rPr>
              <a:t>morale</a:t>
            </a:r>
            <a:r>
              <a:rPr lang="en-GB" dirty="0">
                <a:latin typeface="Comic Sans MS" panose="030F0702030302020204" pitchFamily="66" charset="0"/>
              </a:rPr>
              <a:t> for people at home.  They called people to ‘do their bit’ for the war effort and support the soldiers who had gone to war.</a:t>
            </a:r>
          </a:p>
          <a:p>
            <a:pPr marL="0" indent="0">
              <a:buNone/>
            </a:pPr>
            <a:endParaRPr lang="en-GB" dirty="0"/>
          </a:p>
        </p:txBody>
      </p:sp>
      <p:pic>
        <p:nvPicPr>
          <p:cNvPr id="9" name="Picture 8" descr="Are You in This? | Imperial War Museums">
            <a:extLst>
              <a:ext uri="{FF2B5EF4-FFF2-40B4-BE49-F238E27FC236}">
                <a16:creationId xmlns:a16="http://schemas.microsoft.com/office/drawing/2014/main" id="{30743233-D8C9-4A2F-95A3-F2D030112C17}"/>
              </a:ext>
            </a:extLst>
          </p:cNvPr>
          <p:cNvPicPr/>
          <p:nvPr/>
        </p:nvPicPr>
        <p:blipFill rotWithShape="1">
          <a:blip r:embed="rId2">
            <a:extLst>
              <a:ext uri="{28A0092B-C50C-407E-A947-70E740481C1C}">
                <a14:useLocalDpi xmlns:a14="http://schemas.microsoft.com/office/drawing/2010/main" val="0"/>
              </a:ext>
            </a:extLst>
          </a:blip>
          <a:srcRect l="5969" t="9814" r="11550" b="2970"/>
          <a:stretch/>
        </p:blipFill>
        <p:spPr bwMode="auto">
          <a:xfrm rot="624366">
            <a:off x="7909560" y="1606550"/>
            <a:ext cx="2880360" cy="403987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6543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949</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Comic Sans MS</vt:lpstr>
      <vt:lpstr>Office Theme</vt:lpstr>
      <vt:lpstr>Year 5 History</vt:lpstr>
      <vt:lpstr>LO: To explore what life was like for the people of Britain during World War 1 </vt:lpstr>
      <vt:lpstr>Useful vocabulary</vt:lpstr>
      <vt:lpstr>LO: To explore what life was like for the people of Britain during World War 1 </vt:lpstr>
      <vt:lpstr>LO: To explore what life was like for the people of Britain during World War 1 </vt:lpstr>
      <vt:lpstr>LO: To explore what life was like for the people of Britain during World War 1 </vt:lpstr>
      <vt:lpstr>LO: To explore what life was like for the people of Britain during World War 1 </vt:lpstr>
      <vt:lpstr>LO: To explore what life was like for the people of Britain during World War 1 </vt:lpstr>
      <vt:lpstr>LO: To explore what life was like for the people of Britain during World War 1 </vt:lpstr>
      <vt:lpstr>LO: To explore what life was like for the people of Britain during World War 1 </vt:lpstr>
      <vt:lpstr>LO: To explore what life was like for the people of Britain during World War 1 </vt:lpstr>
      <vt:lpstr>LO: To explore what life was like for the people of Britain during World War 1</vt:lpstr>
      <vt:lpstr>LO: To explore what life was like for the people of Britain during World War 1</vt:lpstr>
      <vt:lpstr>LO: To explore what life was like for the people of Britain during World War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History</dc:title>
  <dc:creator>Maggie McKenna</dc:creator>
  <cp:lastModifiedBy>Kit Saddington</cp:lastModifiedBy>
  <cp:revision>30</cp:revision>
  <dcterms:created xsi:type="dcterms:W3CDTF">2021-01-08T10:37:59Z</dcterms:created>
  <dcterms:modified xsi:type="dcterms:W3CDTF">2022-01-05T17:26:58Z</dcterms:modified>
</cp:coreProperties>
</file>