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85" r:id="rId6"/>
    <p:sldId id="286" r:id="rId7"/>
    <p:sldId id="261" r:id="rId8"/>
    <p:sldId id="281" r:id="rId9"/>
    <p:sldId id="279" r:id="rId10"/>
    <p:sldId id="287" r:id="rId11"/>
    <p:sldId id="288" r:id="rId12"/>
    <p:sldId id="278" r:id="rId13"/>
    <p:sldId id="289" r:id="rId14"/>
    <p:sldId id="283" r:id="rId15"/>
    <p:sldId id="290" r:id="rId16"/>
    <p:sldId id="276" r:id="rId17"/>
    <p:sldId id="282" r:id="rId18"/>
    <p:sldId id="29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09/11/2021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626763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09/11/2021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07453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09/11/2021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45417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09/11/2021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3627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95B41C-291D-4EDE-B01C-2F41C0B88098}" type="datetimeFigureOut">
              <a:rPr lang="en-GB" smtClean="0"/>
              <a:t>09/11/2021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83526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195B41C-291D-4EDE-B01C-2F41C0B88098}" type="datetimeFigureOut">
              <a:rPr lang="en-GB" smtClean="0"/>
              <a:t>09/11/2021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37769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95B41C-291D-4EDE-B01C-2F41C0B88098}" type="datetimeFigureOut">
              <a:rPr lang="en-GB" smtClean="0"/>
              <a:t>09/11/2021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5869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95B41C-291D-4EDE-B01C-2F41C0B88098}" type="datetimeFigureOut">
              <a:rPr lang="en-GB" smtClean="0"/>
              <a:t>09/11/2021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39337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5B41C-291D-4EDE-B01C-2F41C0B88098}" type="datetimeFigureOut">
              <a:rPr lang="en-GB" smtClean="0"/>
              <a:t>09/11/2021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56158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95B41C-291D-4EDE-B01C-2F41C0B88098}" type="datetimeFigureOut">
              <a:rPr lang="en-GB" smtClean="0"/>
              <a:t>09/11/2021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4309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95B41C-291D-4EDE-B01C-2F41C0B88098}" type="datetimeFigureOut">
              <a:rPr lang="en-GB" smtClean="0"/>
              <a:t>09/11/2021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61759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5B41C-291D-4EDE-B01C-2F41C0B88098}" type="datetimeFigureOut">
              <a:rPr lang="en-GB" smtClean="0"/>
              <a:t>09/11/2021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57256-6BBB-4786-A546-224CE6F4AA76}" type="slidenum">
              <a:rPr lang="en-GB" smtClean="0"/>
              <a:t>‹#›</a:t>
            </a:fld>
            <a:endParaRPr lang="en-GB"/>
          </a:p>
        </p:txBody>
      </p:sp>
    </p:spTree>
    <p:extLst>
      <p:ext uri="{BB962C8B-B14F-4D97-AF65-F5344CB8AC3E}">
        <p14:creationId xmlns:p14="http://schemas.microsoft.com/office/powerpoint/2010/main" val="628268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bbc.co.uk/bitesize/topics/zbssgk7/articles/zqdxb82"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bc.co.uk/bitesize/topics/zbssgk7/articles/zqdxb8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838622"/>
            <a:ext cx="9144000" cy="2387600"/>
          </a:xfrm>
        </p:spPr>
        <p:txBody>
          <a:bodyPr>
            <a:normAutofit/>
          </a:bodyPr>
          <a:lstStyle/>
          <a:p>
            <a:r>
              <a:rPr lang="en-GB" sz="9600" dirty="0">
                <a:latin typeface="My Happy Ending" pitchFamily="2" charset="0"/>
                <a:ea typeface="My Happy Ending" pitchFamily="2" charset="0"/>
              </a:rPr>
              <a:t>Light</a:t>
            </a:r>
          </a:p>
        </p:txBody>
      </p:sp>
      <p:sp>
        <p:nvSpPr>
          <p:cNvPr id="3" name="Subtitle 2"/>
          <p:cNvSpPr>
            <a:spLocks noGrp="1"/>
          </p:cNvSpPr>
          <p:nvPr>
            <p:ph type="subTitle" idx="1"/>
          </p:nvPr>
        </p:nvSpPr>
        <p:spPr>
          <a:xfrm>
            <a:off x="1355188" y="2010741"/>
            <a:ext cx="9144000" cy="1655762"/>
          </a:xfrm>
        </p:spPr>
        <p:txBody>
          <a:bodyPr>
            <a:normAutofit/>
          </a:bodyPr>
          <a:lstStyle/>
          <a:p>
            <a:r>
              <a:rPr lang="en-GB" sz="6000" dirty="0">
                <a:latin typeface="My Happy Ending" pitchFamily="2" charset="0"/>
                <a:ea typeface="My Happy Ending" pitchFamily="2" charset="0"/>
              </a:rPr>
              <a:t>This half term, our science topic is:</a:t>
            </a:r>
          </a:p>
        </p:txBody>
      </p:sp>
    </p:spTree>
    <p:extLst>
      <p:ext uri="{BB962C8B-B14F-4D97-AF65-F5344CB8AC3E}">
        <p14:creationId xmlns:p14="http://schemas.microsoft.com/office/powerpoint/2010/main" val="566199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Autofit/>
          </a:bodyPr>
          <a:lstStyle/>
          <a:p>
            <a:pPr marL="457200" indent="-457200" algn="l" fontAlgn="base">
              <a:buFont typeface="Arial" panose="020B0604020202020204" pitchFamily="34" charset="0"/>
              <a:buChar char="•"/>
            </a:pPr>
            <a:r>
              <a:rPr lang="en-GB" sz="4000" dirty="0">
                <a:latin typeface="My Happy Ending" pitchFamily="2" charset="0"/>
                <a:ea typeface="My Happy Ending" pitchFamily="2" charset="0"/>
              </a:rPr>
              <a:t>What would happen if the mirror had a bumpy surface?</a:t>
            </a:r>
          </a:p>
          <a:p>
            <a:pPr algn="l" fontAlgn="base"/>
            <a:r>
              <a:rPr lang="en-GB" sz="4000" dirty="0">
                <a:latin typeface="My Happy Ending" pitchFamily="2" charset="0"/>
                <a:ea typeface="My Happy Ending" pitchFamily="2" charset="0"/>
              </a:rPr>
              <a:t>     Let’s try a piece of crumpled foil to find out.</a:t>
            </a:r>
          </a:p>
          <a:p>
            <a:pPr marL="457200" indent="-457200" algn="l" fontAlgn="base">
              <a:buFont typeface="Arial" panose="020B0604020202020204" pitchFamily="34" charset="0"/>
              <a:buChar char="•"/>
            </a:pPr>
            <a:endParaRPr lang="en-GB" sz="4000" dirty="0">
              <a:latin typeface="My Happy Ending" pitchFamily="2" charset="0"/>
              <a:ea typeface="My Happy Ending" pitchFamily="2" charset="0"/>
            </a:endParaRPr>
          </a:p>
          <a:p>
            <a:pPr marL="457200" indent="-457200" algn="l" fontAlgn="base">
              <a:buFont typeface="Arial" panose="020B0604020202020204" pitchFamily="34" charset="0"/>
              <a:buChar char="•"/>
            </a:pPr>
            <a:r>
              <a:rPr lang="en-GB" sz="4000" dirty="0">
                <a:latin typeface="My Happy Ending" pitchFamily="2" charset="0"/>
                <a:ea typeface="My Happy Ending" pitchFamily="2" charset="0"/>
              </a:rPr>
              <a:t>What would happen if the mirror had a dull surface? Let’s put some baking paper over it.</a:t>
            </a:r>
          </a:p>
          <a:p>
            <a:pPr algn="l" fontAlgn="base"/>
            <a:endParaRPr lang="en-GB" sz="3200" dirty="0">
              <a:latin typeface="My Happy Ending" pitchFamily="2" charset="0"/>
              <a:ea typeface="My Happy Ending" pitchFamily="2" charset="0"/>
            </a:endParaRPr>
          </a:p>
        </p:txBody>
      </p:sp>
    </p:spTree>
    <p:extLst>
      <p:ext uri="{BB962C8B-B14F-4D97-AF65-F5344CB8AC3E}">
        <p14:creationId xmlns:p14="http://schemas.microsoft.com/office/powerpoint/2010/main" val="3321154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5193285"/>
          </a:xfrm>
        </p:spPr>
        <p:txBody>
          <a:bodyPr>
            <a:noAutofit/>
          </a:bodyPr>
          <a:lstStyle/>
          <a:p>
            <a:pPr marL="571500" indent="-571500" algn="l" fontAlgn="base">
              <a:buFont typeface="Arial" panose="020B0604020202020204" pitchFamily="34" charset="0"/>
              <a:buChar char="•"/>
            </a:pPr>
            <a:r>
              <a:rPr lang="en-GB" sz="4000" dirty="0">
                <a:latin typeface="My Happy Ending" pitchFamily="2" charset="0"/>
                <a:ea typeface="My Happy Ending" pitchFamily="2" charset="0"/>
              </a:rPr>
              <a:t>Can you think of any other objects that can act as a mirror (spoons, puddles, windows. etc.)? What are differences between a regular mirror and those objects? </a:t>
            </a:r>
          </a:p>
          <a:p>
            <a:pPr marL="571500" indent="-571500" algn="l" fontAlgn="base">
              <a:buFont typeface="Arial" panose="020B0604020202020204" pitchFamily="34" charset="0"/>
              <a:buChar char="•"/>
            </a:pPr>
            <a:endParaRPr lang="en-GB" sz="4000" dirty="0">
              <a:latin typeface="My Happy Ending" pitchFamily="2" charset="0"/>
              <a:ea typeface="My Happy Ending" pitchFamily="2" charset="0"/>
            </a:endParaRPr>
          </a:p>
          <a:p>
            <a:pPr marL="571500" indent="-571500" algn="l" fontAlgn="base">
              <a:buFont typeface="Arial" panose="020B0604020202020204" pitchFamily="34" charset="0"/>
              <a:buChar char="•"/>
            </a:pPr>
            <a:r>
              <a:rPr lang="en-GB" sz="4000" dirty="0">
                <a:latin typeface="My Happy Ending" pitchFamily="2" charset="0"/>
                <a:ea typeface="My Happy Ending" pitchFamily="2" charset="0"/>
              </a:rPr>
              <a:t>What are the differences you see in the images reflected in those surfaces? (try the back and front of a spoon)</a:t>
            </a:r>
          </a:p>
        </p:txBody>
      </p:sp>
    </p:spTree>
    <p:extLst>
      <p:ext uri="{BB962C8B-B14F-4D97-AF65-F5344CB8AC3E}">
        <p14:creationId xmlns:p14="http://schemas.microsoft.com/office/powerpoint/2010/main" val="274123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3822" y="345367"/>
            <a:ext cx="9144000" cy="4357263"/>
          </a:xfrm>
        </p:spPr>
        <p:txBody>
          <a:bodyPr>
            <a:noAutofit/>
          </a:bodyPr>
          <a:lstStyle/>
          <a:p>
            <a:pPr algn="l" fontAlgn="base"/>
            <a:r>
              <a:rPr lang="en-GB" sz="4000" b="1" u="sng" dirty="0">
                <a:latin typeface="My Happy Ending" pitchFamily="2" charset="0"/>
                <a:ea typeface="My Happy Ending" pitchFamily="2" charset="0"/>
              </a:rPr>
              <a:t>Reflection game</a:t>
            </a:r>
          </a:p>
          <a:p>
            <a:pPr algn="l" fontAlgn="base"/>
            <a:r>
              <a:rPr lang="en-GB" sz="4000" dirty="0">
                <a:latin typeface="My Happy Ending" pitchFamily="2" charset="0"/>
                <a:ea typeface="My Happy Ending" pitchFamily="2" charset="0"/>
              </a:rPr>
              <a:t>Work with your partner. One of you pretends to be the reflection. The reflection has to copy everything the main image does (as if they were a reflection in a mirror).</a:t>
            </a:r>
          </a:p>
          <a:p>
            <a:pPr algn="l" fontAlgn="base"/>
            <a:endParaRPr lang="en-GB" sz="4000" dirty="0">
              <a:latin typeface="My Happy Ending" pitchFamily="2" charset="0"/>
              <a:ea typeface="My Happy Ending" pitchFamily="2" charset="0"/>
            </a:endParaRPr>
          </a:p>
          <a:p>
            <a:pPr algn="l" fontAlgn="base"/>
            <a:r>
              <a:rPr lang="en-GB" sz="4000" dirty="0">
                <a:latin typeface="My Happy Ending" pitchFamily="2" charset="0"/>
                <a:ea typeface="My Happy Ending" pitchFamily="2" charset="0"/>
              </a:rPr>
              <a:t>The main image could: turn to the side, turn all the way around, jump up and down, raise one arm, kneel on one knee etc. </a:t>
            </a:r>
          </a:p>
          <a:p>
            <a:pPr algn="l" fontAlgn="base"/>
            <a:endParaRPr lang="en-GB" sz="4000" dirty="0">
              <a:latin typeface="My Happy Ending" pitchFamily="2" charset="0"/>
              <a:ea typeface="My Happy Ending" pitchFamily="2" charset="0"/>
            </a:endParaRPr>
          </a:p>
          <a:p>
            <a:pPr algn="l" fontAlgn="base"/>
            <a:r>
              <a:rPr lang="en-GB" sz="4000" dirty="0">
                <a:latin typeface="My Happy Ending" pitchFamily="2" charset="0"/>
                <a:ea typeface="My Happy Ending" pitchFamily="2" charset="0"/>
              </a:rPr>
              <a:t>Then we will swap roles.</a:t>
            </a:r>
          </a:p>
        </p:txBody>
      </p:sp>
    </p:spTree>
    <p:extLst>
      <p:ext uri="{BB962C8B-B14F-4D97-AF65-F5344CB8AC3E}">
        <p14:creationId xmlns:p14="http://schemas.microsoft.com/office/powerpoint/2010/main" val="141370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Autofit/>
          </a:bodyPr>
          <a:lstStyle/>
          <a:p>
            <a:pPr algn="l" fontAlgn="base"/>
            <a:r>
              <a:rPr lang="en-GB" sz="4000" u="sng" dirty="0">
                <a:latin typeface="My Happy Ending" pitchFamily="2" charset="0"/>
                <a:ea typeface="My Happy Ending" pitchFamily="2" charset="0"/>
              </a:rPr>
              <a:t>Predict</a:t>
            </a:r>
          </a:p>
          <a:p>
            <a:pPr algn="l" fontAlgn="base"/>
            <a:r>
              <a:rPr lang="en-GB" sz="4000" dirty="0">
                <a:latin typeface="My Happy Ending" pitchFamily="2" charset="0"/>
                <a:ea typeface="My Happy Ending" pitchFamily="2" charset="0"/>
              </a:rPr>
              <a:t>What do you think will happen when you look at some classroom objects in the mirror? Which objects will look exactly the same? Which objects will look different, and how?</a:t>
            </a:r>
          </a:p>
          <a:p>
            <a:pPr algn="l" fontAlgn="base"/>
            <a:r>
              <a:rPr lang="en-GB" sz="4000" dirty="0">
                <a:latin typeface="My Happy Ending" pitchFamily="2" charset="0"/>
                <a:ea typeface="My Happy Ending" pitchFamily="2" charset="0"/>
              </a:rPr>
              <a:t>e.g. a map, a ball, a clock, a book, a ruler, your name on a whiteboard.</a:t>
            </a:r>
          </a:p>
          <a:p>
            <a:pPr algn="l" fontAlgn="base"/>
            <a:r>
              <a:rPr lang="en-GB" sz="4000" dirty="0">
                <a:latin typeface="My Happy Ending" pitchFamily="2" charset="0"/>
                <a:ea typeface="My Happy Ending" pitchFamily="2" charset="0"/>
              </a:rPr>
              <a:t>Then test to see if your predictions are true. </a:t>
            </a:r>
          </a:p>
        </p:txBody>
      </p:sp>
    </p:spTree>
    <p:extLst>
      <p:ext uri="{BB962C8B-B14F-4D97-AF65-F5344CB8AC3E}">
        <p14:creationId xmlns:p14="http://schemas.microsoft.com/office/powerpoint/2010/main" val="2981564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Autofit/>
          </a:bodyPr>
          <a:lstStyle/>
          <a:p>
            <a:pPr algn="l" fontAlgn="base"/>
            <a:r>
              <a:rPr lang="en-GB" sz="4000" u="sng" dirty="0">
                <a:latin typeface="My Happy Ending" pitchFamily="2" charset="0"/>
                <a:ea typeface="My Happy Ending" pitchFamily="2" charset="0"/>
              </a:rPr>
              <a:t>Alphabet Reflections</a:t>
            </a:r>
          </a:p>
          <a:p>
            <a:pPr algn="l" fontAlgn="base"/>
            <a:endParaRPr lang="en-GB" sz="4000" u="sng" dirty="0">
              <a:latin typeface="My Happy Ending" pitchFamily="2" charset="0"/>
              <a:ea typeface="My Happy Ending" pitchFamily="2" charset="0"/>
            </a:endParaRPr>
          </a:p>
          <a:p>
            <a:pPr algn="l" fontAlgn="base"/>
            <a:r>
              <a:rPr lang="en-GB" sz="4000" dirty="0">
                <a:latin typeface="My Happy Ending" pitchFamily="2" charset="0"/>
                <a:ea typeface="My Happy Ending" pitchFamily="2" charset="0"/>
              </a:rPr>
              <a:t>Which letters of the alphabet (use capital letters) do you think will look the same in the mirror? Why? </a:t>
            </a:r>
          </a:p>
          <a:p>
            <a:pPr algn="l" fontAlgn="base"/>
            <a:endParaRPr lang="en-GB" sz="4000" dirty="0">
              <a:latin typeface="My Happy Ending" pitchFamily="2" charset="0"/>
              <a:ea typeface="My Happy Ending" pitchFamily="2" charset="0"/>
            </a:endParaRPr>
          </a:p>
          <a:p>
            <a:pPr algn="l" fontAlgn="base"/>
            <a:r>
              <a:rPr lang="en-GB" sz="4000" dirty="0">
                <a:latin typeface="My Happy Ending" pitchFamily="2" charset="0"/>
                <a:ea typeface="My Happy Ending" pitchFamily="2" charset="0"/>
              </a:rPr>
              <a:t>Test this by writing each letter on your whiteboard and looking at it in the mirror. </a:t>
            </a:r>
          </a:p>
        </p:txBody>
      </p:sp>
    </p:spTree>
    <p:extLst>
      <p:ext uri="{BB962C8B-B14F-4D97-AF65-F5344CB8AC3E}">
        <p14:creationId xmlns:p14="http://schemas.microsoft.com/office/powerpoint/2010/main" val="668834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4188" y="854817"/>
            <a:ext cx="9144000" cy="4357263"/>
          </a:xfrm>
        </p:spPr>
        <p:txBody>
          <a:bodyPr>
            <a:noAutofit/>
          </a:bodyPr>
          <a:lstStyle/>
          <a:p>
            <a:pPr algn="l" fontAlgn="base"/>
            <a:r>
              <a:rPr lang="en-GB" sz="4000" b="1" dirty="0">
                <a:latin typeface="My Happy Ending" pitchFamily="2" charset="0"/>
                <a:ea typeface="My Happy Ending" pitchFamily="2" charset="0"/>
              </a:rPr>
              <a:t>Mirror (or reflection) symmetry </a:t>
            </a:r>
            <a:r>
              <a:rPr lang="en-GB" sz="4000" dirty="0">
                <a:latin typeface="My Happy Ending" pitchFamily="2" charset="0"/>
                <a:ea typeface="My Happy Ending" pitchFamily="2" charset="0"/>
              </a:rPr>
              <a:t>divides a figure or design into halves that are mirror images. In other words, objects are the same on both sides of a line (usually in the middle). This centre line or axis can be located either vertically or horizontally.</a:t>
            </a:r>
          </a:p>
          <a:p>
            <a:pPr algn="l" fontAlgn="base"/>
            <a:r>
              <a:rPr lang="en-GB" sz="4000" dirty="0">
                <a:latin typeface="My Happy Ending" pitchFamily="2" charset="0"/>
                <a:ea typeface="My Happy Ending" pitchFamily="2" charset="0"/>
              </a:rPr>
              <a:t>We experience symmetry every day. Butterflies are good examples of mirror symmetry in nature. In fact, most animals and plants exhibit some form of symmetry in their body shape and their markings. Mirror symmetry is found in manufactured objects, too.</a:t>
            </a:r>
          </a:p>
        </p:txBody>
      </p:sp>
    </p:spTree>
    <p:extLst>
      <p:ext uri="{BB962C8B-B14F-4D97-AF65-F5344CB8AC3E}">
        <p14:creationId xmlns:p14="http://schemas.microsoft.com/office/powerpoint/2010/main" val="3857563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4" name="TextBox 3"/>
          <p:cNvSpPr txBox="1"/>
          <p:nvPr/>
        </p:nvSpPr>
        <p:spPr>
          <a:xfrm>
            <a:off x="1711233" y="1123406"/>
            <a:ext cx="8112035" cy="4401205"/>
          </a:xfrm>
          <a:prstGeom prst="rect">
            <a:avLst/>
          </a:prstGeom>
          <a:noFill/>
        </p:spPr>
        <p:txBody>
          <a:bodyPr wrap="square" rtlCol="0">
            <a:spAutoFit/>
          </a:bodyPr>
          <a:lstStyle/>
          <a:p>
            <a:pPr fontAlgn="base"/>
            <a:r>
              <a:rPr lang="en-GB" sz="4000" dirty="0">
                <a:latin typeface="My Happy Ending" pitchFamily="2" charset="0"/>
                <a:ea typeface="My Happy Ending" pitchFamily="2" charset="0"/>
              </a:rPr>
              <a:t>And now for a magic trick!</a:t>
            </a:r>
          </a:p>
          <a:p>
            <a:pPr fontAlgn="base"/>
            <a:endParaRPr lang="en-GB" sz="4000" dirty="0">
              <a:latin typeface="My Happy Ending" pitchFamily="2" charset="0"/>
              <a:ea typeface="My Happy Ending" pitchFamily="2" charset="0"/>
            </a:endParaRPr>
          </a:p>
          <a:p>
            <a:pPr fontAlgn="base"/>
            <a:r>
              <a:rPr lang="en-GB" sz="4000" dirty="0">
                <a:latin typeface="My Happy Ending" pitchFamily="2" charset="0"/>
                <a:ea typeface="My Happy Ending" pitchFamily="2" charset="0"/>
              </a:rPr>
              <a:t>What does this look like? Why does it look like that?</a:t>
            </a:r>
          </a:p>
          <a:p>
            <a:pPr fontAlgn="base"/>
            <a:endParaRPr lang="en-US" sz="4000" dirty="0">
              <a:latin typeface="My Happy Ending" pitchFamily="2" charset="0"/>
              <a:ea typeface="My Happy Ending" pitchFamily="2" charset="0"/>
            </a:endParaRPr>
          </a:p>
          <a:p>
            <a:pPr fontAlgn="base"/>
            <a:r>
              <a:rPr lang="en-US" sz="4000" dirty="0">
                <a:latin typeface="My Happy Ending" pitchFamily="2" charset="0"/>
                <a:ea typeface="My Happy Ending" pitchFamily="2" charset="0"/>
              </a:rPr>
              <a:t>(F</a:t>
            </a:r>
            <a:r>
              <a:rPr lang="en-GB" sz="4000" dirty="0">
                <a:latin typeface="My Happy Ending" pitchFamily="2" charset="0"/>
                <a:ea typeface="My Happy Ending" pitchFamily="2" charset="0"/>
              </a:rPr>
              <a:t>or those of you at home, ask someone to stand halfway behind a long mirror. Ask them to lift up the leg that is not behind the mirror. What </a:t>
            </a:r>
            <a:r>
              <a:rPr lang="en-GB" sz="4000">
                <a:latin typeface="My Happy Ending" pitchFamily="2" charset="0"/>
                <a:ea typeface="My Happy Ending" pitchFamily="2" charset="0"/>
              </a:rPr>
              <a:t>happens?)</a:t>
            </a:r>
            <a:endParaRPr lang="en-GB" sz="4000" dirty="0">
              <a:latin typeface="My Happy Ending" pitchFamily="2" charset="0"/>
              <a:ea typeface="My Happy Ending" pitchFamily="2" charset="0"/>
            </a:endParaRPr>
          </a:p>
        </p:txBody>
      </p:sp>
    </p:spTree>
    <p:extLst>
      <p:ext uri="{BB962C8B-B14F-4D97-AF65-F5344CB8AC3E}">
        <p14:creationId xmlns:p14="http://schemas.microsoft.com/office/powerpoint/2010/main" val="2754852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pic>
        <p:nvPicPr>
          <p:cNvPr id="2" name="Picture 1">
            <a:hlinkClick r:id="rId2"/>
          </p:cNvPr>
          <p:cNvPicPr>
            <a:picLocks noChangeAspect="1"/>
          </p:cNvPicPr>
          <p:nvPr/>
        </p:nvPicPr>
        <p:blipFill>
          <a:blip r:embed="rId3"/>
          <a:stretch>
            <a:fillRect/>
          </a:stretch>
        </p:blipFill>
        <p:spPr>
          <a:xfrm>
            <a:off x="1272799" y="1296068"/>
            <a:ext cx="9869819" cy="3310074"/>
          </a:xfrm>
          <a:prstGeom prst="rect">
            <a:avLst/>
          </a:prstGeom>
        </p:spPr>
      </p:pic>
    </p:spTree>
    <p:extLst>
      <p:ext uri="{BB962C8B-B14F-4D97-AF65-F5344CB8AC3E}">
        <p14:creationId xmlns:p14="http://schemas.microsoft.com/office/powerpoint/2010/main" val="2756611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4" name="TextBox 3"/>
          <p:cNvSpPr txBox="1"/>
          <p:nvPr/>
        </p:nvSpPr>
        <p:spPr>
          <a:xfrm>
            <a:off x="2899954" y="1058092"/>
            <a:ext cx="6361612" cy="1938992"/>
          </a:xfrm>
          <a:prstGeom prst="rect">
            <a:avLst/>
          </a:prstGeom>
          <a:noFill/>
        </p:spPr>
        <p:txBody>
          <a:bodyPr wrap="square" rtlCol="0">
            <a:spAutoFit/>
          </a:bodyPr>
          <a:lstStyle/>
          <a:p>
            <a:r>
              <a:rPr lang="en-GB" sz="6000" dirty="0">
                <a:latin typeface="My Happy Ending" pitchFamily="2" charset="0"/>
                <a:ea typeface="My Happy Ending" pitchFamily="2" charset="0"/>
              </a:rPr>
              <a:t>Tell your partner 3 things you have learnt about reflection.</a:t>
            </a:r>
          </a:p>
        </p:txBody>
      </p:sp>
    </p:spTree>
    <p:extLst>
      <p:ext uri="{BB962C8B-B14F-4D97-AF65-F5344CB8AC3E}">
        <p14:creationId xmlns:p14="http://schemas.microsoft.com/office/powerpoint/2010/main" val="128209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1337" y="802566"/>
            <a:ext cx="9668189" cy="4979255"/>
          </a:xfrm>
        </p:spPr>
        <p:txBody>
          <a:bodyPr>
            <a:normAutofit/>
          </a:bodyPr>
          <a:lstStyle/>
          <a:p>
            <a:pPr algn="l"/>
            <a:r>
              <a:rPr lang="en-GB" sz="5400" dirty="0">
                <a:latin typeface="My Happy Ending" pitchFamily="2" charset="0"/>
                <a:ea typeface="My Happy Ending" pitchFamily="2" charset="0"/>
              </a:rPr>
              <a:t>LO: To know which materials reflect light well.</a:t>
            </a:r>
            <a:r>
              <a:rPr lang="en-US" sz="5400" dirty="0">
                <a:latin typeface="My Happy Ending" pitchFamily="2" charset="0"/>
                <a:ea typeface="My Happy Ending" pitchFamily="2" charset="0"/>
              </a:rPr>
              <a:t> </a:t>
            </a:r>
          </a:p>
          <a:p>
            <a:pPr algn="l"/>
            <a:r>
              <a:rPr lang="en-GB" sz="5400" dirty="0">
                <a:latin typeface="My Happy Ending" pitchFamily="2" charset="0"/>
                <a:ea typeface="My Happy Ending" pitchFamily="2" charset="0"/>
              </a:rPr>
              <a:t>LO: To predict using cause and effect.</a:t>
            </a:r>
          </a:p>
        </p:txBody>
      </p:sp>
    </p:spTree>
    <p:extLst>
      <p:ext uri="{BB962C8B-B14F-4D97-AF65-F5344CB8AC3E}">
        <p14:creationId xmlns:p14="http://schemas.microsoft.com/office/powerpoint/2010/main" val="2025026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5526" y="802566"/>
            <a:ext cx="9144000" cy="4979255"/>
          </a:xfrm>
        </p:spPr>
        <p:txBody>
          <a:bodyPr>
            <a:normAutofit fontScale="92500" lnSpcReduction="20000"/>
          </a:bodyPr>
          <a:lstStyle/>
          <a:p>
            <a:pPr algn="l"/>
            <a:r>
              <a:rPr lang="en-GB" sz="6000" u="sng" dirty="0">
                <a:latin typeface="My Happy Ending" pitchFamily="2" charset="0"/>
                <a:ea typeface="My Happy Ending" pitchFamily="2" charset="0"/>
              </a:rPr>
              <a:t>Vocabulary</a:t>
            </a:r>
          </a:p>
          <a:p>
            <a:pPr algn="l"/>
            <a:r>
              <a:rPr lang="en-GB" sz="5400" dirty="0">
                <a:latin typeface="My Happy Ending" pitchFamily="2" charset="0"/>
                <a:ea typeface="My Happy Ending" pitchFamily="2" charset="0"/>
              </a:rPr>
              <a:t>light 		dark/darker/darkest bright/brighter/brightest 	dim 		</a:t>
            </a:r>
          </a:p>
          <a:p>
            <a:pPr algn="l"/>
            <a:r>
              <a:rPr lang="en-GB" sz="5400" dirty="0">
                <a:latin typeface="My Happy Ending" pitchFamily="2" charset="0"/>
                <a:ea typeface="My Happy Ending" pitchFamily="2" charset="0"/>
              </a:rPr>
              <a:t>light source (various) 	eye 		reflect reflective 		shiny 	dull 		shadow </a:t>
            </a:r>
          </a:p>
          <a:p>
            <a:pPr algn="l"/>
            <a:r>
              <a:rPr lang="en-GB" sz="5400" dirty="0">
                <a:latin typeface="My Happy Ending" pitchFamily="2" charset="0"/>
                <a:ea typeface="My Happy Ending" pitchFamily="2" charset="0"/>
              </a:rPr>
              <a:t>block (transparent, opaque)</a:t>
            </a:r>
          </a:p>
          <a:p>
            <a:pPr algn="l"/>
            <a:r>
              <a:rPr lang="en-GB" sz="5400" dirty="0">
                <a:latin typeface="My Happy Ending" pitchFamily="2" charset="0"/>
                <a:ea typeface="My Happy Ending" pitchFamily="2" charset="0"/>
              </a:rPr>
              <a:t>These are some of the words we will be using over the course of the unit.</a:t>
            </a:r>
          </a:p>
          <a:p>
            <a:pPr algn="l"/>
            <a:endParaRPr lang="en-GB" sz="6000" u="sng" dirty="0">
              <a:latin typeface="My Happy Ending" pitchFamily="2" charset="0"/>
              <a:ea typeface="My Happy Ending" pitchFamily="2" charset="0"/>
            </a:endParaRPr>
          </a:p>
        </p:txBody>
      </p:sp>
    </p:spTree>
    <p:extLst>
      <p:ext uri="{BB962C8B-B14F-4D97-AF65-F5344CB8AC3E}">
        <p14:creationId xmlns:p14="http://schemas.microsoft.com/office/powerpoint/2010/main" val="1073633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979255"/>
          </a:xfrm>
        </p:spPr>
        <p:txBody>
          <a:bodyPr>
            <a:normAutofit/>
          </a:bodyPr>
          <a:lstStyle/>
          <a:p>
            <a:pPr algn="l"/>
            <a:r>
              <a:rPr lang="en-GB" sz="5400" dirty="0">
                <a:latin typeface="My Happy Ending" pitchFamily="2" charset="0"/>
                <a:ea typeface="My Happy Ending" pitchFamily="2" charset="0"/>
              </a:rPr>
              <a:t>Which materials do you think might reflect light well?</a:t>
            </a:r>
          </a:p>
          <a:p>
            <a:pPr algn="l"/>
            <a:endParaRPr lang="en-GB" sz="6000" u="sng" dirty="0">
              <a:latin typeface="My Happy Ending" pitchFamily="2" charset="0"/>
              <a:ea typeface="My Happy Ending" pitchFamily="2" charset="0"/>
            </a:endParaRPr>
          </a:p>
        </p:txBody>
      </p:sp>
      <p:pic>
        <p:nvPicPr>
          <p:cNvPr id="4" name="Picture 3"/>
          <p:cNvPicPr>
            <a:picLocks noChangeAspect="1"/>
          </p:cNvPicPr>
          <p:nvPr/>
        </p:nvPicPr>
        <p:blipFill>
          <a:blip r:embed="rId2"/>
          <a:stretch>
            <a:fillRect/>
          </a:stretch>
        </p:blipFill>
        <p:spPr>
          <a:xfrm>
            <a:off x="7807276" y="3041413"/>
            <a:ext cx="2305050" cy="1990725"/>
          </a:xfrm>
          <a:prstGeom prst="rect">
            <a:avLst/>
          </a:prstGeom>
        </p:spPr>
      </p:pic>
    </p:spTree>
    <p:extLst>
      <p:ext uri="{BB962C8B-B14F-4D97-AF65-F5344CB8AC3E}">
        <p14:creationId xmlns:p14="http://schemas.microsoft.com/office/powerpoint/2010/main" val="3079423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979255"/>
          </a:xfrm>
        </p:spPr>
        <p:txBody>
          <a:bodyPr>
            <a:normAutofit/>
          </a:bodyPr>
          <a:lstStyle/>
          <a:p>
            <a:pPr algn="l"/>
            <a:r>
              <a:rPr lang="en-GB" sz="5400" dirty="0">
                <a:latin typeface="My Happy Ending" pitchFamily="2" charset="0"/>
                <a:ea typeface="My Happy Ending" pitchFamily="2" charset="0"/>
              </a:rPr>
              <a:t>Which materials reflect light well?</a:t>
            </a:r>
          </a:p>
          <a:p>
            <a:pPr algn="l"/>
            <a:endParaRPr lang="en-GB" sz="6000" u="sng" dirty="0">
              <a:latin typeface="My Happy Ending" pitchFamily="2" charset="0"/>
              <a:ea typeface="My Happy Ending" pitchFamily="2" charset="0"/>
            </a:endParaRPr>
          </a:p>
        </p:txBody>
      </p:sp>
      <p:pic>
        <p:nvPicPr>
          <p:cNvPr id="2" name="Picture 1">
            <a:hlinkClick r:id="rId2"/>
          </p:cNvPr>
          <p:cNvPicPr>
            <a:picLocks noChangeAspect="1"/>
          </p:cNvPicPr>
          <p:nvPr/>
        </p:nvPicPr>
        <p:blipFill>
          <a:blip r:embed="rId3"/>
          <a:stretch>
            <a:fillRect/>
          </a:stretch>
        </p:blipFill>
        <p:spPr>
          <a:xfrm>
            <a:off x="2288313" y="1520870"/>
            <a:ext cx="7667625" cy="4391025"/>
          </a:xfrm>
          <a:prstGeom prst="rect">
            <a:avLst/>
          </a:prstGeom>
        </p:spPr>
      </p:pic>
    </p:spTree>
    <p:extLst>
      <p:ext uri="{BB962C8B-B14F-4D97-AF65-F5344CB8AC3E}">
        <p14:creationId xmlns:p14="http://schemas.microsoft.com/office/powerpoint/2010/main" val="313309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979255"/>
          </a:xfrm>
        </p:spPr>
        <p:txBody>
          <a:bodyPr>
            <a:normAutofit fontScale="92500" lnSpcReduction="10000"/>
          </a:bodyPr>
          <a:lstStyle/>
          <a:p>
            <a:pPr algn="l"/>
            <a:r>
              <a:rPr lang="en-GB" sz="5400" b="1" dirty="0">
                <a:solidFill>
                  <a:srgbClr val="231F20"/>
                </a:solidFill>
                <a:latin typeface="My Happy Ending" pitchFamily="2" charset="0"/>
                <a:ea typeface="My Happy Ending" pitchFamily="2" charset="0"/>
              </a:rPr>
              <a:t>Reflection</a:t>
            </a:r>
          </a:p>
          <a:p>
            <a:pPr algn="l"/>
            <a:r>
              <a:rPr lang="en-GB" sz="5400" dirty="0">
                <a:solidFill>
                  <a:srgbClr val="231F20"/>
                </a:solidFill>
                <a:latin typeface="My Happy Ending" pitchFamily="2" charset="0"/>
                <a:ea typeface="My Happy Ending" pitchFamily="2" charset="0"/>
              </a:rPr>
              <a:t>When light from an object is reflected by a surface, it changes direction. It bounces off the surface at the same angle as it hits it.</a:t>
            </a:r>
          </a:p>
          <a:p>
            <a:pPr algn="l"/>
            <a:r>
              <a:rPr lang="en-GB" sz="5400" dirty="0">
                <a:solidFill>
                  <a:srgbClr val="231F20"/>
                </a:solidFill>
                <a:latin typeface="My Happy Ending" pitchFamily="2" charset="0"/>
                <a:ea typeface="My Happy Ending" pitchFamily="2" charset="0"/>
              </a:rPr>
              <a:t>Smooth, shiny surfaces such as mirrors and polished metals reflect light well. Dull and dark surfaces such as dark fabrics do not reflect light well.</a:t>
            </a:r>
          </a:p>
          <a:p>
            <a:pPr algn="l"/>
            <a:endParaRPr lang="en-GB" sz="5400" dirty="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p:txBody>
      </p:sp>
    </p:spTree>
    <p:extLst>
      <p:ext uri="{BB962C8B-B14F-4D97-AF65-F5344CB8AC3E}">
        <p14:creationId xmlns:p14="http://schemas.microsoft.com/office/powerpoint/2010/main" val="2211787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rmAutofit/>
          </a:bodyPr>
          <a:lstStyle/>
          <a:p>
            <a:pPr algn="l"/>
            <a:r>
              <a:rPr lang="en-GB" sz="5800" dirty="0">
                <a:solidFill>
                  <a:srgbClr val="231F20"/>
                </a:solidFill>
                <a:latin typeface="My Happy Ending" pitchFamily="2" charset="0"/>
                <a:ea typeface="My Happy Ending" pitchFamily="2" charset="0"/>
              </a:rPr>
              <a:t>How many times a day do you look in the mirror?</a:t>
            </a:r>
          </a:p>
        </p:txBody>
      </p:sp>
      <p:pic>
        <p:nvPicPr>
          <p:cNvPr id="2" name="Picture 1"/>
          <p:cNvPicPr>
            <a:picLocks noChangeAspect="1"/>
          </p:cNvPicPr>
          <p:nvPr/>
        </p:nvPicPr>
        <p:blipFill>
          <a:blip r:embed="rId2"/>
          <a:stretch>
            <a:fillRect/>
          </a:stretch>
        </p:blipFill>
        <p:spPr>
          <a:xfrm>
            <a:off x="3359645" y="4272653"/>
            <a:ext cx="2143125" cy="2143125"/>
          </a:xfrm>
          <a:prstGeom prst="rect">
            <a:avLst/>
          </a:prstGeom>
        </p:spPr>
      </p:pic>
      <p:pic>
        <p:nvPicPr>
          <p:cNvPr id="4" name="Picture 3"/>
          <p:cNvPicPr>
            <a:picLocks noChangeAspect="1"/>
          </p:cNvPicPr>
          <p:nvPr/>
        </p:nvPicPr>
        <p:blipFill>
          <a:blip r:embed="rId3"/>
          <a:stretch>
            <a:fillRect/>
          </a:stretch>
        </p:blipFill>
        <p:spPr>
          <a:xfrm>
            <a:off x="963055" y="2761304"/>
            <a:ext cx="2143125" cy="2143125"/>
          </a:xfrm>
          <a:prstGeom prst="rect">
            <a:avLst/>
          </a:prstGeom>
        </p:spPr>
      </p:pic>
      <p:pic>
        <p:nvPicPr>
          <p:cNvPr id="5" name="Picture 4"/>
          <p:cNvPicPr>
            <a:picLocks noChangeAspect="1"/>
          </p:cNvPicPr>
          <p:nvPr/>
        </p:nvPicPr>
        <p:blipFill>
          <a:blip r:embed="rId4"/>
          <a:stretch>
            <a:fillRect/>
          </a:stretch>
        </p:blipFill>
        <p:spPr>
          <a:xfrm>
            <a:off x="8470860" y="4272652"/>
            <a:ext cx="2143125" cy="2143125"/>
          </a:xfrm>
          <a:prstGeom prst="rect">
            <a:avLst/>
          </a:prstGeom>
        </p:spPr>
      </p:pic>
      <p:pic>
        <p:nvPicPr>
          <p:cNvPr id="6" name="Picture 5"/>
          <p:cNvPicPr>
            <a:picLocks noChangeAspect="1"/>
          </p:cNvPicPr>
          <p:nvPr/>
        </p:nvPicPr>
        <p:blipFill>
          <a:blip r:embed="rId5"/>
          <a:stretch>
            <a:fillRect/>
          </a:stretch>
        </p:blipFill>
        <p:spPr>
          <a:xfrm>
            <a:off x="5788520" y="2774367"/>
            <a:ext cx="2143125" cy="2143125"/>
          </a:xfrm>
          <a:prstGeom prst="rect">
            <a:avLst/>
          </a:prstGeom>
        </p:spPr>
      </p:pic>
      <p:pic>
        <p:nvPicPr>
          <p:cNvPr id="7" name="Picture 6"/>
          <p:cNvPicPr>
            <a:picLocks noChangeAspect="1"/>
          </p:cNvPicPr>
          <p:nvPr/>
        </p:nvPicPr>
        <p:blipFill>
          <a:blip r:embed="rId6"/>
          <a:stretch>
            <a:fillRect/>
          </a:stretch>
        </p:blipFill>
        <p:spPr>
          <a:xfrm>
            <a:off x="9132523" y="631242"/>
            <a:ext cx="2143125" cy="2143125"/>
          </a:xfrm>
          <a:prstGeom prst="rect">
            <a:avLst/>
          </a:prstGeom>
        </p:spPr>
      </p:pic>
    </p:spTree>
    <p:extLst>
      <p:ext uri="{BB962C8B-B14F-4D97-AF65-F5344CB8AC3E}">
        <p14:creationId xmlns:p14="http://schemas.microsoft.com/office/powerpoint/2010/main" val="134186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rmAutofit/>
          </a:bodyPr>
          <a:lstStyle/>
          <a:p>
            <a:pPr algn="l"/>
            <a:r>
              <a:rPr lang="en-GB" sz="5800" dirty="0">
                <a:solidFill>
                  <a:srgbClr val="231F20"/>
                </a:solidFill>
                <a:latin typeface="My Happy Ending" pitchFamily="2" charset="0"/>
                <a:ea typeface="My Happy Ending" pitchFamily="2" charset="0"/>
              </a:rPr>
              <a:t>Today we are going to have some fun experimenting with mirrors!</a:t>
            </a:r>
          </a:p>
        </p:txBody>
      </p:sp>
    </p:spTree>
    <p:extLst>
      <p:ext uri="{BB962C8B-B14F-4D97-AF65-F5344CB8AC3E}">
        <p14:creationId xmlns:p14="http://schemas.microsoft.com/office/powerpoint/2010/main" val="220409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357263"/>
          </a:xfrm>
        </p:spPr>
        <p:txBody>
          <a:bodyPr>
            <a:noAutofit/>
          </a:bodyPr>
          <a:lstStyle/>
          <a:p>
            <a:pPr marL="571500" indent="-571500" algn="l" fontAlgn="base">
              <a:buFont typeface="Arial" panose="020B0604020202020204" pitchFamily="34" charset="0"/>
              <a:buChar char="•"/>
            </a:pPr>
            <a:r>
              <a:rPr lang="en-GB" sz="4000" dirty="0">
                <a:latin typeface="My Happy Ending" pitchFamily="2" charset="0"/>
                <a:ea typeface="My Happy Ending" pitchFamily="2" charset="0"/>
              </a:rPr>
              <a:t>Can you explain why you can see your reflection in a mirror?</a:t>
            </a:r>
          </a:p>
          <a:p>
            <a:pPr marL="571500" indent="-571500" algn="l" fontAlgn="base">
              <a:buFont typeface="Arial" panose="020B0604020202020204" pitchFamily="34" charset="0"/>
              <a:buChar char="•"/>
            </a:pPr>
            <a:endParaRPr lang="en-GB" sz="4000" dirty="0">
              <a:latin typeface="My Happy Ending" pitchFamily="2" charset="0"/>
              <a:ea typeface="My Happy Ending" pitchFamily="2" charset="0"/>
            </a:endParaRPr>
          </a:p>
          <a:p>
            <a:pPr marL="571500" indent="-571500" algn="l" fontAlgn="base">
              <a:buFont typeface="Arial" panose="020B0604020202020204" pitchFamily="34" charset="0"/>
              <a:buChar char="•"/>
            </a:pPr>
            <a:r>
              <a:rPr lang="en-GB" sz="4000" dirty="0">
                <a:latin typeface="My Happy Ending" pitchFamily="2" charset="0"/>
                <a:ea typeface="My Happy Ending" pitchFamily="2" charset="0"/>
              </a:rPr>
              <a:t>Touch one ear. Which ear are you touching? Which ear is your reflection touching?</a:t>
            </a:r>
          </a:p>
          <a:p>
            <a:pPr marL="571500" indent="-571500" algn="l" fontAlgn="base">
              <a:buFont typeface="Arial" panose="020B0604020202020204" pitchFamily="34" charset="0"/>
              <a:buChar char="•"/>
            </a:pPr>
            <a:endParaRPr lang="en-GB" sz="4000" dirty="0">
              <a:latin typeface="My Happy Ending" pitchFamily="2" charset="0"/>
              <a:ea typeface="My Happy Ending" pitchFamily="2" charset="0"/>
            </a:endParaRPr>
          </a:p>
          <a:p>
            <a:pPr marL="571500" indent="-571500" algn="l" fontAlgn="base">
              <a:buFont typeface="Arial" panose="020B0604020202020204" pitchFamily="34" charset="0"/>
              <a:buChar char="•"/>
            </a:pPr>
            <a:r>
              <a:rPr lang="en-GB" sz="4000" dirty="0">
                <a:latin typeface="My Happy Ending" pitchFamily="2" charset="0"/>
                <a:ea typeface="My Happy Ending" pitchFamily="2" charset="0"/>
              </a:rPr>
              <a:t>Is there anything special about your face that is only on one side (a freckle or a mole)? Which side is it on in your reflection?</a:t>
            </a:r>
          </a:p>
          <a:p>
            <a:pPr algn="l" fontAlgn="base"/>
            <a:endParaRPr lang="en-GB" sz="3200" dirty="0">
              <a:latin typeface="My Happy Ending" pitchFamily="2" charset="0"/>
              <a:ea typeface="My Happy Ending" pitchFamily="2" charset="0"/>
            </a:endParaRPr>
          </a:p>
        </p:txBody>
      </p:sp>
    </p:spTree>
    <p:extLst>
      <p:ext uri="{BB962C8B-B14F-4D97-AF65-F5344CB8AC3E}">
        <p14:creationId xmlns:p14="http://schemas.microsoft.com/office/powerpoint/2010/main" val="665076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700</Words>
  <Application>Microsoft Office PowerPoint</Application>
  <PresentationFormat>Widescreen</PresentationFormat>
  <Paragraphs>51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My Happy Ending</vt:lpstr>
      <vt:lpstr>Office Theme</vt:lpstr>
      <vt:lpstr>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Debbie Hamilton</cp:lastModifiedBy>
  <cp:revision>73</cp:revision>
  <dcterms:created xsi:type="dcterms:W3CDTF">2021-09-11T16:25:42Z</dcterms:created>
  <dcterms:modified xsi:type="dcterms:W3CDTF">2021-11-09T08:00:55Z</dcterms:modified>
</cp:coreProperties>
</file>