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Layouts/slideLayout5.xml" ContentType="application/vnd.openxmlformats-officedocument.presentationml.slideLayout+xml"/>
  <Override PartName="/ppt/theme/theme4.xml" ContentType="application/vnd.openxmlformats-officedocument.theme+xml"/>
  <Override PartName="/ppt/slideLayouts/slideLayout6.xml" ContentType="application/vnd.openxmlformats-officedocument.presentationml.slideLayout+xml"/>
  <Override PartName="/ppt/theme/theme5.xml" ContentType="application/vnd.openxmlformats-officedocument.them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6.xml" ContentType="application/vnd.openxmlformats-officedocument.theme+xml"/>
  <Override PartName="/ppt/slideLayouts/slideLayout9.xml" ContentType="application/vnd.openxmlformats-officedocument.presentationml.slideLayout+xml"/>
  <Override PartName="/ppt/theme/theme7.xml" ContentType="application/vnd.openxmlformats-officedocument.theme+xml"/>
  <Override PartName="/ppt/theme/theme8.xml" ContentType="application/vnd.openxmlformats-officedocument.theme+xml"/>
  <Override PartName="/ppt/notesSlides/notesSlide1.xml" ContentType="application/vnd.openxmlformats-officedocument.presentationml.notesSlid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9" r:id="rId4"/>
    <p:sldMasterId id="2147483671" r:id="rId5"/>
    <p:sldMasterId id="2147483673" r:id="rId6"/>
    <p:sldMasterId id="2147483675" r:id="rId7"/>
    <p:sldMasterId id="2147483677" r:id="rId8"/>
    <p:sldMasterId id="2147483679" r:id="rId9"/>
    <p:sldMasterId id="2147483682" r:id="rId10"/>
  </p:sldMasterIdLst>
  <p:notesMasterIdLst>
    <p:notesMasterId r:id="rId25"/>
  </p:notesMasterIdLst>
  <p:sldIdLst>
    <p:sldId id="265" r:id="rId11"/>
    <p:sldId id="296" r:id="rId12"/>
    <p:sldId id="297" r:id="rId13"/>
    <p:sldId id="298" r:id="rId14"/>
    <p:sldId id="315" r:id="rId15"/>
    <p:sldId id="299" r:id="rId16"/>
    <p:sldId id="300" r:id="rId17"/>
    <p:sldId id="306" r:id="rId18"/>
    <p:sldId id="307" r:id="rId19"/>
    <p:sldId id="301" r:id="rId20"/>
    <p:sldId id="309" r:id="rId21"/>
    <p:sldId id="311" r:id="rId22"/>
    <p:sldId id="310" r:id="rId23"/>
    <p:sldId id="314" r:id="rId2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341" userDrawn="1">
          <p15:clr>
            <a:srgbClr val="A4A3A4"/>
          </p15:clr>
        </p15:guide>
        <p15:guide id="2" pos="356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am Shutkever" initials="SS" lastIdx="1" clrIdx="0">
    <p:extLst>
      <p:ext uri="{19B8F6BF-5375-455C-9EA6-DF929625EA0E}">
        <p15:presenceInfo xmlns:p15="http://schemas.microsoft.com/office/powerpoint/2012/main" userId="Sam Shutkev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5050"/>
    <a:srgbClr val="E5BC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16" autoAdjust="0"/>
    <p:restoredTop sz="96327"/>
  </p:normalViewPr>
  <p:slideViewPr>
    <p:cSldViewPr snapToGrid="0" snapToObjects="1">
      <p:cViewPr varScale="1">
        <p:scale>
          <a:sx n="68" d="100"/>
          <a:sy n="68" d="100"/>
        </p:scale>
        <p:origin x="918" y="72"/>
      </p:cViewPr>
      <p:guideLst>
        <p:guide orient="horz" pos="2341"/>
        <p:guide pos="356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5.xml"/><Relationship Id="rId13" Type="http://schemas.openxmlformats.org/officeDocument/2006/relationships/slide" Target="slides/slide3.xml"/><Relationship Id="rId18" Type="http://schemas.openxmlformats.org/officeDocument/2006/relationships/slide" Target="slides/slide8.xml"/><Relationship Id="rId26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21" Type="http://schemas.openxmlformats.org/officeDocument/2006/relationships/slide" Target="slides/slide11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2.xml"/><Relationship Id="rId17" Type="http://schemas.openxmlformats.org/officeDocument/2006/relationships/slide" Target="slides/slide7.xml"/><Relationship Id="rId25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6.xml"/><Relationship Id="rId20" Type="http://schemas.openxmlformats.org/officeDocument/2006/relationships/slide" Target="slides/slide10.xml"/><Relationship Id="rId29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1.xml"/><Relationship Id="rId24" Type="http://schemas.openxmlformats.org/officeDocument/2006/relationships/slide" Target="slides/slide14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5.xml"/><Relationship Id="rId23" Type="http://schemas.openxmlformats.org/officeDocument/2006/relationships/slide" Target="slides/slide13.xml"/><Relationship Id="rId28" Type="http://schemas.openxmlformats.org/officeDocument/2006/relationships/viewProps" Target="viewProps.xml"/><Relationship Id="rId10" Type="http://schemas.openxmlformats.org/officeDocument/2006/relationships/slideMaster" Target="slideMasters/slideMaster7.xml"/><Relationship Id="rId19" Type="http://schemas.openxmlformats.org/officeDocument/2006/relationships/slide" Target="slides/slide9.xml"/><Relationship Id="rId4" Type="http://schemas.openxmlformats.org/officeDocument/2006/relationships/slideMaster" Target="slideMasters/slideMaster1.xml"/><Relationship Id="rId9" Type="http://schemas.openxmlformats.org/officeDocument/2006/relationships/slideMaster" Target="slideMasters/slideMaster6.xml"/><Relationship Id="rId14" Type="http://schemas.openxmlformats.org/officeDocument/2006/relationships/slide" Target="slides/slide4.xml"/><Relationship Id="rId22" Type="http://schemas.openxmlformats.org/officeDocument/2006/relationships/slide" Target="slides/slide12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Comic Sans MS" panose="030F0702030302020204" pitchFamily="66" charset="0"/>
              </a:defRPr>
            </a:lvl1pPr>
          </a:lstStyle>
          <a:p>
            <a:fld id="{D1BE4B4D-D867-492E-97B2-A4C94167F287}" type="datetimeFigureOut">
              <a:rPr lang="en-GB" smtClean="0"/>
              <a:pPr/>
              <a:t>25/01/2022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Comic Sans MS" panose="030F0702030302020204" pitchFamily="66" charset="0"/>
              </a:defRPr>
            </a:lvl1pPr>
          </a:lstStyle>
          <a:p>
            <a:fld id="{9A63A521-224D-4C95-824A-3CEFF92EB905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004774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63A521-224D-4C95-824A-3CEFF92EB905}" type="slidenum">
              <a:rPr lang="en-GB" smtClean="0"/>
              <a:pPr/>
              <a:t>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889169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0" y="2511188"/>
            <a:ext cx="5950424" cy="1787857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ctr">
              <a:defRPr sz="6600" baseline="0">
                <a:solidFill>
                  <a:schemeClr val="bg1"/>
                </a:solidFill>
                <a:latin typeface="KG Primary Penmanship" panose="02000506000000020003" pitchFamily="2" charset="0"/>
              </a:defRPr>
            </a:lvl1pPr>
          </a:lstStyle>
          <a:p>
            <a:r>
              <a:rPr lang="en-US" dirty="0"/>
              <a:t>TITLE – in caps and saved as a picture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788181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fld id="{45335E50-1930-44E5-9B14-893AFBD95C69}" type="datetimeFigureOut">
              <a:rPr lang="en-GB" smtClean="0"/>
              <a:pPr/>
              <a:t>25/01/2022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fld id="{108BBDC2-4ED5-4A8D-A28C-1B3F6D2413F0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312708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808542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010901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897375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246388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Your turn KS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38082" y="1989208"/>
            <a:ext cx="5703912" cy="3005873"/>
          </a:xfrm>
          <a:prstGeom prst="rect">
            <a:avLst/>
          </a:prstGeom>
        </p:spPr>
        <p:txBody>
          <a:bodyPr anchor="ctr"/>
          <a:lstStyle>
            <a:lvl1pPr algn="ctr">
              <a:defRPr sz="4000" u="none" baseline="0">
                <a:latin typeface="Comic Sans MS" panose="030F0702030302020204" pitchFamily="66" charset="0"/>
              </a:defRPr>
            </a:lvl1pPr>
          </a:lstStyle>
          <a:p>
            <a:r>
              <a:rPr lang="en-US" dirty="0"/>
              <a:t>Have a go at questions 		 on the worksheet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740455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Your turn KS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38082" y="1989208"/>
            <a:ext cx="5703912" cy="3005873"/>
          </a:xfrm>
          <a:prstGeom prst="rect">
            <a:avLst/>
          </a:prstGeom>
        </p:spPr>
        <p:txBody>
          <a:bodyPr anchor="ctr"/>
          <a:lstStyle>
            <a:lvl1pPr algn="ctr">
              <a:defRPr baseline="0">
                <a:latin typeface="+mn-lt"/>
              </a:defRPr>
            </a:lvl1pPr>
          </a:lstStyle>
          <a:p>
            <a:r>
              <a:rPr lang="en-US" dirty="0"/>
              <a:t>Have a go at questions 	on the worksheet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449477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290594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3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4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5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6.xml"/></Relationships>
</file>

<file path=ppt/slideMasters/_rels/slideMaster6.xml.rels><?xml version="1.0" encoding="UTF-8" standalone="yes"?>
<Relationships xmlns="http://schemas.openxmlformats.org/package/2006/relationships"><Relationship Id="rId3" Type="http://schemas.openxmlformats.org/officeDocument/2006/relationships/theme" Target="../theme/theme6.xml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jpg"/></Relationships>
</file>

<file path=ppt/slideMasters/_rels/slideMaster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theme" Target="../theme/theme7.xml"/><Relationship Id="rId1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A close up of a sign&#10;&#10;Description automatically generated">
            <a:extLst>
              <a:ext uri="{FF2B5EF4-FFF2-40B4-BE49-F238E27FC236}">
                <a16:creationId xmlns:a16="http://schemas.microsoft.com/office/drawing/2014/main" id="{F14EDCB3-CC60-E94C-B25C-4D771CB64958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22817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84" r:id="rId2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1B02BD9-91A9-9F43-BF82-7E7C0E55B94B}"/>
              </a:ext>
            </a:extLst>
          </p:cNvPr>
          <p:cNvSpPr/>
          <p:nvPr userDrawn="1"/>
        </p:nvSpPr>
        <p:spPr>
          <a:xfrm>
            <a:off x="546652" y="606287"/>
            <a:ext cx="7523922" cy="573487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2" name="Rectangle 1"/>
          <p:cNvSpPr/>
          <p:nvPr userDrawn="1"/>
        </p:nvSpPr>
        <p:spPr>
          <a:xfrm>
            <a:off x="376518" y="6553200"/>
            <a:ext cx="1470211" cy="24204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pic>
        <p:nvPicPr>
          <p:cNvPr id="5" name="Picture 4" descr="A close up of a logo&#10;&#10;Description automatically generated">
            <a:extLst>
              <a:ext uri="{FF2B5EF4-FFF2-40B4-BE49-F238E27FC236}">
                <a16:creationId xmlns:a16="http://schemas.microsoft.com/office/drawing/2014/main" id="{02C252DA-A0E8-6A49-900E-07188D62BBE5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95206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1B02BD9-91A9-9F43-BF82-7E7C0E55B94B}"/>
              </a:ext>
            </a:extLst>
          </p:cNvPr>
          <p:cNvSpPr/>
          <p:nvPr userDrawn="1"/>
        </p:nvSpPr>
        <p:spPr>
          <a:xfrm>
            <a:off x="546652" y="606287"/>
            <a:ext cx="7523922" cy="573487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6" name="Rectangle 5"/>
          <p:cNvSpPr/>
          <p:nvPr userDrawn="1"/>
        </p:nvSpPr>
        <p:spPr>
          <a:xfrm>
            <a:off x="376518" y="6553200"/>
            <a:ext cx="1470211" cy="24204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pic>
        <p:nvPicPr>
          <p:cNvPr id="5" name="Picture 4" descr="A picture containing table&#10;&#10;Description automatically generated">
            <a:extLst>
              <a:ext uri="{FF2B5EF4-FFF2-40B4-BE49-F238E27FC236}">
                <a16:creationId xmlns:a16="http://schemas.microsoft.com/office/drawing/2014/main" id="{D3D08606-BA4C-8046-935F-20760BC2766D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40629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green sign with white text&#10;&#10;Description automatically generated">
            <a:extLst>
              <a:ext uri="{FF2B5EF4-FFF2-40B4-BE49-F238E27FC236}">
                <a16:creationId xmlns:a16="http://schemas.microsoft.com/office/drawing/2014/main" id="{E7898E14-59E6-7D4D-8006-F74307CCB985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06573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picture containing table&#10;&#10;Description automatically generated">
            <a:extLst>
              <a:ext uri="{FF2B5EF4-FFF2-40B4-BE49-F238E27FC236}">
                <a16:creationId xmlns:a16="http://schemas.microsoft.com/office/drawing/2014/main" id="{F33BA71E-3CF0-1E4E-BEEE-6280AD06DDC9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05570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picture containing computer&#10;&#10;Description automatically generated">
            <a:extLst>
              <a:ext uri="{FF2B5EF4-FFF2-40B4-BE49-F238E27FC236}">
                <a16:creationId xmlns:a16="http://schemas.microsoft.com/office/drawing/2014/main" id="{3A3B0A72-DFF8-FC43-8B3B-B0D9C1468E83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2347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81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close up of a logo&#10;&#10;Description automatically generated">
            <a:extLst>
              <a:ext uri="{FF2B5EF4-FFF2-40B4-BE49-F238E27FC236}">
                <a16:creationId xmlns:a16="http://schemas.microsoft.com/office/drawing/2014/main" id="{27FE0188-803D-CF41-A7C4-56C7E1D1B2AE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84241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3" Type="http://schemas.openxmlformats.org/officeDocument/2006/relationships/image" Target="../media/image9.png"/><Relationship Id="rId7" Type="http://schemas.openxmlformats.org/officeDocument/2006/relationships/image" Target="../media/image13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tags" Target="../tags/tag5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7.xml"/><Relationship Id="rId4" Type="http://schemas.openxmlformats.org/officeDocument/2006/relationships/image" Target="../media/image17.pn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/><Relationship Id="rId1" Type="http://schemas.openxmlformats.org/officeDocument/2006/relationships/tags" Target="../tags/tag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2.xml"/><Relationship Id="rId4" Type="http://schemas.openxmlformats.org/officeDocument/2006/relationships/image" Target="../media/image17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3.xml"/><Relationship Id="rId4" Type="http://schemas.openxmlformats.org/officeDocument/2006/relationships/image" Target="../media/image17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4.xml"/><Relationship Id="rId5" Type="http://schemas.openxmlformats.org/officeDocument/2006/relationships/image" Target="../media/image18.png"/><Relationship Id="rId4" Type="http://schemas.openxmlformats.org/officeDocument/2006/relationships/image" Target="../media/image1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4881" y="1332816"/>
            <a:ext cx="7456523" cy="5543151"/>
          </a:xfrm>
          <a:prstGeom prst="rect">
            <a:avLst/>
          </a:prstGeom>
        </p:spPr>
      </p:pic>
      <p:sp>
        <p:nvSpPr>
          <p:cNvPr id="4" name="Title Placeholder 1">
            <a:extLst>
              <a:ext uri="{FF2B5EF4-FFF2-40B4-BE49-F238E27FC236}">
                <a16:creationId xmlns:a16="http://schemas.microsoft.com/office/drawing/2014/main" id="{67D0239A-28EC-D747-9C6C-513181825690}"/>
              </a:ext>
            </a:extLst>
          </p:cNvPr>
          <p:cNvSpPr txBox="1">
            <a:spLocks/>
          </p:cNvSpPr>
          <p:nvPr/>
        </p:nvSpPr>
        <p:spPr>
          <a:xfrm>
            <a:off x="5578145" y="466821"/>
            <a:ext cx="3348724" cy="401262"/>
          </a:xfrm>
          <a:prstGeom prst="rect">
            <a:avLst/>
          </a:prstGeom>
        </p:spPr>
        <p:txBody>
          <a:bodyPr vert="horz" lIns="84406" tIns="42203" rIns="84406" bIns="42203" rtlCol="0" anchor="ctr">
            <a:no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GB" sz="2400" b="1" i="0" kern="1200" baseline="0" smtClean="0">
                <a:solidFill>
                  <a:schemeClr val="bg1"/>
                </a:solidFill>
                <a:effectLst/>
                <a:latin typeface="Bariol" panose="02000506040000020003" pitchFamily="2" charset="0"/>
                <a:ea typeface="+mj-ea"/>
                <a:cs typeface="+mj-cs"/>
              </a:defRPr>
            </a:lvl1pPr>
          </a:lstStyle>
          <a:p>
            <a:r>
              <a:rPr lang="en-GB" sz="2215" dirty="0">
                <a:latin typeface="+mn-lt"/>
              </a:rPr>
              <a:t>Year 5</a:t>
            </a:r>
            <a:r>
              <a:rPr lang="en-GB" sz="2215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sz="2215" dirty="0">
                <a:latin typeface="+mn-lt"/>
              </a:rPr>
              <a:t>Week 2</a:t>
            </a:r>
            <a:r>
              <a:rPr lang="en-GB" sz="2215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sz="2215" dirty="0">
                <a:latin typeface="+mn-lt"/>
              </a:rPr>
              <a:t>Day 5</a:t>
            </a:r>
          </a:p>
        </p:txBody>
      </p:sp>
      <p:pic>
        <p:nvPicPr>
          <p:cNvPr id="9" name="Picture 8" descr="A clock that is on a white surface&#10;&#10;Description automatically generated">
            <a:extLst>
              <a:ext uri="{FF2B5EF4-FFF2-40B4-BE49-F238E27FC236}">
                <a16:creationId xmlns:a16="http://schemas.microsoft.com/office/drawing/2014/main" id="{186AE61F-A7FB-DF4C-9C1E-4BD058E0A95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65776" y="1045618"/>
            <a:ext cx="1907224" cy="1907224"/>
          </a:xfrm>
          <a:prstGeom prst="rect">
            <a:avLst/>
          </a:prstGeom>
        </p:spPr>
      </p:pic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7C239F48-B776-C943-AE82-E96BDCBD3692}"/>
              </a:ext>
            </a:extLst>
          </p:cNvPr>
          <p:cNvCxnSpPr>
            <a:cxnSpLocks/>
          </p:cNvCxnSpPr>
          <p:nvPr/>
        </p:nvCxnSpPr>
        <p:spPr>
          <a:xfrm>
            <a:off x="7919387" y="1999230"/>
            <a:ext cx="118676" cy="301116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D8309188-EB7E-DA44-8E6A-04868DEDD0BF}"/>
              </a:ext>
            </a:extLst>
          </p:cNvPr>
          <p:cNvCxnSpPr>
            <a:cxnSpLocks/>
          </p:cNvCxnSpPr>
          <p:nvPr/>
        </p:nvCxnSpPr>
        <p:spPr>
          <a:xfrm flipV="1">
            <a:off x="7929250" y="1999230"/>
            <a:ext cx="537337" cy="30764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65519" y="1332817"/>
            <a:ext cx="1012962" cy="793487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504303" y="3006672"/>
            <a:ext cx="1474422" cy="793487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864238" y="3797640"/>
            <a:ext cx="1502560" cy="793487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394578" y="5482898"/>
            <a:ext cx="1142395" cy="697818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E4E9AE6A-CE64-40CE-A15B-99C35A6AB4E6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" y="-10479"/>
            <a:ext cx="9144000" cy="9605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62965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038082" y="1958378"/>
            <a:ext cx="5703912" cy="1705439"/>
          </a:xfrm>
        </p:spPr>
        <p:txBody>
          <a:bodyPr/>
          <a:lstStyle/>
          <a:p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Have a go at questions </a:t>
            </a:r>
            <a:b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1 - 4 on the worksheet</a:t>
            </a:r>
            <a:b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Stick in Q3 – for the rest, write the questions and answers in your book. </a:t>
            </a:r>
            <a:endParaRPr lang="en-GB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D5EA2DC-C4DB-458F-BB49-0419C4CE1D6C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 rot="709088">
            <a:off x="4672523" y="4282918"/>
            <a:ext cx="2432433" cy="1233407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37B41640-FC0C-49DA-BB82-EAAD4A9D0C2E}"/>
              </a:ext>
            </a:extLst>
          </p:cNvPr>
          <p:cNvSpPr txBox="1"/>
          <p:nvPr/>
        </p:nvSpPr>
        <p:spPr>
          <a:xfrm>
            <a:off x="1257231" y="4046902"/>
            <a:ext cx="331476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Use your own place value board &amp; counters where the questions ask you to.</a:t>
            </a:r>
          </a:p>
        </p:txBody>
      </p:sp>
    </p:spTree>
    <p:extLst>
      <p:ext uri="{BB962C8B-B14F-4D97-AF65-F5344CB8AC3E}">
        <p14:creationId xmlns:p14="http://schemas.microsoft.com/office/powerpoint/2010/main" val="378224267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3057763" y="1365306"/>
            <a:ext cx="2574498" cy="2361371"/>
            <a:chOff x="288142" y="249049"/>
            <a:chExt cx="2478605" cy="2448272"/>
          </a:xfrm>
        </p:grpSpPr>
        <p:sp>
          <p:nvSpPr>
            <p:cNvPr id="12" name="Oval 11"/>
            <p:cNvSpPr/>
            <p:nvPr/>
          </p:nvSpPr>
          <p:spPr>
            <a:xfrm>
              <a:off x="1095927" y="249049"/>
              <a:ext cx="914400" cy="914400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" name="Oval 12"/>
            <p:cNvSpPr/>
            <p:nvPr/>
          </p:nvSpPr>
          <p:spPr>
            <a:xfrm>
              <a:off x="288142" y="1782921"/>
              <a:ext cx="914400" cy="914400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" name="Oval 13"/>
            <p:cNvSpPr/>
            <p:nvPr/>
          </p:nvSpPr>
          <p:spPr>
            <a:xfrm>
              <a:off x="1852347" y="1782921"/>
              <a:ext cx="914400" cy="914400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15" name="Straight Connector 14"/>
            <p:cNvCxnSpPr>
              <a:stCxn id="12" idx="3"/>
            </p:cNvCxnSpPr>
            <p:nvPr/>
          </p:nvCxnSpPr>
          <p:spPr>
            <a:xfrm flipH="1">
              <a:off x="858199" y="1029538"/>
              <a:ext cx="371639" cy="753383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>
              <a:stCxn id="12" idx="5"/>
            </p:cNvCxnSpPr>
            <p:nvPr/>
          </p:nvCxnSpPr>
          <p:spPr>
            <a:xfrm>
              <a:off x="1876416" y="1029537"/>
              <a:ext cx="349935" cy="7560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" name="Rectangle 8"/>
          <p:cNvSpPr/>
          <p:nvPr/>
        </p:nvSpPr>
        <p:spPr>
          <a:xfrm>
            <a:off x="4111039" y="1545719"/>
            <a:ext cx="521297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600" dirty="0"/>
              <a:t>51</a:t>
            </a:r>
          </a:p>
        </p:txBody>
      </p:sp>
      <p:sp>
        <p:nvSpPr>
          <p:cNvPr id="10" name="Rectangle 9"/>
          <p:cNvSpPr/>
          <p:nvPr/>
        </p:nvSpPr>
        <p:spPr>
          <a:xfrm>
            <a:off x="3276007" y="3046502"/>
            <a:ext cx="620793" cy="4924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600" dirty="0"/>
              <a:t>50</a:t>
            </a:r>
          </a:p>
        </p:txBody>
      </p:sp>
      <p:sp>
        <p:nvSpPr>
          <p:cNvPr id="11" name="Rectangle 10"/>
          <p:cNvSpPr/>
          <p:nvPr/>
        </p:nvSpPr>
        <p:spPr>
          <a:xfrm>
            <a:off x="5015906" y="3050768"/>
            <a:ext cx="558507" cy="4924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600" dirty="0"/>
              <a:t>1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552930" y="551807"/>
            <a:ext cx="159530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/>
              <a:t>51 </a:t>
            </a:r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</a:rPr>
              <a:t>÷</a:t>
            </a:r>
            <a:r>
              <a:rPr lang="en-GB" sz="2800" dirty="0"/>
              <a:t> 3 </a:t>
            </a:r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</a:rPr>
              <a:t>=</a:t>
            </a:r>
            <a:r>
              <a:rPr lang="en-GB" sz="2800" dirty="0"/>
              <a:t> </a:t>
            </a:r>
          </a:p>
        </p:txBody>
      </p:sp>
      <p:cxnSp>
        <p:nvCxnSpPr>
          <p:cNvPr id="20" name="Straight Arrow Connector 19"/>
          <p:cNvCxnSpPr/>
          <p:nvPr/>
        </p:nvCxnSpPr>
        <p:spPr>
          <a:xfrm>
            <a:off x="3511907" y="3726677"/>
            <a:ext cx="0" cy="692727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>
            <a:off x="5196182" y="3726677"/>
            <a:ext cx="0" cy="692727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3544936" y="3757796"/>
            <a:ext cx="71686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</a:rPr>
              <a:t>÷</a:t>
            </a:r>
            <a:r>
              <a:rPr lang="en-GB" sz="2800" dirty="0"/>
              <a:t> 3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5229210" y="3757796"/>
            <a:ext cx="71686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</a:rPr>
              <a:t>÷</a:t>
            </a:r>
            <a:r>
              <a:rPr lang="en-GB" sz="2800" dirty="0"/>
              <a:t> 3</a:t>
            </a:r>
          </a:p>
        </p:txBody>
      </p:sp>
      <p:sp>
        <p:nvSpPr>
          <p:cNvPr id="25" name="Rectangle 24"/>
          <p:cNvSpPr/>
          <p:nvPr/>
        </p:nvSpPr>
        <p:spPr>
          <a:xfrm>
            <a:off x="3238142" y="4355280"/>
            <a:ext cx="620793" cy="4924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600" dirty="0"/>
              <a:t>10</a:t>
            </a:r>
          </a:p>
        </p:txBody>
      </p:sp>
      <p:sp>
        <p:nvSpPr>
          <p:cNvPr id="26" name="Rectangle 25"/>
          <p:cNvSpPr/>
          <p:nvPr/>
        </p:nvSpPr>
        <p:spPr>
          <a:xfrm>
            <a:off x="5011468" y="4363883"/>
            <a:ext cx="620793" cy="4924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600" dirty="0"/>
              <a:t>7</a:t>
            </a:r>
          </a:p>
        </p:txBody>
      </p:sp>
      <p:sp>
        <p:nvSpPr>
          <p:cNvPr id="27" name="Rectangle 26"/>
          <p:cNvSpPr/>
          <p:nvPr/>
        </p:nvSpPr>
        <p:spPr>
          <a:xfrm>
            <a:off x="3029082" y="569896"/>
            <a:ext cx="620793" cy="4924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600" dirty="0">
                <a:solidFill>
                  <a:srgbClr val="0070C0"/>
                </a:solidFill>
              </a:rPr>
              <a:t>17</a:t>
            </a:r>
          </a:p>
        </p:txBody>
      </p:sp>
      <p:sp>
        <p:nvSpPr>
          <p:cNvPr id="21" name="Rectangle 20"/>
          <p:cNvSpPr/>
          <p:nvPr/>
        </p:nvSpPr>
        <p:spPr>
          <a:xfrm>
            <a:off x="3269054" y="3050768"/>
            <a:ext cx="620793" cy="4924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600" dirty="0"/>
              <a:t>30</a:t>
            </a:r>
          </a:p>
        </p:txBody>
      </p:sp>
      <p:sp>
        <p:nvSpPr>
          <p:cNvPr id="28" name="Rectangle 27"/>
          <p:cNvSpPr/>
          <p:nvPr/>
        </p:nvSpPr>
        <p:spPr>
          <a:xfrm>
            <a:off x="4889221" y="3066328"/>
            <a:ext cx="558507" cy="4924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600" dirty="0"/>
              <a:t>21</a:t>
            </a:r>
          </a:p>
        </p:txBody>
      </p:sp>
      <p:sp>
        <p:nvSpPr>
          <p:cNvPr id="29" name="Rectangle 28"/>
          <p:cNvSpPr/>
          <p:nvPr/>
        </p:nvSpPr>
        <p:spPr>
          <a:xfrm>
            <a:off x="3445718" y="5069349"/>
            <a:ext cx="1565750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600" dirty="0"/>
              <a:t>10 </a:t>
            </a:r>
            <a:r>
              <a:rPr lang="en-GB" sz="2600" dirty="0">
                <a:latin typeface="Cambria Math" panose="02040503050406030204" pitchFamily="18" charset="0"/>
                <a:ea typeface="Cambria Math" panose="02040503050406030204" pitchFamily="18" charset="0"/>
              </a:rPr>
              <a:t>+</a:t>
            </a:r>
            <a:r>
              <a:rPr lang="en-GB" sz="2600" dirty="0"/>
              <a:t> 7 </a:t>
            </a:r>
            <a:r>
              <a:rPr lang="en-GB" sz="2600" dirty="0">
                <a:latin typeface="Cambria Math" panose="02040503050406030204" pitchFamily="18" charset="0"/>
                <a:ea typeface="Cambria Math" panose="02040503050406030204" pitchFamily="18" charset="0"/>
              </a:rPr>
              <a:t>= </a:t>
            </a:r>
          </a:p>
        </p:txBody>
      </p:sp>
      <p:sp>
        <p:nvSpPr>
          <p:cNvPr id="30" name="Rectangle 29"/>
          <p:cNvSpPr/>
          <p:nvPr/>
        </p:nvSpPr>
        <p:spPr>
          <a:xfrm>
            <a:off x="4846577" y="5056610"/>
            <a:ext cx="727836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600" dirty="0"/>
              <a:t>17</a:t>
            </a:r>
            <a:endParaRPr lang="en-GB" sz="26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0708AABC-7D71-4761-BB4D-25CE538E5B7C}"/>
              </a:ext>
            </a:extLst>
          </p:cNvPr>
          <p:cNvSpPr txBox="1"/>
          <p:nvPr/>
        </p:nvSpPr>
        <p:spPr>
          <a:xfrm>
            <a:off x="5157372" y="1142473"/>
            <a:ext cx="279706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Can we use partitioning to help? 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4997E79F-B9B4-4F3A-810D-F7894BEF4DCB}"/>
              </a:ext>
            </a:extLst>
          </p:cNvPr>
          <p:cNvSpPr txBox="1"/>
          <p:nvPr/>
        </p:nvSpPr>
        <p:spPr>
          <a:xfrm>
            <a:off x="5157372" y="1142473"/>
            <a:ext cx="279706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Can we partition a different way?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B702367B-699C-49A8-AAE7-6A728EB76264}"/>
              </a:ext>
            </a:extLst>
          </p:cNvPr>
          <p:cNvSpPr txBox="1"/>
          <p:nvPr/>
        </p:nvSpPr>
        <p:spPr>
          <a:xfrm>
            <a:off x="337633" y="2785980"/>
            <a:ext cx="282068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Largest multiple of 10 that will divide by 3, which fits into 51?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1FA73617-056A-4E53-A070-256F07F7898F}"/>
              </a:ext>
            </a:extLst>
          </p:cNvPr>
          <p:cNvSpPr txBox="1"/>
          <p:nvPr/>
        </p:nvSpPr>
        <p:spPr>
          <a:xfrm>
            <a:off x="5757731" y="2933404"/>
            <a:ext cx="219671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The remaining part of 51?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6566348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0" grpId="1"/>
      <p:bldP spid="11" grpId="0"/>
      <p:bldP spid="11" grpId="1"/>
      <p:bldP spid="23" grpId="0"/>
      <p:bldP spid="24" grpId="0"/>
      <p:bldP spid="25" grpId="0"/>
      <p:bldP spid="26" grpId="0"/>
      <p:bldP spid="27" grpId="0"/>
      <p:bldP spid="21" grpId="0"/>
      <p:bldP spid="28" grpId="0"/>
      <p:bldP spid="29" grpId="0"/>
      <p:bldP spid="30" grpId="0"/>
      <p:bldP spid="31" grpId="0"/>
      <p:bldP spid="32" grpId="0"/>
      <p:bldP spid="33" grpId="0"/>
      <p:bldP spid="33" grpId="1"/>
      <p:bldP spid="3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32034" y="569225"/>
            <a:ext cx="747045" cy="747045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5734878" y="711914"/>
            <a:ext cx="2095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Have a think</a:t>
            </a:r>
          </a:p>
        </p:txBody>
      </p:sp>
      <p:grpSp>
        <p:nvGrpSpPr>
          <p:cNvPr id="5" name="Group 4"/>
          <p:cNvGrpSpPr/>
          <p:nvPr/>
        </p:nvGrpSpPr>
        <p:grpSpPr>
          <a:xfrm>
            <a:off x="1337278" y="2217362"/>
            <a:ext cx="2574498" cy="2361371"/>
            <a:chOff x="288142" y="249049"/>
            <a:chExt cx="2478605" cy="2448272"/>
          </a:xfrm>
        </p:grpSpPr>
        <p:sp>
          <p:nvSpPr>
            <p:cNvPr id="6" name="Oval 5"/>
            <p:cNvSpPr/>
            <p:nvPr/>
          </p:nvSpPr>
          <p:spPr>
            <a:xfrm>
              <a:off x="1095927" y="249049"/>
              <a:ext cx="914400" cy="914400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" name="Oval 6"/>
            <p:cNvSpPr/>
            <p:nvPr/>
          </p:nvSpPr>
          <p:spPr>
            <a:xfrm>
              <a:off x="288142" y="1782921"/>
              <a:ext cx="914400" cy="914400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" name="Oval 7"/>
            <p:cNvSpPr/>
            <p:nvPr/>
          </p:nvSpPr>
          <p:spPr>
            <a:xfrm>
              <a:off x="1852347" y="1782921"/>
              <a:ext cx="914400" cy="914400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9" name="Straight Connector 8"/>
            <p:cNvCxnSpPr>
              <a:stCxn id="6" idx="3"/>
            </p:cNvCxnSpPr>
            <p:nvPr/>
          </p:nvCxnSpPr>
          <p:spPr>
            <a:xfrm flipH="1">
              <a:off x="858199" y="1029538"/>
              <a:ext cx="371639" cy="753383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>
              <a:stCxn id="6" idx="5"/>
            </p:cNvCxnSpPr>
            <p:nvPr/>
          </p:nvCxnSpPr>
          <p:spPr>
            <a:xfrm>
              <a:off x="1876416" y="1029537"/>
              <a:ext cx="349935" cy="7560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1" name="Rectangle 10"/>
          <p:cNvSpPr/>
          <p:nvPr/>
        </p:nvSpPr>
        <p:spPr>
          <a:xfrm>
            <a:off x="2390554" y="2397775"/>
            <a:ext cx="521297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600" dirty="0"/>
              <a:t>64</a:t>
            </a:r>
          </a:p>
        </p:txBody>
      </p:sp>
      <p:sp>
        <p:nvSpPr>
          <p:cNvPr id="12" name="Rectangle 11"/>
          <p:cNvSpPr/>
          <p:nvPr/>
        </p:nvSpPr>
        <p:spPr>
          <a:xfrm>
            <a:off x="1555522" y="3898558"/>
            <a:ext cx="620793" cy="4924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600" dirty="0"/>
              <a:t>40</a:t>
            </a:r>
          </a:p>
        </p:txBody>
      </p:sp>
      <p:sp>
        <p:nvSpPr>
          <p:cNvPr id="13" name="Rectangle 12"/>
          <p:cNvSpPr/>
          <p:nvPr/>
        </p:nvSpPr>
        <p:spPr>
          <a:xfrm>
            <a:off x="3196444" y="3895591"/>
            <a:ext cx="558507" cy="4924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600" dirty="0"/>
              <a:t>24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29218" y="1532303"/>
            <a:ext cx="196880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/>
              <a:t>1) 64 </a:t>
            </a:r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</a:rPr>
              <a:t>÷</a:t>
            </a:r>
            <a:r>
              <a:rPr lang="en-GB" sz="2800" dirty="0"/>
              <a:t> 4 </a:t>
            </a:r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</a:rPr>
              <a:t>=</a:t>
            </a:r>
            <a:r>
              <a:rPr lang="en-GB" sz="2800" dirty="0"/>
              <a:t> </a:t>
            </a:r>
          </a:p>
        </p:txBody>
      </p:sp>
      <p:cxnSp>
        <p:nvCxnSpPr>
          <p:cNvPr id="15" name="Straight Arrow Connector 14"/>
          <p:cNvCxnSpPr/>
          <p:nvPr/>
        </p:nvCxnSpPr>
        <p:spPr>
          <a:xfrm>
            <a:off x="1791422" y="4578733"/>
            <a:ext cx="0" cy="692727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>
            <a:off x="3475697" y="4578733"/>
            <a:ext cx="0" cy="692727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1824451" y="4609852"/>
            <a:ext cx="71686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</a:rPr>
              <a:t>÷</a:t>
            </a:r>
            <a:r>
              <a:rPr lang="en-GB" sz="2800" dirty="0"/>
              <a:t> 4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3508725" y="4609852"/>
            <a:ext cx="71686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</a:rPr>
              <a:t>÷</a:t>
            </a:r>
            <a:r>
              <a:rPr lang="en-GB" sz="2800" dirty="0"/>
              <a:t> 4</a:t>
            </a:r>
          </a:p>
        </p:txBody>
      </p:sp>
      <p:sp>
        <p:nvSpPr>
          <p:cNvPr id="19" name="Rectangle 18"/>
          <p:cNvSpPr/>
          <p:nvPr/>
        </p:nvSpPr>
        <p:spPr>
          <a:xfrm>
            <a:off x="1517657" y="5207336"/>
            <a:ext cx="620793" cy="4924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600" dirty="0"/>
              <a:t>10</a:t>
            </a:r>
          </a:p>
        </p:txBody>
      </p:sp>
      <p:sp>
        <p:nvSpPr>
          <p:cNvPr id="21" name="Rectangle 20"/>
          <p:cNvSpPr/>
          <p:nvPr/>
        </p:nvSpPr>
        <p:spPr>
          <a:xfrm>
            <a:off x="2886047" y="1532303"/>
            <a:ext cx="620793" cy="4924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600" dirty="0">
                <a:solidFill>
                  <a:srgbClr val="0070C0"/>
                </a:solidFill>
              </a:rPr>
              <a:t>16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4946000" y="1532303"/>
            <a:ext cx="196880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/>
              <a:t>2) 75 </a:t>
            </a:r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</a:rPr>
              <a:t>÷</a:t>
            </a:r>
            <a:r>
              <a:rPr lang="en-GB" sz="2800" dirty="0"/>
              <a:t> 5 </a:t>
            </a:r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</a:rPr>
              <a:t>=</a:t>
            </a:r>
            <a:r>
              <a:rPr lang="en-GB" sz="2800" dirty="0"/>
              <a:t> </a:t>
            </a:r>
          </a:p>
        </p:txBody>
      </p:sp>
      <p:sp>
        <p:nvSpPr>
          <p:cNvPr id="23" name="Rectangle 22"/>
          <p:cNvSpPr/>
          <p:nvPr/>
        </p:nvSpPr>
        <p:spPr>
          <a:xfrm>
            <a:off x="6802829" y="1532303"/>
            <a:ext cx="620793" cy="4924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600" dirty="0">
                <a:solidFill>
                  <a:srgbClr val="0070C0"/>
                </a:solidFill>
              </a:rPr>
              <a:t>15</a:t>
            </a:r>
          </a:p>
        </p:txBody>
      </p:sp>
      <p:grpSp>
        <p:nvGrpSpPr>
          <p:cNvPr id="24" name="Group 23"/>
          <p:cNvGrpSpPr/>
          <p:nvPr/>
        </p:nvGrpSpPr>
        <p:grpSpPr>
          <a:xfrm>
            <a:off x="5373888" y="2207923"/>
            <a:ext cx="2574498" cy="2361371"/>
            <a:chOff x="288142" y="249049"/>
            <a:chExt cx="2478605" cy="2448272"/>
          </a:xfrm>
        </p:grpSpPr>
        <p:sp>
          <p:nvSpPr>
            <p:cNvPr id="25" name="Oval 24"/>
            <p:cNvSpPr/>
            <p:nvPr/>
          </p:nvSpPr>
          <p:spPr>
            <a:xfrm>
              <a:off x="1095927" y="249049"/>
              <a:ext cx="914400" cy="914400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6" name="Oval 25"/>
            <p:cNvSpPr/>
            <p:nvPr/>
          </p:nvSpPr>
          <p:spPr>
            <a:xfrm>
              <a:off x="288142" y="1782921"/>
              <a:ext cx="914400" cy="914400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7" name="Oval 26"/>
            <p:cNvSpPr/>
            <p:nvPr/>
          </p:nvSpPr>
          <p:spPr>
            <a:xfrm>
              <a:off x="1852347" y="1782921"/>
              <a:ext cx="914400" cy="914400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28" name="Straight Connector 27"/>
            <p:cNvCxnSpPr>
              <a:stCxn id="25" idx="3"/>
            </p:cNvCxnSpPr>
            <p:nvPr/>
          </p:nvCxnSpPr>
          <p:spPr>
            <a:xfrm flipH="1">
              <a:off x="858199" y="1029538"/>
              <a:ext cx="371639" cy="753383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>
              <a:stCxn id="25" idx="5"/>
            </p:cNvCxnSpPr>
            <p:nvPr/>
          </p:nvCxnSpPr>
          <p:spPr>
            <a:xfrm>
              <a:off x="1876416" y="1029537"/>
              <a:ext cx="349935" cy="7560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Rectangle 29"/>
          <p:cNvSpPr/>
          <p:nvPr/>
        </p:nvSpPr>
        <p:spPr>
          <a:xfrm>
            <a:off x="6427164" y="2371824"/>
            <a:ext cx="521297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600" dirty="0"/>
              <a:t>75</a:t>
            </a:r>
          </a:p>
        </p:txBody>
      </p:sp>
      <p:cxnSp>
        <p:nvCxnSpPr>
          <p:cNvPr id="31" name="Straight Arrow Connector 30"/>
          <p:cNvCxnSpPr/>
          <p:nvPr/>
        </p:nvCxnSpPr>
        <p:spPr>
          <a:xfrm>
            <a:off x="5828032" y="4580959"/>
            <a:ext cx="0" cy="692727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/>
          <p:nvPr/>
        </p:nvCxnSpPr>
        <p:spPr>
          <a:xfrm>
            <a:off x="7512307" y="4580959"/>
            <a:ext cx="0" cy="692727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Box 32"/>
          <p:cNvSpPr txBox="1"/>
          <p:nvPr/>
        </p:nvSpPr>
        <p:spPr>
          <a:xfrm>
            <a:off x="5861061" y="4612078"/>
            <a:ext cx="71686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</a:rPr>
              <a:t>÷</a:t>
            </a:r>
            <a:r>
              <a:rPr lang="en-GB" sz="2800" dirty="0"/>
              <a:t> 5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7476161" y="4612078"/>
            <a:ext cx="71686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</a:rPr>
              <a:t>÷</a:t>
            </a:r>
            <a:r>
              <a:rPr lang="en-GB" sz="2800" dirty="0"/>
              <a:t> 5</a:t>
            </a:r>
          </a:p>
        </p:txBody>
      </p:sp>
      <p:sp>
        <p:nvSpPr>
          <p:cNvPr id="35" name="Rectangle 34"/>
          <p:cNvSpPr/>
          <p:nvPr/>
        </p:nvSpPr>
        <p:spPr>
          <a:xfrm>
            <a:off x="5554267" y="5209562"/>
            <a:ext cx="620793" cy="4924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600" dirty="0"/>
              <a:t>10</a:t>
            </a:r>
          </a:p>
        </p:txBody>
      </p:sp>
      <p:sp>
        <p:nvSpPr>
          <p:cNvPr id="36" name="Rectangle 35"/>
          <p:cNvSpPr/>
          <p:nvPr/>
        </p:nvSpPr>
        <p:spPr>
          <a:xfrm>
            <a:off x="7327593" y="5218165"/>
            <a:ext cx="620793" cy="4924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600" dirty="0"/>
              <a:t>5</a:t>
            </a:r>
          </a:p>
        </p:txBody>
      </p:sp>
      <p:sp>
        <p:nvSpPr>
          <p:cNvPr id="37" name="Rectangle 36"/>
          <p:cNvSpPr/>
          <p:nvPr/>
        </p:nvSpPr>
        <p:spPr>
          <a:xfrm>
            <a:off x="3325509" y="5204628"/>
            <a:ext cx="620793" cy="4924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600" dirty="0"/>
              <a:t>6</a:t>
            </a:r>
          </a:p>
        </p:txBody>
      </p:sp>
      <p:sp>
        <p:nvSpPr>
          <p:cNvPr id="38" name="Rectangle 37"/>
          <p:cNvSpPr/>
          <p:nvPr/>
        </p:nvSpPr>
        <p:spPr>
          <a:xfrm>
            <a:off x="5592132" y="3897207"/>
            <a:ext cx="620793" cy="4924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600" dirty="0"/>
              <a:t>50</a:t>
            </a:r>
          </a:p>
        </p:txBody>
      </p:sp>
      <p:sp>
        <p:nvSpPr>
          <p:cNvPr id="39" name="Rectangle 38"/>
          <p:cNvSpPr/>
          <p:nvPr/>
        </p:nvSpPr>
        <p:spPr>
          <a:xfrm>
            <a:off x="7211435" y="3912382"/>
            <a:ext cx="620793" cy="4924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600" dirty="0"/>
              <a:t>25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BEC20553-3222-446A-8071-823D1BD1FFC0}"/>
              </a:ext>
            </a:extLst>
          </p:cNvPr>
          <p:cNvSpPr txBox="1"/>
          <p:nvPr/>
        </p:nvSpPr>
        <p:spPr>
          <a:xfrm>
            <a:off x="536742" y="361532"/>
            <a:ext cx="469861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Write these two in your book as we work through them on the board.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A3EE93FE-429A-4D85-A182-1707F76ECE29}"/>
              </a:ext>
            </a:extLst>
          </p:cNvPr>
          <p:cNvSpPr txBox="1"/>
          <p:nvPr/>
        </p:nvSpPr>
        <p:spPr>
          <a:xfrm>
            <a:off x="252787" y="2970148"/>
            <a:ext cx="1162254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Largest multiple of 10 that will divide by 4, which fits into 64?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9E00B4FE-8CFF-4928-8E79-2AB0269C90D9}"/>
              </a:ext>
            </a:extLst>
          </p:cNvPr>
          <p:cNvSpPr txBox="1"/>
          <p:nvPr/>
        </p:nvSpPr>
        <p:spPr>
          <a:xfrm>
            <a:off x="4302691" y="2830483"/>
            <a:ext cx="1162254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Largest multiple of 10 that will divide by 5, which fits into 75?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6812265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  <p:bldP spid="19" grpId="0"/>
      <p:bldP spid="21" grpId="0"/>
      <p:bldP spid="23" grpId="0"/>
      <p:bldP spid="35" grpId="0"/>
      <p:bldP spid="36" grpId="0"/>
      <p:bldP spid="37" grpId="0"/>
      <p:bldP spid="38" grpId="0"/>
      <p:bldP spid="39" grpId="0"/>
      <p:bldP spid="41" grpId="0"/>
      <p:bldP spid="41" grpId="1"/>
      <p:bldP spid="42" grpId="0"/>
      <p:bldP spid="42" grpId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04950" y="261623"/>
            <a:ext cx="7618803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600" dirty="0"/>
              <a:t>There are 60 doughnuts.  A box holds 4 doughnuts.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10318" y="2855633"/>
            <a:ext cx="158889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/>
              <a:t>60 </a:t>
            </a:r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</a:rPr>
              <a:t>÷</a:t>
            </a:r>
            <a:r>
              <a:rPr lang="en-GB" sz="2800" dirty="0"/>
              <a:t> 4</a:t>
            </a:r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</a:rPr>
              <a:t> = </a:t>
            </a:r>
          </a:p>
        </p:txBody>
      </p:sp>
      <p:pic>
        <p:nvPicPr>
          <p:cNvPr id="4" name="Picture 3" descr="A picture containing drawing&#10;&#10;Description automatically generated">
            <a:extLst>
              <a:ext uri="{FF2B5EF4-FFF2-40B4-BE49-F238E27FC236}">
                <a16:creationId xmlns:a16="http://schemas.microsoft.com/office/drawing/2014/main" id="{8261FD83-05E8-CF4B-95C5-B47757313E5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93069" y="3111049"/>
            <a:ext cx="414429" cy="406222"/>
          </a:xfrm>
          <a:prstGeom prst="rect">
            <a:avLst/>
          </a:prstGeom>
        </p:spPr>
      </p:pic>
      <p:pic>
        <p:nvPicPr>
          <p:cNvPr id="5" name="Picture 4" descr="A picture containing drawing&#10;&#10;Description automatically generated">
            <a:extLst>
              <a:ext uri="{FF2B5EF4-FFF2-40B4-BE49-F238E27FC236}">
                <a16:creationId xmlns:a16="http://schemas.microsoft.com/office/drawing/2014/main" id="{8261FD83-05E8-CF4B-95C5-B47757313E5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62058" y="3649084"/>
            <a:ext cx="414429" cy="406222"/>
          </a:xfrm>
          <a:prstGeom prst="rect">
            <a:avLst/>
          </a:prstGeom>
        </p:spPr>
      </p:pic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1C7B82B5-B3AD-3445-B1E4-114020DF5B8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0491067"/>
              </p:ext>
            </p:extLst>
          </p:nvPr>
        </p:nvGraphicFramePr>
        <p:xfrm>
          <a:off x="5026443" y="2651554"/>
          <a:ext cx="3168000" cy="34243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84000">
                  <a:extLst>
                    <a:ext uri="{9D8B030D-6E8A-4147-A177-3AD203B41FA5}">
                      <a16:colId xmlns:a16="http://schemas.microsoft.com/office/drawing/2014/main" val="19850668"/>
                    </a:ext>
                  </a:extLst>
                </a:gridCol>
                <a:gridCol w="1584000">
                  <a:extLst>
                    <a:ext uri="{9D8B030D-6E8A-4147-A177-3AD203B41FA5}">
                      <a16:colId xmlns:a16="http://schemas.microsoft.com/office/drawing/2014/main" val="3661368022"/>
                    </a:ext>
                  </a:extLst>
                </a:gridCol>
              </a:tblGrid>
              <a:tr h="518456">
                <a:tc>
                  <a:txBody>
                    <a:bodyPr/>
                    <a:lstStyle/>
                    <a:p>
                      <a:pPr algn="ctr"/>
                      <a:r>
                        <a:rPr lang="en-GB" sz="2800" b="0" dirty="0">
                          <a:solidFill>
                            <a:schemeClr val="tx1"/>
                          </a:solidFill>
                          <a:latin typeface="+mn-lt"/>
                        </a:rPr>
                        <a:t>Tens</a:t>
                      </a:r>
                    </a:p>
                  </a:txBody>
                  <a:tcPr marL="117621" marR="117621" marT="58810" marB="5881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0" dirty="0">
                          <a:solidFill>
                            <a:schemeClr val="tx1"/>
                          </a:solidFill>
                          <a:latin typeface="+mn-lt"/>
                        </a:rPr>
                        <a:t>Ones</a:t>
                      </a:r>
                    </a:p>
                  </a:txBody>
                  <a:tcPr marL="117621" marR="117621" marT="58810" marB="5881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5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87112008"/>
                  </a:ext>
                </a:extLst>
              </a:tr>
              <a:tr h="720000">
                <a:tc>
                  <a:txBody>
                    <a:bodyPr/>
                    <a:lstStyle/>
                    <a:p>
                      <a:pPr algn="ctr"/>
                      <a:endParaRPr lang="en-GB" sz="3100" dirty="0">
                        <a:solidFill>
                          <a:schemeClr val="tx1"/>
                        </a:solidFill>
                        <a:latin typeface="KG Primary Penmanship" panose="02000506000000020003" pitchFamily="2" charset="77"/>
                      </a:endParaRPr>
                    </a:p>
                  </a:txBody>
                  <a:tcPr marL="117621" marR="117621" marT="58810" marB="5881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100" dirty="0">
                        <a:solidFill>
                          <a:schemeClr val="tx1"/>
                        </a:solidFill>
                        <a:latin typeface="KG Primary Penmanship" panose="02000506000000020003" pitchFamily="2" charset="77"/>
                      </a:endParaRPr>
                    </a:p>
                  </a:txBody>
                  <a:tcPr marL="117621" marR="117621" marT="58810" marB="5881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74715305"/>
                  </a:ext>
                </a:extLst>
              </a:tr>
              <a:tr h="720000">
                <a:tc>
                  <a:txBody>
                    <a:bodyPr/>
                    <a:lstStyle/>
                    <a:p>
                      <a:pPr algn="ctr"/>
                      <a:endParaRPr lang="en-GB" sz="3100" dirty="0">
                        <a:solidFill>
                          <a:schemeClr val="tx1"/>
                        </a:solidFill>
                        <a:latin typeface="KG Primary Penmanship" panose="02000506000000020003" pitchFamily="2" charset="77"/>
                      </a:endParaRPr>
                    </a:p>
                  </a:txBody>
                  <a:tcPr marL="117621" marR="117621" marT="58810" marB="5881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100" dirty="0">
                        <a:solidFill>
                          <a:schemeClr val="tx1"/>
                        </a:solidFill>
                        <a:latin typeface="KG Primary Penmanship" panose="02000506000000020003" pitchFamily="2" charset="77"/>
                      </a:endParaRPr>
                    </a:p>
                  </a:txBody>
                  <a:tcPr marL="117621" marR="117621" marT="58810" marB="5881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27172868"/>
                  </a:ext>
                </a:extLst>
              </a:tr>
              <a:tr h="720000">
                <a:tc>
                  <a:txBody>
                    <a:bodyPr/>
                    <a:lstStyle/>
                    <a:p>
                      <a:pPr algn="ctr"/>
                      <a:endParaRPr lang="en-GB" sz="3100" dirty="0">
                        <a:solidFill>
                          <a:schemeClr val="tx1"/>
                        </a:solidFill>
                        <a:latin typeface="KG Primary Penmanship" panose="02000506000000020003" pitchFamily="2" charset="77"/>
                      </a:endParaRPr>
                    </a:p>
                  </a:txBody>
                  <a:tcPr marL="117621" marR="117621" marT="58810" marB="5881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100" dirty="0">
                        <a:solidFill>
                          <a:schemeClr val="tx1"/>
                        </a:solidFill>
                        <a:latin typeface="KG Primary Penmanship" panose="02000506000000020003" pitchFamily="2" charset="77"/>
                      </a:endParaRPr>
                    </a:p>
                  </a:txBody>
                  <a:tcPr marL="117621" marR="117621" marT="58810" marB="5881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30757321"/>
                  </a:ext>
                </a:extLst>
              </a:tr>
              <a:tr h="720000">
                <a:tc>
                  <a:txBody>
                    <a:bodyPr/>
                    <a:lstStyle/>
                    <a:p>
                      <a:pPr algn="ctr"/>
                      <a:endParaRPr lang="en-GB" sz="3100" dirty="0">
                        <a:solidFill>
                          <a:schemeClr val="tx1"/>
                        </a:solidFill>
                        <a:latin typeface="KG Primary Penmanship" panose="02000506000000020003" pitchFamily="2" charset="77"/>
                      </a:endParaRPr>
                    </a:p>
                  </a:txBody>
                  <a:tcPr marL="117621" marR="117621" marT="58810" marB="5881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100" dirty="0">
                        <a:solidFill>
                          <a:schemeClr val="tx1"/>
                        </a:solidFill>
                        <a:latin typeface="KG Primary Penmanship" panose="02000506000000020003" pitchFamily="2" charset="77"/>
                      </a:endParaRPr>
                    </a:p>
                  </a:txBody>
                  <a:tcPr marL="117621" marR="117621" marT="58810" marB="5881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03733748"/>
                  </a:ext>
                </a:extLst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5337305" y="1739363"/>
            <a:ext cx="201164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solidFill>
                  <a:srgbClr val="0070C0"/>
                </a:solidFill>
              </a:rPr>
              <a:t>15 full boxes</a:t>
            </a:r>
          </a:p>
        </p:txBody>
      </p:sp>
      <p:pic>
        <p:nvPicPr>
          <p:cNvPr id="8" name="Picture 7" descr="A picture containing drawing&#10;&#10;Description automatically generated">
            <a:extLst>
              <a:ext uri="{FF2B5EF4-FFF2-40B4-BE49-F238E27FC236}">
                <a16:creationId xmlns:a16="http://schemas.microsoft.com/office/drawing/2014/main" id="{8261FD83-05E8-CF4B-95C5-B47757313E5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18987" y="3399213"/>
            <a:ext cx="414429" cy="406222"/>
          </a:xfrm>
          <a:prstGeom prst="rect">
            <a:avLst/>
          </a:prstGeom>
        </p:spPr>
      </p:pic>
      <p:pic>
        <p:nvPicPr>
          <p:cNvPr id="9" name="Picture 8" descr="A picture containing drawing&#10;&#10;Description automatically generated">
            <a:extLst>
              <a:ext uri="{FF2B5EF4-FFF2-40B4-BE49-F238E27FC236}">
                <a16:creationId xmlns:a16="http://schemas.microsoft.com/office/drawing/2014/main" id="{8261FD83-05E8-CF4B-95C5-B47757313E5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32722" y="3968007"/>
            <a:ext cx="414429" cy="406222"/>
          </a:xfrm>
          <a:prstGeom prst="rect">
            <a:avLst/>
          </a:prstGeom>
        </p:spPr>
      </p:pic>
      <p:pic>
        <p:nvPicPr>
          <p:cNvPr id="11" name="Picture 10" descr="A picture containing drawing&#10;&#10;Description automatically generated">
            <a:extLst>
              <a:ext uri="{FF2B5EF4-FFF2-40B4-BE49-F238E27FC236}">
                <a16:creationId xmlns:a16="http://schemas.microsoft.com/office/drawing/2014/main" id="{8261FD83-05E8-CF4B-95C5-B47757313E5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01011" y="3068475"/>
            <a:ext cx="414429" cy="406222"/>
          </a:xfrm>
          <a:prstGeom prst="rect">
            <a:avLst/>
          </a:prstGeom>
        </p:spPr>
      </p:pic>
      <p:pic>
        <p:nvPicPr>
          <p:cNvPr id="12" name="Picture 11" descr="A picture containing drawing&#10;&#10;Description automatically generated">
            <a:extLst>
              <a:ext uri="{FF2B5EF4-FFF2-40B4-BE49-F238E27FC236}">
                <a16:creationId xmlns:a16="http://schemas.microsoft.com/office/drawing/2014/main" id="{8261FD83-05E8-CF4B-95C5-B47757313E5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05083" y="3448295"/>
            <a:ext cx="414429" cy="406222"/>
          </a:xfrm>
          <a:prstGeom prst="rect">
            <a:avLst/>
          </a:prstGeom>
        </p:spPr>
      </p:pic>
      <p:pic>
        <p:nvPicPr>
          <p:cNvPr id="13" name="Picture 12" descr="A picture containing clock&#10;&#10;Description automatically generated">
            <a:extLst>
              <a:ext uri="{FF2B5EF4-FFF2-40B4-BE49-F238E27FC236}">
                <a16:creationId xmlns:a16="http://schemas.microsoft.com/office/drawing/2014/main" id="{673B32C9-9C7A-6E45-885B-22019AA2CC0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18987" y="2840533"/>
            <a:ext cx="414429" cy="406222"/>
          </a:xfrm>
          <a:prstGeom prst="rect">
            <a:avLst/>
          </a:prstGeom>
        </p:spPr>
      </p:pic>
      <p:pic>
        <p:nvPicPr>
          <p:cNvPr id="14" name="Picture 13" descr="A picture containing clock&#10;&#10;Description automatically generated">
            <a:extLst>
              <a:ext uri="{FF2B5EF4-FFF2-40B4-BE49-F238E27FC236}">
                <a16:creationId xmlns:a16="http://schemas.microsoft.com/office/drawing/2014/main" id="{673B32C9-9C7A-6E45-885B-22019AA2CC0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01734" y="4171118"/>
            <a:ext cx="414429" cy="406222"/>
          </a:xfrm>
          <a:prstGeom prst="rect">
            <a:avLst/>
          </a:prstGeom>
        </p:spPr>
      </p:pic>
      <p:pic>
        <p:nvPicPr>
          <p:cNvPr id="15" name="Picture 14" descr="A picture containing clock&#10;&#10;Description automatically generated">
            <a:extLst>
              <a:ext uri="{FF2B5EF4-FFF2-40B4-BE49-F238E27FC236}">
                <a16:creationId xmlns:a16="http://schemas.microsoft.com/office/drawing/2014/main" id="{673B32C9-9C7A-6E45-885B-22019AA2CC0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70308" y="3254862"/>
            <a:ext cx="414429" cy="406222"/>
          </a:xfrm>
          <a:prstGeom prst="rect">
            <a:avLst/>
          </a:prstGeom>
        </p:spPr>
      </p:pic>
      <p:pic>
        <p:nvPicPr>
          <p:cNvPr id="16" name="Picture 15" descr="A picture containing clock&#10;&#10;Description automatically generated">
            <a:extLst>
              <a:ext uri="{FF2B5EF4-FFF2-40B4-BE49-F238E27FC236}">
                <a16:creationId xmlns:a16="http://schemas.microsoft.com/office/drawing/2014/main" id="{673B32C9-9C7A-6E45-885B-22019AA2CC0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71057" y="4374229"/>
            <a:ext cx="414429" cy="406222"/>
          </a:xfrm>
          <a:prstGeom prst="rect">
            <a:avLst/>
          </a:prstGeom>
        </p:spPr>
      </p:pic>
      <p:pic>
        <p:nvPicPr>
          <p:cNvPr id="17" name="Picture 16" descr="A picture containing clock&#10;&#10;Description automatically generated">
            <a:extLst>
              <a:ext uri="{FF2B5EF4-FFF2-40B4-BE49-F238E27FC236}">
                <a16:creationId xmlns:a16="http://schemas.microsoft.com/office/drawing/2014/main" id="{673B32C9-9C7A-6E45-885B-22019AA2CC0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78625" y="3224730"/>
            <a:ext cx="414429" cy="406222"/>
          </a:xfrm>
          <a:prstGeom prst="rect">
            <a:avLst/>
          </a:prstGeom>
        </p:spPr>
      </p:pic>
      <p:pic>
        <p:nvPicPr>
          <p:cNvPr id="18" name="Picture 17" descr="A picture containing clock&#10;&#10;Description automatically generated">
            <a:extLst>
              <a:ext uri="{FF2B5EF4-FFF2-40B4-BE49-F238E27FC236}">
                <a16:creationId xmlns:a16="http://schemas.microsoft.com/office/drawing/2014/main" id="{673B32C9-9C7A-6E45-885B-22019AA2CC0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38807" y="3146019"/>
            <a:ext cx="414429" cy="406222"/>
          </a:xfrm>
          <a:prstGeom prst="rect">
            <a:avLst/>
          </a:prstGeom>
        </p:spPr>
      </p:pic>
      <p:pic>
        <p:nvPicPr>
          <p:cNvPr id="19" name="Picture 18" descr="A picture containing clock&#10;&#10;Description automatically generated">
            <a:extLst>
              <a:ext uri="{FF2B5EF4-FFF2-40B4-BE49-F238E27FC236}">
                <a16:creationId xmlns:a16="http://schemas.microsoft.com/office/drawing/2014/main" id="{673B32C9-9C7A-6E45-885B-22019AA2CC0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12889" y="3174382"/>
            <a:ext cx="414429" cy="406222"/>
          </a:xfrm>
          <a:prstGeom prst="rect">
            <a:avLst/>
          </a:prstGeom>
        </p:spPr>
      </p:pic>
      <p:pic>
        <p:nvPicPr>
          <p:cNvPr id="20" name="Picture 19" descr="A picture containing clock&#10;&#10;Description automatically generated">
            <a:extLst>
              <a:ext uri="{FF2B5EF4-FFF2-40B4-BE49-F238E27FC236}">
                <a16:creationId xmlns:a16="http://schemas.microsoft.com/office/drawing/2014/main" id="{673B32C9-9C7A-6E45-885B-22019AA2CC0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87957" y="3620799"/>
            <a:ext cx="414429" cy="406222"/>
          </a:xfrm>
          <a:prstGeom prst="rect">
            <a:avLst/>
          </a:prstGeom>
        </p:spPr>
      </p:pic>
      <p:pic>
        <p:nvPicPr>
          <p:cNvPr id="21" name="Picture 20" descr="A picture containing clock&#10;&#10;Description automatically generated">
            <a:extLst>
              <a:ext uri="{FF2B5EF4-FFF2-40B4-BE49-F238E27FC236}">
                <a16:creationId xmlns:a16="http://schemas.microsoft.com/office/drawing/2014/main" id="{673B32C9-9C7A-6E45-885B-22019AA2CC0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728625" y="2795148"/>
            <a:ext cx="414429" cy="406222"/>
          </a:xfrm>
          <a:prstGeom prst="rect">
            <a:avLst/>
          </a:prstGeom>
        </p:spPr>
      </p:pic>
      <p:pic>
        <p:nvPicPr>
          <p:cNvPr id="22" name="Picture 21" descr="A picture containing clock&#10;&#10;Description automatically generated">
            <a:extLst>
              <a:ext uri="{FF2B5EF4-FFF2-40B4-BE49-F238E27FC236}">
                <a16:creationId xmlns:a16="http://schemas.microsoft.com/office/drawing/2014/main" id="{673B32C9-9C7A-6E45-885B-22019AA2CC0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205083" y="2803548"/>
            <a:ext cx="414429" cy="406222"/>
          </a:xfrm>
          <a:prstGeom prst="rect">
            <a:avLst/>
          </a:prstGeom>
        </p:spPr>
      </p:pic>
      <p:pic>
        <p:nvPicPr>
          <p:cNvPr id="23" name="Picture 22" descr="A picture containing clock&#10;&#10;Description automatically generated">
            <a:extLst>
              <a:ext uri="{FF2B5EF4-FFF2-40B4-BE49-F238E27FC236}">
                <a16:creationId xmlns:a16="http://schemas.microsoft.com/office/drawing/2014/main" id="{673B32C9-9C7A-6E45-885B-22019AA2CC0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712509" y="3693347"/>
            <a:ext cx="414429" cy="406222"/>
          </a:xfrm>
          <a:prstGeom prst="rect">
            <a:avLst/>
          </a:prstGeom>
        </p:spPr>
      </p:pic>
      <p:pic>
        <p:nvPicPr>
          <p:cNvPr id="24" name="Picture 23" descr="A picture containing clock&#10;&#10;Description automatically generated">
            <a:extLst>
              <a:ext uri="{FF2B5EF4-FFF2-40B4-BE49-F238E27FC236}">
                <a16:creationId xmlns:a16="http://schemas.microsoft.com/office/drawing/2014/main" id="{673B32C9-9C7A-6E45-885B-22019AA2CC0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96778" y="4577340"/>
            <a:ext cx="414429" cy="406222"/>
          </a:xfrm>
          <a:prstGeom prst="rect">
            <a:avLst/>
          </a:prstGeom>
        </p:spPr>
      </p:pic>
      <p:pic>
        <p:nvPicPr>
          <p:cNvPr id="25" name="Picture 24" descr="A picture containing clock&#10;&#10;Description automatically generated">
            <a:extLst>
              <a:ext uri="{FF2B5EF4-FFF2-40B4-BE49-F238E27FC236}">
                <a16:creationId xmlns:a16="http://schemas.microsoft.com/office/drawing/2014/main" id="{673B32C9-9C7A-6E45-885B-22019AA2CC0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799" y="4666118"/>
            <a:ext cx="414429" cy="406222"/>
          </a:xfrm>
          <a:prstGeom prst="rect">
            <a:avLst/>
          </a:prstGeom>
        </p:spPr>
      </p:pic>
      <p:pic>
        <p:nvPicPr>
          <p:cNvPr id="26" name="Picture 25" descr="A picture containing clock&#10;&#10;Description automatically generated">
            <a:extLst>
              <a:ext uri="{FF2B5EF4-FFF2-40B4-BE49-F238E27FC236}">
                <a16:creationId xmlns:a16="http://schemas.microsoft.com/office/drawing/2014/main" id="{673B32C9-9C7A-6E45-885B-22019AA2CC0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04083" y="3810544"/>
            <a:ext cx="414429" cy="406222"/>
          </a:xfrm>
          <a:prstGeom prst="rect">
            <a:avLst/>
          </a:prstGeom>
        </p:spPr>
      </p:pic>
      <p:pic>
        <p:nvPicPr>
          <p:cNvPr id="27" name="Picture 26" descr="A picture containing clock&#10;&#10;Description automatically generated">
            <a:extLst>
              <a:ext uri="{FF2B5EF4-FFF2-40B4-BE49-F238E27FC236}">
                <a16:creationId xmlns:a16="http://schemas.microsoft.com/office/drawing/2014/main" id="{673B32C9-9C7A-6E45-885B-22019AA2CC0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73819" y="4272019"/>
            <a:ext cx="414429" cy="406222"/>
          </a:xfrm>
          <a:prstGeom prst="rect">
            <a:avLst/>
          </a:prstGeom>
        </p:spPr>
      </p:pic>
      <p:pic>
        <p:nvPicPr>
          <p:cNvPr id="28" name="Picture 27" descr="A picture containing clock&#10;&#10;Description automatically generated">
            <a:extLst>
              <a:ext uri="{FF2B5EF4-FFF2-40B4-BE49-F238E27FC236}">
                <a16:creationId xmlns:a16="http://schemas.microsoft.com/office/drawing/2014/main" id="{673B32C9-9C7A-6E45-885B-22019AA2CC0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910664" y="3481135"/>
            <a:ext cx="414429" cy="406222"/>
          </a:xfrm>
          <a:prstGeom prst="rect">
            <a:avLst/>
          </a:prstGeom>
        </p:spPr>
      </p:pic>
      <p:pic>
        <p:nvPicPr>
          <p:cNvPr id="29" name="Picture 28" descr="A picture containing clock&#10;&#10;Description automatically generated">
            <a:extLst>
              <a:ext uri="{FF2B5EF4-FFF2-40B4-BE49-F238E27FC236}">
                <a16:creationId xmlns:a16="http://schemas.microsoft.com/office/drawing/2014/main" id="{673B32C9-9C7A-6E45-885B-22019AA2CC0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522672" y="3749038"/>
            <a:ext cx="414429" cy="406222"/>
          </a:xfrm>
          <a:prstGeom prst="rect">
            <a:avLst/>
          </a:prstGeom>
        </p:spPr>
      </p:pic>
      <p:pic>
        <p:nvPicPr>
          <p:cNvPr id="30" name="Picture 29" descr="A picture containing clock&#10;&#10;Description automatically generated">
            <a:extLst>
              <a:ext uri="{FF2B5EF4-FFF2-40B4-BE49-F238E27FC236}">
                <a16:creationId xmlns:a16="http://schemas.microsoft.com/office/drawing/2014/main" id="{673B32C9-9C7A-6E45-885B-22019AA2CC0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937612" y="4039424"/>
            <a:ext cx="414429" cy="406222"/>
          </a:xfrm>
          <a:prstGeom prst="rect">
            <a:avLst/>
          </a:prstGeom>
        </p:spPr>
      </p:pic>
      <p:pic>
        <p:nvPicPr>
          <p:cNvPr id="31" name="Picture 30" descr="A picture containing clock&#10;&#10;Description automatically generated">
            <a:extLst>
              <a:ext uri="{FF2B5EF4-FFF2-40B4-BE49-F238E27FC236}">
                <a16:creationId xmlns:a16="http://schemas.microsoft.com/office/drawing/2014/main" id="{673B32C9-9C7A-6E45-885B-22019AA2CC0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510271" y="4161698"/>
            <a:ext cx="414429" cy="406222"/>
          </a:xfrm>
          <a:prstGeom prst="rect">
            <a:avLst/>
          </a:prstGeom>
        </p:spPr>
      </p:pic>
      <p:pic>
        <p:nvPicPr>
          <p:cNvPr id="32" name="Picture 31" descr="A picture containing clock&#10;&#10;Description automatically generated">
            <a:extLst>
              <a:ext uri="{FF2B5EF4-FFF2-40B4-BE49-F238E27FC236}">
                <a16:creationId xmlns:a16="http://schemas.microsoft.com/office/drawing/2014/main" id="{673B32C9-9C7A-6E45-885B-22019AA2CC0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933766" y="3146019"/>
            <a:ext cx="414429" cy="406222"/>
          </a:xfrm>
          <a:prstGeom prst="rect">
            <a:avLst/>
          </a:prstGeom>
        </p:spPr>
      </p:pic>
      <p:grpSp>
        <p:nvGrpSpPr>
          <p:cNvPr id="33" name="Group 32"/>
          <p:cNvGrpSpPr/>
          <p:nvPr/>
        </p:nvGrpSpPr>
        <p:grpSpPr>
          <a:xfrm>
            <a:off x="689596" y="4205979"/>
            <a:ext cx="1940061" cy="1764119"/>
            <a:chOff x="2302912" y="349912"/>
            <a:chExt cx="1940061" cy="1764119"/>
          </a:xfrm>
        </p:grpSpPr>
        <p:grpSp>
          <p:nvGrpSpPr>
            <p:cNvPr id="34" name="Group 33"/>
            <p:cNvGrpSpPr/>
            <p:nvPr/>
          </p:nvGrpSpPr>
          <p:grpSpPr>
            <a:xfrm>
              <a:off x="2302912" y="349912"/>
              <a:ext cx="1940061" cy="1764119"/>
              <a:chOff x="268171" y="249049"/>
              <a:chExt cx="2498576" cy="2448272"/>
            </a:xfrm>
          </p:grpSpPr>
          <p:sp>
            <p:nvSpPr>
              <p:cNvPr id="38" name="Oval 37"/>
              <p:cNvSpPr/>
              <p:nvPr/>
            </p:nvSpPr>
            <p:spPr>
              <a:xfrm>
                <a:off x="1081963" y="249049"/>
                <a:ext cx="914400" cy="914400"/>
              </a:xfrm>
              <a:prstGeom prst="ellipse">
                <a:avLst/>
              </a:prstGeom>
              <a:solidFill>
                <a:schemeClr val="bg1"/>
              </a:solidFill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9" name="Oval 38"/>
              <p:cNvSpPr/>
              <p:nvPr/>
            </p:nvSpPr>
            <p:spPr>
              <a:xfrm>
                <a:off x="268171" y="1782921"/>
                <a:ext cx="914400" cy="914400"/>
              </a:xfrm>
              <a:prstGeom prst="ellipse">
                <a:avLst/>
              </a:prstGeom>
              <a:solidFill>
                <a:schemeClr val="bg1"/>
              </a:solidFill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0" name="Oval 39"/>
              <p:cNvSpPr/>
              <p:nvPr/>
            </p:nvSpPr>
            <p:spPr>
              <a:xfrm>
                <a:off x="1852347" y="1782921"/>
                <a:ext cx="914400" cy="914400"/>
              </a:xfrm>
              <a:prstGeom prst="ellipse">
                <a:avLst/>
              </a:prstGeom>
              <a:solidFill>
                <a:schemeClr val="bg1"/>
              </a:solidFill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cxnSp>
            <p:nvCxnSpPr>
              <p:cNvPr id="41" name="Straight Connector 40"/>
              <p:cNvCxnSpPr>
                <a:stCxn id="38" idx="3"/>
              </p:cNvCxnSpPr>
              <p:nvPr/>
            </p:nvCxnSpPr>
            <p:spPr>
              <a:xfrm flipH="1">
                <a:off x="844234" y="1029538"/>
                <a:ext cx="371639" cy="753383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" name="Straight Connector 41"/>
              <p:cNvCxnSpPr>
                <a:stCxn id="38" idx="5"/>
              </p:cNvCxnSpPr>
              <p:nvPr/>
            </p:nvCxnSpPr>
            <p:spPr>
              <a:xfrm>
                <a:off x="1862452" y="1029537"/>
                <a:ext cx="349935" cy="75600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5" name="Rectangle 34"/>
            <p:cNvSpPr/>
            <p:nvPr/>
          </p:nvSpPr>
          <p:spPr>
            <a:xfrm>
              <a:off x="3060552" y="434493"/>
              <a:ext cx="508473" cy="4770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GB" sz="2500"/>
                <a:t>60</a:t>
              </a:r>
              <a:endParaRPr lang="en-GB" sz="2500" dirty="0"/>
            </a:p>
          </p:txBody>
        </p:sp>
        <p:sp>
          <p:nvSpPr>
            <p:cNvPr id="36" name="Rectangle 35"/>
            <p:cNvSpPr/>
            <p:nvPr/>
          </p:nvSpPr>
          <p:spPr>
            <a:xfrm>
              <a:off x="2406940" y="1543153"/>
              <a:ext cx="771202" cy="47705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GB" sz="2500" dirty="0"/>
                <a:t>40</a:t>
              </a:r>
            </a:p>
          </p:txBody>
        </p:sp>
        <p:sp>
          <p:nvSpPr>
            <p:cNvPr id="37" name="Rectangle 36"/>
            <p:cNvSpPr/>
            <p:nvPr/>
          </p:nvSpPr>
          <p:spPr>
            <a:xfrm>
              <a:off x="3659950" y="1528762"/>
              <a:ext cx="508473" cy="4770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GB" sz="2500" dirty="0"/>
                <a:t>20</a:t>
              </a:r>
            </a:p>
          </p:txBody>
        </p:sp>
      </p:grpSp>
      <p:sp>
        <p:nvSpPr>
          <p:cNvPr id="45" name="TextBox 44"/>
          <p:cNvSpPr txBox="1"/>
          <p:nvPr/>
        </p:nvSpPr>
        <p:spPr>
          <a:xfrm>
            <a:off x="2080894" y="2855633"/>
            <a:ext cx="55015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solidFill>
                  <a:srgbClr val="0070C0"/>
                </a:solidFill>
              </a:rPr>
              <a:t>15</a:t>
            </a:r>
          </a:p>
        </p:txBody>
      </p:sp>
      <p:sp>
        <p:nvSpPr>
          <p:cNvPr id="47" name="Rectangle 46"/>
          <p:cNvSpPr/>
          <p:nvPr/>
        </p:nvSpPr>
        <p:spPr>
          <a:xfrm>
            <a:off x="569461" y="1327013"/>
            <a:ext cx="6779485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600" dirty="0"/>
              <a:t>How many full boxes of doughnuts will there be?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2607756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111E-6 -3.33333E-6 L 0.21146 0.02963 " pathEditMode="relative" rAng="0" ptsTypes="AA">
                                      <p:cBhvr>
                                        <p:cTn id="3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573" y="148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2222E-6 2.59259E-6 L 0.15538 0.09328 " pathEditMode="relative" rAng="0" ptsTypes="AA">
                                      <p:cBhvr>
                                        <p:cTn id="41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760" y="465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7 -1.48148E-6 L 0.25226 0.20602 " pathEditMode="relative" rAng="0" ptsTypes="AA">
                                      <p:cBhvr>
                                        <p:cTn id="45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604" y="1030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-1.85185E-6 L 0.26181 0.23056 " pathEditMode="relative" rAng="0" ptsTypes="AA">
                                      <p:cBhvr>
                                        <p:cTn id="49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090" y="1152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8" dur="500" tmFilter="0, 0; .2, .5; .8, .5; 1, 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9" dur="250" autoRev="1" fill="hold"/>
                                        <p:tgtEl>
                                          <p:spTgt spid="1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60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1" dur="500" tmFilter="0, 0; .2, .5; .8, .5; 1, 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2" dur="250" autoRev="1" fill="hold"/>
                                        <p:tgtEl>
                                          <p:spTgt spid="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4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0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88889E-6 4.07407E-6 L 0.39409 0.0081 " pathEditMode="relative" rAng="0" ptsTypes="AA">
                                      <p:cBhvr>
                                        <p:cTn id="134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705" y="394"/>
                                    </p:animMotion>
                                  </p:childTnLst>
                                </p:cTn>
                              </p:par>
                              <p:par>
                                <p:cTn id="135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-1.11111E-6 L 0.27153 0.04931 " pathEditMode="relative" rAng="0" ptsTypes="AA">
                                      <p:cBhvr>
                                        <p:cTn id="136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576" y="2454"/>
                                    </p:animMotion>
                                  </p:childTnLst>
                                </p:cTn>
                              </p:par>
                              <p:par>
                                <p:cTn id="137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6 4.07407E-6 L 0.40868 0.01041 " pathEditMode="relative" rAng="0" ptsTypes="AA">
                                      <p:cBhvr>
                                        <p:cTn id="138" dur="2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0434" y="509"/>
                                    </p:animMotion>
                                  </p:childTnLst>
                                </p:cTn>
                              </p:par>
                              <p:par>
                                <p:cTn id="139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94444E-6 1.11111E-6 L 0.31163 -0.0162 " pathEditMode="relative" rAng="0" ptsTypes="AA">
                                      <p:cBhvr>
                                        <p:cTn id="140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573" y="-810"/>
                                    </p:animMotion>
                                  </p:childTnLst>
                                </p:cTn>
                              </p:par>
                              <p:par>
                                <p:cTn id="141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2222E-6 4.07407E-6 L 0.32239 0.05717 " pathEditMode="relative" rAng="0" ptsTypes="AA">
                                      <p:cBhvr>
                                        <p:cTn id="142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111" y="284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7 0 L 0.39583 0.20185 " pathEditMode="relative" rAng="0" ptsTypes="AA">
                                      <p:cBhvr>
                                        <p:cTn id="146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792" y="10093"/>
                                    </p:animMotion>
                                  </p:childTnLst>
                                </p:cTn>
                              </p:par>
                              <p:par>
                                <p:cTn id="147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3.33333E-6 L 0.43455 0.09537 " pathEditMode="relative" rAng="0" ptsTypes="AA">
                                      <p:cBhvr>
                                        <p:cTn id="148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1719" y="4769"/>
                                    </p:animMotion>
                                  </p:childTnLst>
                                </p:cTn>
                              </p:par>
                              <p:par>
                                <p:cTn id="149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61111E-6 1.48148E-6 L 0.44791 0.14421 " pathEditMode="relative" rAng="0" ptsTypes="AA">
                                      <p:cBhvr>
                                        <p:cTn id="150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2396" y="7199"/>
                                    </p:animMotion>
                                  </p:childTnLst>
                                </p:cTn>
                              </p:par>
                              <p:par>
                                <p:cTn id="151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4444E-6 1.48148E-6 L 0.37448 0.16227 " pathEditMode="relative" rAng="0" ptsTypes="AA">
                                      <p:cBhvr>
                                        <p:cTn id="152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715" y="8102"/>
                                    </p:animMotion>
                                  </p:childTnLst>
                                </p:cTn>
                              </p:par>
                              <p:par>
                                <p:cTn id="153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6 4.44444E-6 L 0.32204 0.03449 " pathEditMode="relative" rAng="0" ptsTypes="AA">
                                      <p:cBhvr>
                                        <p:cTn id="154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094" y="171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5" fill="hold">
                      <p:stCondLst>
                        <p:cond delay="indefinite"/>
                      </p:stCondLst>
                      <p:childTnLst>
                        <p:par>
                          <p:cTn id="156" fill="hold">
                            <p:stCondLst>
                              <p:cond delay="0"/>
                            </p:stCondLst>
                            <p:childTnLst>
                              <p:par>
                                <p:cTn id="157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94444E-6 -1.48148E-6 L 0.38993 0.11134 " pathEditMode="relative" rAng="0" ptsTypes="AA">
                                      <p:cBhvr>
                                        <p:cTn id="158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497" y="5556"/>
                                    </p:animMotion>
                                  </p:childTnLst>
                                </p:cTn>
                              </p:par>
                              <p:par>
                                <p:cTn id="159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-1.11111E-6 L 0.41128 0.03958 " pathEditMode="relative" rAng="0" ptsTypes="AA">
                                      <p:cBhvr>
                                        <p:cTn id="160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0556" y="1968"/>
                                    </p:animMotion>
                                  </p:childTnLst>
                                </p:cTn>
                              </p:par>
                              <p:par>
                                <p:cTn id="161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7 -7.40741E-7 L 0.2776 0.00995 " pathEditMode="relative" rAng="0" ptsTypes="AA">
                                      <p:cBhvr>
                                        <p:cTn id="162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872" y="486"/>
                                    </p:animMotion>
                                  </p:childTnLst>
                                </p:cTn>
                              </p:par>
                              <p:par>
                                <p:cTn id="163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-3.7037E-6 L 0.36059 0.0426 " pathEditMode="relative" rAng="0" ptsTypes="AA">
                                      <p:cBhvr>
                                        <p:cTn id="164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021" y="2130"/>
                                    </p:animMotion>
                                  </p:childTnLst>
                                </p:cTn>
                              </p:par>
                              <p:par>
                                <p:cTn id="165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3.7037E-6 L 0.34583 0.05439 " pathEditMode="relative" rAng="0" ptsTypes="AA">
                                      <p:cBhvr>
                                        <p:cTn id="166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292" y="270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7" fill="hold">
                      <p:stCondLst>
                        <p:cond delay="indefinite"/>
                      </p:stCondLst>
                      <p:childTnLst>
                        <p:par>
                          <p:cTn id="168" fill="hold">
                            <p:stCondLst>
                              <p:cond delay="0"/>
                            </p:stCondLst>
                            <p:childTnLst>
                              <p:par>
                                <p:cTn id="169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6 4.81481E-6 L 0.36684 0.22407 " pathEditMode="relative" rAng="0" ptsTypes="AA">
                                      <p:cBhvr>
                                        <p:cTn id="170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333" y="11204"/>
                                    </p:animMotion>
                                  </p:childTnLst>
                                </p:cTn>
                              </p:par>
                              <p:par>
                                <p:cTn id="171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22222E-6 1.48148E-6 L 0.50712 0.31759 " pathEditMode="relative" rAng="0" ptsTypes="AA">
                                      <p:cBhvr>
                                        <p:cTn id="172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5347" y="15880"/>
                                    </p:animMotion>
                                  </p:childTnLst>
                                </p:cTn>
                              </p:par>
                              <p:par>
                                <p:cTn id="173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2.59259E-6 L 0.51146 0.2331 " pathEditMode="relative" rAng="0" ptsTypes="AA">
                                      <p:cBhvr>
                                        <p:cTn id="174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5573" y="11644"/>
                                    </p:animMotion>
                                  </p:childTnLst>
                                </p:cTn>
                              </p:par>
                              <p:par>
                                <p:cTn id="175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61111E-6 1.48148E-6 L 0.52587 0.19074 " pathEditMode="relative" rAng="0" ptsTypes="AA">
                                      <p:cBhvr>
                                        <p:cTn id="176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6285" y="9537"/>
                                    </p:animMotion>
                                  </p:childTnLst>
                                </p:cTn>
                              </p:par>
                              <p:par>
                                <p:cTn id="177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38889E-6 -2.59259E-6 L 0.48455 0.21852 " pathEditMode="relative" rAng="0" ptsTypes="AA">
                                      <p:cBhvr>
                                        <p:cTn id="178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4219" y="1092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9" fill="hold">
                      <p:stCondLst>
                        <p:cond delay="indefinite"/>
                      </p:stCondLst>
                      <p:childTnLst>
                        <p:par>
                          <p:cTn id="180" fill="hold">
                            <p:stCondLst>
                              <p:cond delay="0"/>
                            </p:stCondLst>
                            <p:childTnLst>
                              <p:par>
                                <p:cTn id="18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3" dur="500"/>
                                        <p:tgtEl>
                                          <p:spTgt spid="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4" fill="hold">
                      <p:stCondLst>
                        <p:cond delay="indefinite"/>
                      </p:stCondLst>
                      <p:childTnLst>
                        <p:par>
                          <p:cTn id="185" fill="hold">
                            <p:stCondLst>
                              <p:cond delay="0"/>
                            </p:stCondLst>
                            <p:childTnLst>
                              <p:par>
                                <p:cTn id="18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8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7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038082" y="1842868"/>
            <a:ext cx="5703912" cy="1745444"/>
          </a:xfrm>
        </p:spPr>
        <p:txBody>
          <a:bodyPr/>
          <a:lstStyle/>
          <a:p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Have a go at questions </a:t>
            </a:r>
            <a:b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5 - 9 on the worksheet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51785739-36F4-4622-A0DE-7D634446BAA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21420" y="3534401"/>
            <a:ext cx="2442063" cy="1628042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B5298A4F-E3D1-4950-B550-9A48B9C4602F}"/>
              </a:ext>
            </a:extLst>
          </p:cNvPr>
          <p:cNvSpPr/>
          <p:nvPr/>
        </p:nvSpPr>
        <p:spPr>
          <a:xfrm>
            <a:off x="1167618" y="3425092"/>
            <a:ext cx="2953802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Write the questions in your book and draw the partitioning diagrams.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25857665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80115" y="2185308"/>
            <a:ext cx="6462320" cy="24873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36398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619354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95550" y="334776"/>
            <a:ext cx="7497474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1)		40 </a:t>
            </a:r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  <a:cs typeface="Calibri" panose="020F0502020204030204" pitchFamily="34" charset="0"/>
              </a:rPr>
              <a:t>÷</a:t>
            </a:r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 4 </a:t>
            </a:r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  <a:cs typeface="Calibri" panose="020F0502020204030204" pitchFamily="34" charset="0"/>
              </a:rPr>
              <a:t>=</a:t>
            </a:r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2)		12 </a:t>
            </a:r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  <a:cs typeface="Calibri" panose="020F0502020204030204" pitchFamily="34" charset="0"/>
              </a:rPr>
              <a:t>÷</a:t>
            </a:r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 4 </a:t>
            </a:r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  <a:cs typeface="Calibri" panose="020F0502020204030204" pitchFamily="34" charset="0"/>
              </a:rPr>
              <a:t>=</a:t>
            </a:r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3)		52 </a:t>
            </a:r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  <a:cs typeface="Calibri" panose="020F0502020204030204" pitchFamily="34" charset="0"/>
              </a:rPr>
              <a:t>÷</a:t>
            </a:r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 4 </a:t>
            </a:r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  <a:cs typeface="Calibri" panose="020F0502020204030204" pitchFamily="34" charset="0"/>
              </a:rPr>
              <a:t>=</a:t>
            </a:r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4)		84 </a:t>
            </a:r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  <a:cs typeface="Calibri" panose="020F0502020204030204" pitchFamily="34" charset="0"/>
              </a:rPr>
              <a:t>÷</a:t>
            </a:r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 7 </a:t>
            </a:r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  <a:cs typeface="Calibri" panose="020F0502020204030204" pitchFamily="34" charset="0"/>
              </a:rPr>
              <a:t>=</a:t>
            </a:r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283574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95550" y="334776"/>
            <a:ext cx="7497474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1)		40 </a:t>
            </a:r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  <a:cs typeface="Calibri" panose="020F0502020204030204" pitchFamily="34" charset="0"/>
              </a:rPr>
              <a:t>÷</a:t>
            </a:r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 4 </a:t>
            </a:r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  <a:cs typeface="Calibri" panose="020F0502020204030204" pitchFamily="34" charset="0"/>
              </a:rPr>
              <a:t>=</a:t>
            </a:r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2)		12 </a:t>
            </a:r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  <a:cs typeface="Calibri" panose="020F0502020204030204" pitchFamily="34" charset="0"/>
              </a:rPr>
              <a:t>÷</a:t>
            </a:r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 4 </a:t>
            </a:r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  <a:cs typeface="Calibri" panose="020F0502020204030204" pitchFamily="34" charset="0"/>
              </a:rPr>
              <a:t>=</a:t>
            </a:r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3)		52 </a:t>
            </a:r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  <a:cs typeface="Calibri" panose="020F0502020204030204" pitchFamily="34" charset="0"/>
              </a:rPr>
              <a:t>÷</a:t>
            </a:r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 4 </a:t>
            </a:r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  <a:cs typeface="Calibri" panose="020F0502020204030204" pitchFamily="34" charset="0"/>
              </a:rPr>
              <a:t>=</a:t>
            </a:r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4)		84 </a:t>
            </a:r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  <a:cs typeface="Calibri" panose="020F0502020204030204" pitchFamily="34" charset="0"/>
              </a:rPr>
              <a:t>÷</a:t>
            </a:r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 7 </a:t>
            </a:r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  <a:cs typeface="Calibri" panose="020F0502020204030204" pitchFamily="34" charset="0"/>
              </a:rPr>
              <a:t>=</a:t>
            </a:r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176353" y="334776"/>
            <a:ext cx="55015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solidFill>
                  <a:srgbClr val="0070C0"/>
                </a:solidFill>
              </a:rPr>
              <a:t>10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053677" y="1604776"/>
            <a:ext cx="3674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solidFill>
                  <a:srgbClr val="0070C0"/>
                </a:solidFill>
              </a:rPr>
              <a:t>3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084020" y="2874776"/>
            <a:ext cx="55015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solidFill>
                  <a:srgbClr val="0070C0"/>
                </a:solidFill>
              </a:rPr>
              <a:t>13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037505" y="4173804"/>
            <a:ext cx="55015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solidFill>
                  <a:srgbClr val="0070C0"/>
                </a:solidFill>
              </a:rPr>
              <a:t>12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4262332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954667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29390" y="697477"/>
            <a:ext cx="159530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/>
              <a:t>39 </a:t>
            </a:r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</a:rPr>
              <a:t>÷</a:t>
            </a:r>
            <a:r>
              <a:rPr lang="en-GB" sz="2800" dirty="0"/>
              <a:t> 3 </a:t>
            </a:r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</a:rPr>
              <a:t>=</a:t>
            </a:r>
            <a:r>
              <a:rPr lang="en-GB" sz="2800" dirty="0"/>
              <a:t> </a:t>
            </a:r>
          </a:p>
        </p:txBody>
      </p:sp>
      <p:pic>
        <p:nvPicPr>
          <p:cNvPr id="5" name="Picture 4" descr="A picture containing drawing&#10;&#10;Description automatically generated">
            <a:extLst>
              <a:ext uri="{FF2B5EF4-FFF2-40B4-BE49-F238E27FC236}">
                <a16:creationId xmlns:a16="http://schemas.microsoft.com/office/drawing/2014/main" id="{8261FD83-05E8-CF4B-95C5-B47757313E5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25277" y="1583398"/>
            <a:ext cx="414429" cy="406222"/>
          </a:xfrm>
          <a:prstGeom prst="rect">
            <a:avLst/>
          </a:prstGeom>
        </p:spPr>
      </p:pic>
      <p:pic>
        <p:nvPicPr>
          <p:cNvPr id="6" name="Picture 5" descr="A picture containing drawing&#10;&#10;Description automatically generated">
            <a:extLst>
              <a:ext uri="{FF2B5EF4-FFF2-40B4-BE49-F238E27FC236}">
                <a16:creationId xmlns:a16="http://schemas.microsoft.com/office/drawing/2014/main" id="{8261FD83-05E8-CF4B-95C5-B47757313E5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27441" y="2020693"/>
            <a:ext cx="414429" cy="406222"/>
          </a:xfrm>
          <a:prstGeom prst="rect">
            <a:avLst/>
          </a:prstGeom>
        </p:spPr>
      </p:pic>
      <p:pic>
        <p:nvPicPr>
          <p:cNvPr id="7" name="Picture 6" descr="A picture containing drawing&#10;&#10;Description automatically generated">
            <a:extLst>
              <a:ext uri="{FF2B5EF4-FFF2-40B4-BE49-F238E27FC236}">
                <a16:creationId xmlns:a16="http://schemas.microsoft.com/office/drawing/2014/main" id="{8261FD83-05E8-CF4B-95C5-B47757313E5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39166" y="2066975"/>
            <a:ext cx="414429" cy="406222"/>
          </a:xfrm>
          <a:prstGeom prst="rect">
            <a:avLst/>
          </a:prstGeom>
        </p:spPr>
      </p:pic>
      <p:pic>
        <p:nvPicPr>
          <p:cNvPr id="8" name="Picture 7" descr="A picture containing clock&#10;&#10;Description automatically generated">
            <a:extLst>
              <a:ext uri="{FF2B5EF4-FFF2-40B4-BE49-F238E27FC236}">
                <a16:creationId xmlns:a16="http://schemas.microsoft.com/office/drawing/2014/main" id="{673B32C9-9C7A-6E45-885B-22019AA2CC0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13012" y="2807265"/>
            <a:ext cx="414429" cy="406222"/>
          </a:xfrm>
          <a:prstGeom prst="rect">
            <a:avLst/>
          </a:prstGeom>
        </p:spPr>
      </p:pic>
      <p:pic>
        <p:nvPicPr>
          <p:cNvPr id="9" name="Picture 8" descr="A picture containing clock&#10;&#10;Description automatically generated">
            <a:extLst>
              <a:ext uri="{FF2B5EF4-FFF2-40B4-BE49-F238E27FC236}">
                <a16:creationId xmlns:a16="http://schemas.microsoft.com/office/drawing/2014/main" id="{673B32C9-9C7A-6E45-885B-22019AA2CC0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90770" y="1659581"/>
            <a:ext cx="414429" cy="406222"/>
          </a:xfrm>
          <a:prstGeom prst="rect">
            <a:avLst/>
          </a:prstGeom>
        </p:spPr>
      </p:pic>
      <p:pic>
        <p:nvPicPr>
          <p:cNvPr id="10" name="Picture 9" descr="A picture containing clock&#10;&#10;Description automatically generated">
            <a:extLst>
              <a:ext uri="{FF2B5EF4-FFF2-40B4-BE49-F238E27FC236}">
                <a16:creationId xmlns:a16="http://schemas.microsoft.com/office/drawing/2014/main" id="{673B32C9-9C7A-6E45-885B-22019AA2CC0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380418" y="2851344"/>
            <a:ext cx="414429" cy="406222"/>
          </a:xfrm>
          <a:prstGeom prst="rect">
            <a:avLst/>
          </a:prstGeom>
        </p:spPr>
      </p:pic>
      <p:pic>
        <p:nvPicPr>
          <p:cNvPr id="11" name="Picture 10" descr="A picture containing clock&#10;&#10;Description automatically generated">
            <a:extLst>
              <a:ext uri="{FF2B5EF4-FFF2-40B4-BE49-F238E27FC236}">
                <a16:creationId xmlns:a16="http://schemas.microsoft.com/office/drawing/2014/main" id="{673B32C9-9C7A-6E45-885B-22019AA2CC0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932005" y="2285027"/>
            <a:ext cx="414429" cy="406222"/>
          </a:xfrm>
          <a:prstGeom prst="rect">
            <a:avLst/>
          </a:prstGeom>
        </p:spPr>
      </p:pic>
      <p:pic>
        <p:nvPicPr>
          <p:cNvPr id="12" name="Picture 11" descr="A picture containing clock&#10;&#10;Description automatically generated">
            <a:extLst>
              <a:ext uri="{FF2B5EF4-FFF2-40B4-BE49-F238E27FC236}">
                <a16:creationId xmlns:a16="http://schemas.microsoft.com/office/drawing/2014/main" id="{673B32C9-9C7A-6E45-885B-22019AA2CC0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83444" y="2779431"/>
            <a:ext cx="414429" cy="406222"/>
          </a:xfrm>
          <a:prstGeom prst="rect">
            <a:avLst/>
          </a:prstGeom>
        </p:spPr>
      </p:pic>
      <p:pic>
        <p:nvPicPr>
          <p:cNvPr id="13" name="Picture 12" descr="A picture containing clock&#10;&#10;Description automatically generated">
            <a:extLst>
              <a:ext uri="{FF2B5EF4-FFF2-40B4-BE49-F238E27FC236}">
                <a16:creationId xmlns:a16="http://schemas.microsoft.com/office/drawing/2014/main" id="{673B32C9-9C7A-6E45-885B-22019AA2CC0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429841" y="2401043"/>
            <a:ext cx="414429" cy="406222"/>
          </a:xfrm>
          <a:prstGeom prst="rect">
            <a:avLst/>
          </a:prstGeom>
        </p:spPr>
      </p:pic>
      <p:pic>
        <p:nvPicPr>
          <p:cNvPr id="14" name="Picture 13" descr="A picture containing clock&#10;&#10;Description automatically generated">
            <a:extLst>
              <a:ext uri="{FF2B5EF4-FFF2-40B4-BE49-F238E27FC236}">
                <a16:creationId xmlns:a16="http://schemas.microsoft.com/office/drawing/2014/main" id="{673B32C9-9C7A-6E45-885B-22019AA2CC0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38505" y="3495578"/>
            <a:ext cx="414429" cy="406222"/>
          </a:xfrm>
          <a:prstGeom prst="rect">
            <a:avLst/>
          </a:prstGeom>
        </p:spPr>
      </p:pic>
      <p:pic>
        <p:nvPicPr>
          <p:cNvPr id="15" name="Picture 14" descr="A picture containing clock&#10;&#10;Description automatically generated">
            <a:extLst>
              <a:ext uri="{FF2B5EF4-FFF2-40B4-BE49-F238E27FC236}">
                <a16:creationId xmlns:a16="http://schemas.microsoft.com/office/drawing/2014/main" id="{673B32C9-9C7A-6E45-885B-22019AA2CC0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60325" y="1862692"/>
            <a:ext cx="414429" cy="406222"/>
          </a:xfrm>
          <a:prstGeom prst="rect">
            <a:avLst/>
          </a:prstGeom>
        </p:spPr>
      </p:pic>
      <p:pic>
        <p:nvPicPr>
          <p:cNvPr id="16" name="Picture 15" descr="A picture containing clock&#10;&#10;Description automatically generated">
            <a:extLst>
              <a:ext uri="{FF2B5EF4-FFF2-40B4-BE49-F238E27FC236}">
                <a16:creationId xmlns:a16="http://schemas.microsoft.com/office/drawing/2014/main" id="{673B32C9-9C7A-6E45-885B-22019AA2CC0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96296" y="2886288"/>
            <a:ext cx="414429" cy="406222"/>
          </a:xfrm>
          <a:prstGeom prst="rect">
            <a:avLst/>
          </a:prstGeom>
        </p:spPr>
      </p:pic>
      <p:sp>
        <p:nvSpPr>
          <p:cNvPr id="17" name="Oval 16"/>
          <p:cNvSpPr/>
          <p:nvPr/>
        </p:nvSpPr>
        <p:spPr>
          <a:xfrm>
            <a:off x="4968586" y="517826"/>
            <a:ext cx="2990850" cy="2016955"/>
          </a:xfrm>
          <a:prstGeom prst="ellipse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Oval 17"/>
          <p:cNvSpPr/>
          <p:nvPr/>
        </p:nvSpPr>
        <p:spPr>
          <a:xfrm>
            <a:off x="1054426" y="3983218"/>
            <a:ext cx="2990850" cy="2016955"/>
          </a:xfrm>
          <a:prstGeom prst="ellipse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Oval 18"/>
          <p:cNvSpPr/>
          <p:nvPr/>
        </p:nvSpPr>
        <p:spPr>
          <a:xfrm>
            <a:off x="4838625" y="3416926"/>
            <a:ext cx="2990850" cy="2016955"/>
          </a:xfrm>
          <a:prstGeom prst="ellipse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9396279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2222E-6 2.22222E-6 L 0.43889 -0.1007 " pathEditMode="relative" rAng="0" ptsTypes="AA">
                                      <p:cBhvr>
                                        <p:cTn id="17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1944" y="-5046"/>
                                    </p:animMotion>
                                  </p:childTnLst>
                                </p:cTn>
                              </p:par>
                              <p:par>
                                <p:cTn id="18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94444E-6 3.7037E-7 L 0.49305 -0.12037 " pathEditMode="relative" rAng="0" ptsTypes="AA">
                                      <p:cBhvr>
                                        <p:cTn id="19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4653" y="-6019"/>
                                    </p:animMotion>
                                  </p:childTnLst>
                                </p:cTn>
                              </p:par>
                              <p:par>
                                <p:cTn id="20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88889E-6 -3.7037E-7 L 0.35121 -0.17384 " pathEditMode="relative" rAng="0" ptsTypes="AA">
                                      <p:cBhvr>
                                        <p:cTn id="21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552" y="-8704"/>
                                    </p:animMotion>
                                  </p:childTnLst>
                                </p:cTn>
                              </p:par>
                              <p:par>
                                <p:cTn id="22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11111E-6 -2.96296E-6 L 0.29011 -0.29884 " pathEditMode="relative" rAng="0" ptsTypes="AA">
                                      <p:cBhvr>
                                        <p:cTn id="23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497" y="-14954"/>
                                    </p:animMotion>
                                  </p:childTnLst>
                                </p:cTn>
                              </p:par>
                              <p:par>
                                <p:cTn id="24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6 2.59259E-6 L 0.26962 0.25671 " pathEditMode="relative" rAng="0" ptsTypes="AA">
                                      <p:cBhvr>
                                        <p:cTn id="25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472" y="12824"/>
                                    </p:animMotion>
                                  </p:childTnLst>
                                </p:cTn>
                              </p:par>
                              <p:par>
                                <p:cTn id="26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4.44444E-6 L 0.36458 0.33935 " pathEditMode="relative" rAng="0" ptsTypes="AA">
                                      <p:cBhvr>
                                        <p:cTn id="27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229" y="16968"/>
                                    </p:animMotion>
                                  </p:childTnLst>
                                </p:cTn>
                              </p:par>
                              <p:par>
                                <p:cTn id="28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33333E-7 -1.48148E-6 L 0.39288 0.22963 " pathEditMode="relative" rAng="0" ptsTypes="AA">
                                      <p:cBhvr>
                                        <p:cTn id="29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635" y="11481"/>
                                    </p:animMotion>
                                  </p:childTnLst>
                                </p:cTn>
                              </p:par>
                              <p:par>
                                <p:cTn id="30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6 1.11111E-6 L 0.13715 0.21273 " pathEditMode="relative" rAng="0" ptsTypes="AA">
                                      <p:cBhvr>
                                        <p:cTn id="31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858" y="10625"/>
                                    </p:animMotion>
                                  </p:childTnLst>
                                </p:cTn>
                              </p:par>
                              <p:par>
                                <p:cTn id="32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61111E-6 -1.85185E-6 L 0.12587 0.21528 " pathEditMode="relative" rAng="0" ptsTypes="AA">
                                      <p:cBhvr>
                                        <p:cTn id="33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285" y="10764"/>
                                    </p:animMotion>
                                  </p:childTnLst>
                                </p:cTn>
                              </p:par>
                              <p:par>
                                <p:cTn id="34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6 3.33333E-6 L 0.52083 0.4324 " pathEditMode="relative" rAng="0" ptsTypes="AA">
                                      <p:cBhvr>
                                        <p:cTn id="35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6042" y="21620"/>
                                    </p:animMotion>
                                  </p:childTnLst>
                                </p:cTn>
                              </p:par>
                              <p:par>
                                <p:cTn id="36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6 -3.7037E-6 L 0.06493 0.34283 " pathEditMode="relative" rAng="0" ptsTypes="AA">
                                      <p:cBhvr>
                                        <p:cTn id="37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247" y="17130"/>
                                    </p:animMotion>
                                  </p:childTnLst>
                                </p:cTn>
                              </p:par>
                              <p:par>
                                <p:cTn id="38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6 1.48148E-6 L 0.071 0.32963 " pathEditMode="relative" rAng="0" ptsTypes="AA">
                                      <p:cBhvr>
                                        <p:cTn id="39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542" y="1648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18" grpId="0" animBg="1"/>
      <p:bldP spid="19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441691" y="894518"/>
            <a:ext cx="159530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/>
              <a:t>39 </a:t>
            </a:r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</a:rPr>
              <a:t>÷</a:t>
            </a:r>
            <a:r>
              <a:rPr lang="en-GB" sz="2800" dirty="0"/>
              <a:t> 3 </a:t>
            </a:r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</a:rPr>
              <a:t>=</a:t>
            </a:r>
            <a:r>
              <a:rPr lang="en-GB" sz="2800" dirty="0"/>
              <a:t> </a:t>
            </a:r>
          </a:p>
        </p:txBody>
      </p:sp>
      <p:pic>
        <p:nvPicPr>
          <p:cNvPr id="4" name="Picture 3" descr="A picture containing drawing&#10;&#10;Description automatically generated">
            <a:extLst>
              <a:ext uri="{FF2B5EF4-FFF2-40B4-BE49-F238E27FC236}">
                <a16:creationId xmlns:a16="http://schemas.microsoft.com/office/drawing/2014/main" id="{8261FD83-05E8-CF4B-95C5-B47757313E5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82881" y="1763790"/>
            <a:ext cx="414429" cy="406222"/>
          </a:xfrm>
          <a:prstGeom prst="rect">
            <a:avLst/>
          </a:prstGeom>
        </p:spPr>
      </p:pic>
      <p:pic>
        <p:nvPicPr>
          <p:cNvPr id="5" name="Picture 4" descr="A picture containing drawing&#10;&#10;Description automatically generated">
            <a:extLst>
              <a:ext uri="{FF2B5EF4-FFF2-40B4-BE49-F238E27FC236}">
                <a16:creationId xmlns:a16="http://schemas.microsoft.com/office/drawing/2014/main" id="{8261FD83-05E8-CF4B-95C5-B47757313E5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66457" y="2270015"/>
            <a:ext cx="414429" cy="406222"/>
          </a:xfrm>
          <a:prstGeom prst="rect">
            <a:avLst/>
          </a:prstGeom>
        </p:spPr>
      </p:pic>
      <p:pic>
        <p:nvPicPr>
          <p:cNvPr id="6" name="Picture 5" descr="A picture containing drawing&#10;&#10;Description automatically generated">
            <a:extLst>
              <a:ext uri="{FF2B5EF4-FFF2-40B4-BE49-F238E27FC236}">
                <a16:creationId xmlns:a16="http://schemas.microsoft.com/office/drawing/2014/main" id="{8261FD83-05E8-CF4B-95C5-B47757313E5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61893" y="2431425"/>
            <a:ext cx="414429" cy="406222"/>
          </a:xfrm>
          <a:prstGeom prst="rect">
            <a:avLst/>
          </a:prstGeom>
        </p:spPr>
      </p:pic>
      <p:pic>
        <p:nvPicPr>
          <p:cNvPr id="7" name="Picture 6" descr="A picture containing clock&#10;&#10;Description automatically generated">
            <a:extLst>
              <a:ext uri="{FF2B5EF4-FFF2-40B4-BE49-F238E27FC236}">
                <a16:creationId xmlns:a16="http://schemas.microsoft.com/office/drawing/2014/main" id="{673B32C9-9C7A-6E45-885B-22019AA2CC0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52028" y="3056587"/>
            <a:ext cx="414429" cy="406222"/>
          </a:xfrm>
          <a:prstGeom prst="rect">
            <a:avLst/>
          </a:prstGeom>
        </p:spPr>
      </p:pic>
      <p:pic>
        <p:nvPicPr>
          <p:cNvPr id="8" name="Picture 7" descr="A picture containing clock&#10;&#10;Description automatically generated">
            <a:extLst>
              <a:ext uri="{FF2B5EF4-FFF2-40B4-BE49-F238E27FC236}">
                <a16:creationId xmlns:a16="http://schemas.microsoft.com/office/drawing/2014/main" id="{673B32C9-9C7A-6E45-885B-22019AA2CC0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829786" y="1908903"/>
            <a:ext cx="414429" cy="406222"/>
          </a:xfrm>
          <a:prstGeom prst="rect">
            <a:avLst/>
          </a:prstGeom>
        </p:spPr>
      </p:pic>
      <p:pic>
        <p:nvPicPr>
          <p:cNvPr id="9" name="Picture 8" descr="A picture containing clock&#10;&#10;Description automatically generated">
            <a:extLst>
              <a:ext uri="{FF2B5EF4-FFF2-40B4-BE49-F238E27FC236}">
                <a16:creationId xmlns:a16="http://schemas.microsoft.com/office/drawing/2014/main" id="{673B32C9-9C7A-6E45-885B-22019AA2CC0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419434" y="3100666"/>
            <a:ext cx="414429" cy="406222"/>
          </a:xfrm>
          <a:prstGeom prst="rect">
            <a:avLst/>
          </a:prstGeom>
        </p:spPr>
      </p:pic>
      <p:pic>
        <p:nvPicPr>
          <p:cNvPr id="10" name="Picture 9" descr="A picture containing clock&#10;&#10;Description automatically generated">
            <a:extLst>
              <a:ext uri="{FF2B5EF4-FFF2-40B4-BE49-F238E27FC236}">
                <a16:creationId xmlns:a16="http://schemas.microsoft.com/office/drawing/2014/main" id="{673B32C9-9C7A-6E45-885B-22019AA2CC0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971021" y="2534349"/>
            <a:ext cx="414429" cy="406222"/>
          </a:xfrm>
          <a:prstGeom prst="rect">
            <a:avLst/>
          </a:prstGeom>
        </p:spPr>
      </p:pic>
      <p:pic>
        <p:nvPicPr>
          <p:cNvPr id="11" name="Picture 10" descr="A picture containing clock&#10;&#10;Description automatically generated">
            <a:extLst>
              <a:ext uri="{FF2B5EF4-FFF2-40B4-BE49-F238E27FC236}">
                <a16:creationId xmlns:a16="http://schemas.microsoft.com/office/drawing/2014/main" id="{673B32C9-9C7A-6E45-885B-22019AA2CC0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22460" y="3028753"/>
            <a:ext cx="414429" cy="406222"/>
          </a:xfrm>
          <a:prstGeom prst="rect">
            <a:avLst/>
          </a:prstGeom>
        </p:spPr>
      </p:pic>
      <p:pic>
        <p:nvPicPr>
          <p:cNvPr id="12" name="Picture 11" descr="A picture containing clock&#10;&#10;Description automatically generated">
            <a:extLst>
              <a:ext uri="{FF2B5EF4-FFF2-40B4-BE49-F238E27FC236}">
                <a16:creationId xmlns:a16="http://schemas.microsoft.com/office/drawing/2014/main" id="{673B32C9-9C7A-6E45-885B-22019AA2CC0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468857" y="2650365"/>
            <a:ext cx="414429" cy="406222"/>
          </a:xfrm>
          <a:prstGeom prst="rect">
            <a:avLst/>
          </a:prstGeom>
        </p:spPr>
      </p:pic>
      <p:pic>
        <p:nvPicPr>
          <p:cNvPr id="13" name="Picture 12" descr="A picture containing clock&#10;&#10;Description automatically generated">
            <a:extLst>
              <a:ext uri="{FF2B5EF4-FFF2-40B4-BE49-F238E27FC236}">
                <a16:creationId xmlns:a16="http://schemas.microsoft.com/office/drawing/2014/main" id="{673B32C9-9C7A-6E45-885B-22019AA2CC0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50781" y="2622531"/>
            <a:ext cx="414429" cy="406222"/>
          </a:xfrm>
          <a:prstGeom prst="rect">
            <a:avLst/>
          </a:prstGeom>
        </p:spPr>
      </p:pic>
      <p:pic>
        <p:nvPicPr>
          <p:cNvPr id="14" name="Picture 13" descr="A picture containing clock&#10;&#10;Description automatically generated">
            <a:extLst>
              <a:ext uri="{FF2B5EF4-FFF2-40B4-BE49-F238E27FC236}">
                <a16:creationId xmlns:a16="http://schemas.microsoft.com/office/drawing/2014/main" id="{673B32C9-9C7A-6E45-885B-22019AA2CC0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99341" y="2112014"/>
            <a:ext cx="414429" cy="406222"/>
          </a:xfrm>
          <a:prstGeom prst="rect">
            <a:avLst/>
          </a:prstGeom>
        </p:spPr>
      </p:pic>
      <p:pic>
        <p:nvPicPr>
          <p:cNvPr id="15" name="Picture 14" descr="A picture containing clock&#10;&#10;Description automatically generated">
            <a:extLst>
              <a:ext uri="{FF2B5EF4-FFF2-40B4-BE49-F238E27FC236}">
                <a16:creationId xmlns:a16="http://schemas.microsoft.com/office/drawing/2014/main" id="{673B32C9-9C7A-6E45-885B-22019AA2CC0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44215" y="3100666"/>
            <a:ext cx="414429" cy="406222"/>
          </a:xfrm>
          <a:prstGeom prst="rect">
            <a:avLst/>
          </a:prstGeom>
        </p:spPr>
      </p:pic>
      <p:graphicFrame>
        <p:nvGraphicFramePr>
          <p:cNvPr id="16" name="Table 15">
            <a:extLst>
              <a:ext uri="{FF2B5EF4-FFF2-40B4-BE49-F238E27FC236}">
                <a16:creationId xmlns:a16="http://schemas.microsoft.com/office/drawing/2014/main" id="{1C7B82B5-B3AD-3445-B1E4-114020DF5B8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04884251"/>
              </p:ext>
            </p:extLst>
          </p:nvPr>
        </p:nvGraphicFramePr>
        <p:xfrm>
          <a:off x="5054970" y="1610352"/>
          <a:ext cx="2474336" cy="289051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23865">
                  <a:extLst>
                    <a:ext uri="{9D8B030D-6E8A-4147-A177-3AD203B41FA5}">
                      <a16:colId xmlns:a16="http://schemas.microsoft.com/office/drawing/2014/main" val="19850668"/>
                    </a:ext>
                  </a:extLst>
                </a:gridCol>
                <a:gridCol w="1250471">
                  <a:extLst>
                    <a:ext uri="{9D8B030D-6E8A-4147-A177-3AD203B41FA5}">
                      <a16:colId xmlns:a16="http://schemas.microsoft.com/office/drawing/2014/main" val="3661368022"/>
                    </a:ext>
                  </a:extLst>
                </a:gridCol>
              </a:tblGrid>
              <a:tr h="588103">
                <a:tc>
                  <a:txBody>
                    <a:bodyPr/>
                    <a:lstStyle/>
                    <a:p>
                      <a:pPr algn="ctr"/>
                      <a:r>
                        <a:rPr lang="en-GB" sz="2800" b="0" dirty="0">
                          <a:solidFill>
                            <a:schemeClr val="tx1"/>
                          </a:solidFill>
                          <a:latin typeface="+mn-lt"/>
                        </a:rPr>
                        <a:t>Tens</a:t>
                      </a:r>
                    </a:p>
                  </a:txBody>
                  <a:tcPr marL="117621" marR="117621" marT="58810" marB="5881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0" dirty="0">
                          <a:solidFill>
                            <a:schemeClr val="tx1"/>
                          </a:solidFill>
                          <a:latin typeface="+mn-lt"/>
                        </a:rPr>
                        <a:t>Ones</a:t>
                      </a:r>
                    </a:p>
                  </a:txBody>
                  <a:tcPr marL="117621" marR="117621" marT="58810" marB="5881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5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87112008"/>
                  </a:ext>
                </a:extLst>
              </a:tr>
              <a:tr h="767470">
                <a:tc>
                  <a:txBody>
                    <a:bodyPr/>
                    <a:lstStyle/>
                    <a:p>
                      <a:pPr algn="ctr"/>
                      <a:endParaRPr lang="en-GB" sz="3100" dirty="0">
                        <a:solidFill>
                          <a:schemeClr val="tx1"/>
                        </a:solidFill>
                        <a:latin typeface="KG Primary Penmanship" panose="02000506000000020003" pitchFamily="2" charset="77"/>
                      </a:endParaRPr>
                    </a:p>
                  </a:txBody>
                  <a:tcPr marL="117621" marR="117621" marT="58810" marB="5881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100" dirty="0">
                        <a:solidFill>
                          <a:schemeClr val="tx1"/>
                        </a:solidFill>
                        <a:latin typeface="KG Primary Penmanship" panose="02000506000000020003" pitchFamily="2" charset="77"/>
                      </a:endParaRPr>
                    </a:p>
                  </a:txBody>
                  <a:tcPr marL="117621" marR="117621" marT="58810" marB="5881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74715305"/>
                  </a:ext>
                </a:extLst>
              </a:tr>
              <a:tr h="767470">
                <a:tc>
                  <a:txBody>
                    <a:bodyPr/>
                    <a:lstStyle/>
                    <a:p>
                      <a:pPr algn="ctr"/>
                      <a:endParaRPr lang="en-GB" sz="3100" dirty="0">
                        <a:solidFill>
                          <a:schemeClr val="tx1"/>
                        </a:solidFill>
                        <a:latin typeface="KG Primary Penmanship" panose="02000506000000020003" pitchFamily="2" charset="77"/>
                      </a:endParaRPr>
                    </a:p>
                  </a:txBody>
                  <a:tcPr marL="117621" marR="117621" marT="58810" marB="5881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100" dirty="0">
                        <a:solidFill>
                          <a:schemeClr val="tx1"/>
                        </a:solidFill>
                        <a:latin typeface="KG Primary Penmanship" panose="02000506000000020003" pitchFamily="2" charset="77"/>
                      </a:endParaRPr>
                    </a:p>
                  </a:txBody>
                  <a:tcPr marL="117621" marR="117621" marT="58810" marB="5881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27172868"/>
                  </a:ext>
                </a:extLst>
              </a:tr>
              <a:tr h="767470">
                <a:tc>
                  <a:txBody>
                    <a:bodyPr/>
                    <a:lstStyle/>
                    <a:p>
                      <a:pPr algn="ctr"/>
                      <a:endParaRPr lang="en-GB" sz="3100" dirty="0">
                        <a:solidFill>
                          <a:schemeClr val="tx1"/>
                        </a:solidFill>
                        <a:latin typeface="KG Primary Penmanship" panose="02000506000000020003" pitchFamily="2" charset="77"/>
                      </a:endParaRPr>
                    </a:p>
                  </a:txBody>
                  <a:tcPr marL="117621" marR="117621" marT="58810" marB="5881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100" dirty="0">
                        <a:solidFill>
                          <a:schemeClr val="tx1"/>
                        </a:solidFill>
                        <a:latin typeface="KG Primary Penmanship" panose="02000506000000020003" pitchFamily="2" charset="77"/>
                      </a:endParaRPr>
                    </a:p>
                  </a:txBody>
                  <a:tcPr marL="117621" marR="117621" marT="58810" marB="5881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30757321"/>
                  </a:ext>
                </a:extLst>
              </a:tr>
            </a:tbl>
          </a:graphicData>
        </a:graphic>
      </p:graphicFrame>
      <p:sp>
        <p:nvSpPr>
          <p:cNvPr id="17" name="TextBox 16"/>
          <p:cNvSpPr txBox="1"/>
          <p:nvPr/>
        </p:nvSpPr>
        <p:spPr>
          <a:xfrm>
            <a:off x="2901278" y="894518"/>
            <a:ext cx="55015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solidFill>
                  <a:srgbClr val="0070C0"/>
                </a:solidFill>
              </a:rPr>
              <a:t>13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2497904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6 4.44444E-6 L 0.41146 0.19189 " pathEditMode="relative" rAng="0" ptsTypes="AA">
                                      <p:cBhvr>
                                        <p:cTn id="1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0573" y="9583"/>
                                    </p:animMotion>
                                  </p:childTnLst>
                                </p:cTn>
                              </p:par>
                              <p:par>
                                <p:cTn id="17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38889E-6 1.85185E-6 L 0.35851 0.01528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917" y="764"/>
                                    </p:animMotion>
                                  </p:childTnLst>
                                </p:cTn>
                              </p:par>
                              <p:par>
                                <p:cTn id="19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2222E-6 2.22222E-6 L 0.44653 0.21759 " pathEditMode="relative" rAng="0" ptsTypes="AA">
                                      <p:cBhvr>
                                        <p:cTn id="20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2326" y="1088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94444E-6 -3.7037E-7 L 0.45833 0.04676 " pathEditMode="relative" rAng="0" ptsTypes="AA">
                                      <p:cBhvr>
                                        <p:cTn id="24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2917" y="2338"/>
                                    </p:animMotion>
                                  </p:childTnLst>
                                </p:cTn>
                              </p:par>
                              <p:par>
                                <p:cTn id="25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5.55112E-17 L 0.325 0.01713 " pathEditMode="relative" rAng="0" ptsTypes="AA">
                                      <p:cBhvr>
                                        <p:cTn id="26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250" y="856"/>
                                    </p:animMotion>
                                  </p:childTnLst>
                                </p:cTn>
                              </p:par>
                              <p:par>
                                <p:cTn id="27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-4.07407E-6 L 0.40764 -4.07407E-6 " pathEditMode="relative" rAng="0" ptsTypes="AA">
                                      <p:cBhvr>
                                        <p:cTn id="28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0382" y="0"/>
                                    </p:animMotion>
                                  </p:childTnLst>
                                </p:cTn>
                              </p:par>
                              <p:par>
                                <p:cTn id="29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55556E-7 -2.96296E-6 L 0.33854 -0.01666 " pathEditMode="relative" rAng="0" ptsTypes="AA">
                                      <p:cBhvr>
                                        <p:cTn id="30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927" y="-833"/>
                                    </p:animMotion>
                                  </p:childTnLst>
                                </p:cTn>
                              </p:par>
                              <p:par>
                                <p:cTn id="31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6 -2.96296E-6 L 0.50382 -0.01666 " pathEditMode="relative" rAng="0" ptsTypes="AA">
                                      <p:cBhvr>
                                        <p:cTn id="32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5191" y="-833"/>
                                    </p:animMotion>
                                  </p:childTnLst>
                                </p:cTn>
                              </p:par>
                              <p:par>
                                <p:cTn id="33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88889E-6 -1.48148E-6 L 0.54097 0.03611 " pathEditMode="relative" rAng="0" ptsTypes="AA">
                                      <p:cBhvr>
                                        <p:cTn id="34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7049" y="1806"/>
                                    </p:animMotion>
                                  </p:childTnLst>
                                </p:cTn>
                              </p:par>
                              <p:par>
                                <p:cTn id="35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2.96296E-6 L 0.30503 0.16666 " pathEditMode="relative" rAng="0" ptsTypes="AA">
                                      <p:cBhvr>
                                        <p:cTn id="36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243" y="8333"/>
                                    </p:animMotion>
                                  </p:childTnLst>
                                </p:cTn>
                              </p:par>
                              <p:par>
                                <p:cTn id="37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3.7037E-6 L 0.6099 0.15 " pathEditMode="relative" rAng="0" ptsTypes="AA">
                                      <p:cBhvr>
                                        <p:cTn id="38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0486" y="7500"/>
                                    </p:animMotion>
                                  </p:childTnLst>
                                </p:cTn>
                              </p:par>
                              <p:par>
                                <p:cTn id="39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2222E-6 -2.22222E-6 L 0.50226 0.16181 " pathEditMode="relative" rAng="0" ptsTypes="AA">
                                      <p:cBhvr>
                                        <p:cTn id="40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5104" y="807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1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345625" y="470541"/>
            <a:ext cx="159530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/>
              <a:t>45 </a:t>
            </a:r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</a:rPr>
              <a:t>÷</a:t>
            </a:r>
            <a:r>
              <a:rPr lang="en-GB" sz="2800" dirty="0"/>
              <a:t> 3 </a:t>
            </a:r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</a:rPr>
              <a:t>=</a:t>
            </a:r>
            <a:r>
              <a:rPr lang="en-GB" sz="2800" dirty="0"/>
              <a:t> </a:t>
            </a:r>
          </a:p>
        </p:txBody>
      </p:sp>
      <p:pic>
        <p:nvPicPr>
          <p:cNvPr id="4" name="Picture 3" descr="A picture containing drawing&#10;&#10;Description automatically generated">
            <a:extLst>
              <a:ext uri="{FF2B5EF4-FFF2-40B4-BE49-F238E27FC236}">
                <a16:creationId xmlns:a16="http://schemas.microsoft.com/office/drawing/2014/main" id="{8261FD83-05E8-CF4B-95C5-B47757313E5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72950" y="1394094"/>
            <a:ext cx="414429" cy="406222"/>
          </a:xfrm>
          <a:prstGeom prst="rect">
            <a:avLst/>
          </a:prstGeom>
        </p:spPr>
      </p:pic>
      <p:pic>
        <p:nvPicPr>
          <p:cNvPr id="5" name="Picture 4" descr="A picture containing drawing&#10;&#10;Description automatically generated">
            <a:extLst>
              <a:ext uri="{FF2B5EF4-FFF2-40B4-BE49-F238E27FC236}">
                <a16:creationId xmlns:a16="http://schemas.microsoft.com/office/drawing/2014/main" id="{8261FD83-05E8-CF4B-95C5-B47757313E5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56526" y="1900319"/>
            <a:ext cx="414429" cy="406222"/>
          </a:xfrm>
          <a:prstGeom prst="rect">
            <a:avLst/>
          </a:prstGeom>
        </p:spPr>
      </p:pic>
      <p:pic>
        <p:nvPicPr>
          <p:cNvPr id="6" name="Picture 5" descr="A picture containing drawing&#10;&#10;Description automatically generated">
            <a:extLst>
              <a:ext uri="{FF2B5EF4-FFF2-40B4-BE49-F238E27FC236}">
                <a16:creationId xmlns:a16="http://schemas.microsoft.com/office/drawing/2014/main" id="{8261FD83-05E8-CF4B-95C5-B47757313E5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51962" y="2061729"/>
            <a:ext cx="414429" cy="406222"/>
          </a:xfrm>
          <a:prstGeom prst="rect">
            <a:avLst/>
          </a:prstGeom>
        </p:spPr>
      </p:pic>
      <p:pic>
        <p:nvPicPr>
          <p:cNvPr id="7" name="Picture 6" descr="A picture containing clock&#10;&#10;Description automatically generated">
            <a:extLst>
              <a:ext uri="{FF2B5EF4-FFF2-40B4-BE49-F238E27FC236}">
                <a16:creationId xmlns:a16="http://schemas.microsoft.com/office/drawing/2014/main" id="{673B32C9-9C7A-6E45-885B-22019AA2CC0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819855" y="1539207"/>
            <a:ext cx="414429" cy="406222"/>
          </a:xfrm>
          <a:prstGeom prst="rect">
            <a:avLst/>
          </a:prstGeom>
        </p:spPr>
      </p:pic>
      <p:pic>
        <p:nvPicPr>
          <p:cNvPr id="8" name="Picture 7" descr="A picture containing clock&#10;&#10;Description automatically generated">
            <a:extLst>
              <a:ext uri="{FF2B5EF4-FFF2-40B4-BE49-F238E27FC236}">
                <a16:creationId xmlns:a16="http://schemas.microsoft.com/office/drawing/2014/main" id="{673B32C9-9C7A-6E45-885B-22019AA2CC0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961090" y="2164653"/>
            <a:ext cx="414429" cy="406222"/>
          </a:xfrm>
          <a:prstGeom prst="rect">
            <a:avLst/>
          </a:prstGeom>
        </p:spPr>
      </p:pic>
      <p:pic>
        <p:nvPicPr>
          <p:cNvPr id="9" name="Picture 8" descr="A picture containing clock&#10;&#10;Description automatically generated">
            <a:extLst>
              <a:ext uri="{FF2B5EF4-FFF2-40B4-BE49-F238E27FC236}">
                <a16:creationId xmlns:a16="http://schemas.microsoft.com/office/drawing/2014/main" id="{673B32C9-9C7A-6E45-885B-22019AA2CC0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458926" y="2280669"/>
            <a:ext cx="414429" cy="406222"/>
          </a:xfrm>
          <a:prstGeom prst="rect">
            <a:avLst/>
          </a:prstGeom>
        </p:spPr>
      </p:pic>
      <p:pic>
        <p:nvPicPr>
          <p:cNvPr id="10" name="Picture 9" descr="A picture containing clock&#10;&#10;Description automatically generated">
            <a:extLst>
              <a:ext uri="{FF2B5EF4-FFF2-40B4-BE49-F238E27FC236}">
                <a16:creationId xmlns:a16="http://schemas.microsoft.com/office/drawing/2014/main" id="{673B32C9-9C7A-6E45-885B-22019AA2CC0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89410" y="1742318"/>
            <a:ext cx="414429" cy="406222"/>
          </a:xfrm>
          <a:prstGeom prst="rect">
            <a:avLst/>
          </a:prstGeom>
        </p:spPr>
      </p:pic>
      <p:pic>
        <p:nvPicPr>
          <p:cNvPr id="11" name="Picture 10" descr="A picture containing clock&#10;&#10;Description automatically generated">
            <a:extLst>
              <a:ext uri="{FF2B5EF4-FFF2-40B4-BE49-F238E27FC236}">
                <a16:creationId xmlns:a16="http://schemas.microsoft.com/office/drawing/2014/main" id="{673B32C9-9C7A-6E45-885B-22019AA2CC0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72949" y="2542062"/>
            <a:ext cx="414429" cy="406222"/>
          </a:xfrm>
          <a:prstGeom prst="rect">
            <a:avLst/>
          </a:prstGeom>
        </p:spPr>
      </p:pic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1C7B82B5-B3AD-3445-B1E4-114020DF5B8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3372060"/>
              </p:ext>
            </p:extLst>
          </p:nvPr>
        </p:nvGraphicFramePr>
        <p:xfrm>
          <a:off x="4775403" y="1240656"/>
          <a:ext cx="3168000" cy="289051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84000">
                  <a:extLst>
                    <a:ext uri="{9D8B030D-6E8A-4147-A177-3AD203B41FA5}">
                      <a16:colId xmlns:a16="http://schemas.microsoft.com/office/drawing/2014/main" val="19850668"/>
                    </a:ext>
                  </a:extLst>
                </a:gridCol>
                <a:gridCol w="1584000">
                  <a:extLst>
                    <a:ext uri="{9D8B030D-6E8A-4147-A177-3AD203B41FA5}">
                      <a16:colId xmlns:a16="http://schemas.microsoft.com/office/drawing/2014/main" val="3661368022"/>
                    </a:ext>
                  </a:extLst>
                </a:gridCol>
              </a:tblGrid>
              <a:tr h="588103">
                <a:tc>
                  <a:txBody>
                    <a:bodyPr/>
                    <a:lstStyle/>
                    <a:p>
                      <a:pPr algn="ctr"/>
                      <a:r>
                        <a:rPr lang="en-GB" sz="2800" b="0" dirty="0">
                          <a:solidFill>
                            <a:schemeClr val="tx1"/>
                          </a:solidFill>
                          <a:latin typeface="+mn-lt"/>
                        </a:rPr>
                        <a:t>Tens</a:t>
                      </a:r>
                    </a:p>
                  </a:txBody>
                  <a:tcPr marL="117621" marR="117621" marT="58810" marB="5881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0" dirty="0">
                          <a:solidFill>
                            <a:schemeClr val="tx1"/>
                          </a:solidFill>
                          <a:latin typeface="+mn-lt"/>
                        </a:rPr>
                        <a:t>Ones</a:t>
                      </a:r>
                    </a:p>
                  </a:txBody>
                  <a:tcPr marL="117621" marR="117621" marT="58810" marB="5881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5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87112008"/>
                  </a:ext>
                </a:extLst>
              </a:tr>
              <a:tr h="767470">
                <a:tc>
                  <a:txBody>
                    <a:bodyPr/>
                    <a:lstStyle/>
                    <a:p>
                      <a:pPr algn="ctr"/>
                      <a:endParaRPr lang="en-GB" sz="3100" dirty="0">
                        <a:solidFill>
                          <a:schemeClr val="tx1"/>
                        </a:solidFill>
                        <a:latin typeface="KG Primary Penmanship" panose="02000506000000020003" pitchFamily="2" charset="77"/>
                      </a:endParaRPr>
                    </a:p>
                  </a:txBody>
                  <a:tcPr marL="117621" marR="117621" marT="58810" marB="5881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100" dirty="0">
                        <a:solidFill>
                          <a:schemeClr val="tx1"/>
                        </a:solidFill>
                        <a:latin typeface="KG Primary Penmanship" panose="02000506000000020003" pitchFamily="2" charset="77"/>
                      </a:endParaRPr>
                    </a:p>
                  </a:txBody>
                  <a:tcPr marL="117621" marR="117621" marT="58810" marB="5881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74715305"/>
                  </a:ext>
                </a:extLst>
              </a:tr>
              <a:tr h="767470">
                <a:tc>
                  <a:txBody>
                    <a:bodyPr/>
                    <a:lstStyle/>
                    <a:p>
                      <a:pPr algn="ctr"/>
                      <a:endParaRPr lang="en-GB" sz="3100" dirty="0">
                        <a:solidFill>
                          <a:schemeClr val="tx1"/>
                        </a:solidFill>
                        <a:latin typeface="KG Primary Penmanship" panose="02000506000000020003" pitchFamily="2" charset="77"/>
                      </a:endParaRPr>
                    </a:p>
                  </a:txBody>
                  <a:tcPr marL="117621" marR="117621" marT="58810" marB="5881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100" dirty="0">
                        <a:solidFill>
                          <a:schemeClr val="tx1"/>
                        </a:solidFill>
                        <a:latin typeface="KG Primary Penmanship" panose="02000506000000020003" pitchFamily="2" charset="77"/>
                      </a:endParaRPr>
                    </a:p>
                  </a:txBody>
                  <a:tcPr marL="117621" marR="117621" marT="58810" marB="5881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27172868"/>
                  </a:ext>
                </a:extLst>
              </a:tr>
              <a:tr h="767470">
                <a:tc>
                  <a:txBody>
                    <a:bodyPr/>
                    <a:lstStyle/>
                    <a:p>
                      <a:pPr algn="ctr"/>
                      <a:endParaRPr lang="en-GB" sz="3100" dirty="0">
                        <a:solidFill>
                          <a:schemeClr val="tx1"/>
                        </a:solidFill>
                        <a:latin typeface="KG Primary Penmanship" panose="02000506000000020003" pitchFamily="2" charset="77"/>
                      </a:endParaRPr>
                    </a:p>
                  </a:txBody>
                  <a:tcPr marL="117621" marR="117621" marT="58810" marB="5881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100" dirty="0">
                        <a:solidFill>
                          <a:schemeClr val="tx1"/>
                        </a:solidFill>
                        <a:latin typeface="KG Primary Penmanship" panose="02000506000000020003" pitchFamily="2" charset="77"/>
                      </a:endParaRPr>
                    </a:p>
                  </a:txBody>
                  <a:tcPr marL="117621" marR="117621" marT="58810" marB="5881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30757321"/>
                  </a:ext>
                </a:extLst>
              </a:tr>
            </a:tbl>
          </a:graphicData>
        </a:graphic>
      </p:graphicFrame>
      <p:sp>
        <p:nvSpPr>
          <p:cNvPr id="13" name="TextBox 12"/>
          <p:cNvSpPr txBox="1"/>
          <p:nvPr/>
        </p:nvSpPr>
        <p:spPr>
          <a:xfrm>
            <a:off x="2864370" y="460099"/>
            <a:ext cx="55015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/>
              <a:t>15</a:t>
            </a:r>
          </a:p>
        </p:txBody>
      </p:sp>
      <p:pic>
        <p:nvPicPr>
          <p:cNvPr id="14" name="Picture 13" descr="A picture containing drawing&#10;&#10;Description automatically generated">
            <a:extLst>
              <a:ext uri="{FF2B5EF4-FFF2-40B4-BE49-F238E27FC236}">
                <a16:creationId xmlns:a16="http://schemas.microsoft.com/office/drawing/2014/main" id="{8261FD83-05E8-CF4B-95C5-B47757313E5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56525" y="1240656"/>
            <a:ext cx="414429" cy="406222"/>
          </a:xfrm>
          <a:prstGeom prst="rect">
            <a:avLst/>
          </a:prstGeom>
        </p:spPr>
      </p:pic>
      <p:pic>
        <p:nvPicPr>
          <p:cNvPr id="15" name="Picture 14" descr="A picture containing clock&#10;&#10;Description automatically generated">
            <a:extLst>
              <a:ext uri="{FF2B5EF4-FFF2-40B4-BE49-F238E27FC236}">
                <a16:creationId xmlns:a16="http://schemas.microsoft.com/office/drawing/2014/main" id="{673B32C9-9C7A-6E45-885B-22019AA2CC0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38410" y="4126318"/>
            <a:ext cx="414429" cy="406222"/>
          </a:xfrm>
          <a:prstGeom prst="rect">
            <a:avLst/>
          </a:prstGeom>
        </p:spPr>
      </p:pic>
      <p:pic>
        <p:nvPicPr>
          <p:cNvPr id="16" name="Picture 15" descr="A picture containing clock&#10;&#10;Description automatically generated">
            <a:extLst>
              <a:ext uri="{FF2B5EF4-FFF2-40B4-BE49-F238E27FC236}">
                <a16:creationId xmlns:a16="http://schemas.microsoft.com/office/drawing/2014/main" id="{673B32C9-9C7A-6E45-885B-22019AA2CC0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52839" y="3872496"/>
            <a:ext cx="414429" cy="406222"/>
          </a:xfrm>
          <a:prstGeom prst="rect">
            <a:avLst/>
          </a:prstGeom>
        </p:spPr>
      </p:pic>
      <p:pic>
        <p:nvPicPr>
          <p:cNvPr id="17" name="Picture 16" descr="A picture containing clock&#10;&#10;Description automatically generated">
            <a:extLst>
              <a:ext uri="{FF2B5EF4-FFF2-40B4-BE49-F238E27FC236}">
                <a16:creationId xmlns:a16="http://schemas.microsoft.com/office/drawing/2014/main" id="{673B32C9-9C7A-6E45-885B-22019AA2CC0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406329" y="4459344"/>
            <a:ext cx="414429" cy="406222"/>
          </a:xfrm>
          <a:prstGeom prst="rect">
            <a:avLst/>
          </a:prstGeom>
        </p:spPr>
      </p:pic>
      <p:pic>
        <p:nvPicPr>
          <p:cNvPr id="18" name="Picture 17" descr="A picture containing clock&#10;&#10;Description automatically generated">
            <a:extLst>
              <a:ext uri="{FF2B5EF4-FFF2-40B4-BE49-F238E27FC236}">
                <a16:creationId xmlns:a16="http://schemas.microsoft.com/office/drawing/2014/main" id="{673B32C9-9C7A-6E45-885B-22019AA2CC0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36164" y="4233392"/>
            <a:ext cx="414429" cy="406222"/>
          </a:xfrm>
          <a:prstGeom prst="rect">
            <a:avLst/>
          </a:prstGeom>
        </p:spPr>
      </p:pic>
      <p:pic>
        <p:nvPicPr>
          <p:cNvPr id="19" name="Picture 18" descr="A picture containing clock&#10;&#10;Description automatically generated">
            <a:extLst>
              <a:ext uri="{FF2B5EF4-FFF2-40B4-BE49-F238E27FC236}">
                <a16:creationId xmlns:a16="http://schemas.microsoft.com/office/drawing/2014/main" id="{673B32C9-9C7A-6E45-885B-22019AA2CC0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81794" y="3839781"/>
            <a:ext cx="414429" cy="406222"/>
          </a:xfrm>
          <a:prstGeom prst="rect">
            <a:avLst/>
          </a:prstGeom>
        </p:spPr>
      </p:pic>
      <p:pic>
        <p:nvPicPr>
          <p:cNvPr id="20" name="Picture 19" descr="A picture containing clock&#10;&#10;Description automatically generated">
            <a:extLst>
              <a:ext uri="{FF2B5EF4-FFF2-40B4-BE49-F238E27FC236}">
                <a16:creationId xmlns:a16="http://schemas.microsoft.com/office/drawing/2014/main" id="{673B32C9-9C7A-6E45-885B-22019AA2CC0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31195" y="3249575"/>
            <a:ext cx="414429" cy="406222"/>
          </a:xfrm>
          <a:prstGeom prst="rect">
            <a:avLst/>
          </a:prstGeom>
        </p:spPr>
      </p:pic>
      <p:pic>
        <p:nvPicPr>
          <p:cNvPr id="21" name="Picture 20" descr="A picture containing clock&#10;&#10;Description automatically generated">
            <a:extLst>
              <a:ext uri="{FF2B5EF4-FFF2-40B4-BE49-F238E27FC236}">
                <a16:creationId xmlns:a16="http://schemas.microsoft.com/office/drawing/2014/main" id="{673B32C9-9C7A-6E45-885B-22019AA2CC0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45624" y="2995753"/>
            <a:ext cx="414429" cy="406222"/>
          </a:xfrm>
          <a:prstGeom prst="rect">
            <a:avLst/>
          </a:prstGeom>
        </p:spPr>
      </p:pic>
      <p:pic>
        <p:nvPicPr>
          <p:cNvPr id="22" name="Picture 21" descr="A picture containing clock&#10;&#10;Description automatically generated">
            <a:extLst>
              <a:ext uri="{FF2B5EF4-FFF2-40B4-BE49-F238E27FC236}">
                <a16:creationId xmlns:a16="http://schemas.microsoft.com/office/drawing/2014/main" id="{673B32C9-9C7A-6E45-885B-22019AA2CC0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99114" y="3582601"/>
            <a:ext cx="414429" cy="406222"/>
          </a:xfrm>
          <a:prstGeom prst="rect">
            <a:avLst/>
          </a:prstGeom>
        </p:spPr>
      </p:pic>
      <p:pic>
        <p:nvPicPr>
          <p:cNvPr id="23" name="Picture 22" descr="A picture containing clock&#10;&#10;Description automatically generated">
            <a:extLst>
              <a:ext uri="{FF2B5EF4-FFF2-40B4-BE49-F238E27FC236}">
                <a16:creationId xmlns:a16="http://schemas.microsoft.com/office/drawing/2014/main" id="{673B32C9-9C7A-6E45-885B-22019AA2CC0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28949" y="3356649"/>
            <a:ext cx="414429" cy="406222"/>
          </a:xfrm>
          <a:prstGeom prst="rect">
            <a:avLst/>
          </a:prstGeom>
        </p:spPr>
      </p:pic>
      <p:pic>
        <p:nvPicPr>
          <p:cNvPr id="24" name="Picture 23" descr="A picture containing clock&#10;&#10;Description automatically generated">
            <a:extLst>
              <a:ext uri="{FF2B5EF4-FFF2-40B4-BE49-F238E27FC236}">
                <a16:creationId xmlns:a16="http://schemas.microsoft.com/office/drawing/2014/main" id="{673B32C9-9C7A-6E45-885B-22019AA2CC0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74579" y="2963038"/>
            <a:ext cx="414429" cy="406222"/>
          </a:xfrm>
          <a:prstGeom prst="rect">
            <a:avLst/>
          </a:prstGeom>
        </p:spPr>
      </p:pic>
      <p:grpSp>
        <p:nvGrpSpPr>
          <p:cNvPr id="25" name="Group 24"/>
          <p:cNvGrpSpPr/>
          <p:nvPr/>
        </p:nvGrpSpPr>
        <p:grpSpPr>
          <a:xfrm>
            <a:off x="3098464" y="4233392"/>
            <a:ext cx="1940061" cy="1764119"/>
            <a:chOff x="2302912" y="349912"/>
            <a:chExt cx="1940061" cy="1764119"/>
          </a:xfrm>
        </p:grpSpPr>
        <p:grpSp>
          <p:nvGrpSpPr>
            <p:cNvPr id="26" name="Group 25"/>
            <p:cNvGrpSpPr/>
            <p:nvPr/>
          </p:nvGrpSpPr>
          <p:grpSpPr>
            <a:xfrm>
              <a:off x="2302912" y="349912"/>
              <a:ext cx="1940061" cy="1764119"/>
              <a:chOff x="268171" y="249049"/>
              <a:chExt cx="2498576" cy="2448272"/>
            </a:xfrm>
          </p:grpSpPr>
          <p:sp>
            <p:nvSpPr>
              <p:cNvPr id="30" name="Oval 29"/>
              <p:cNvSpPr/>
              <p:nvPr/>
            </p:nvSpPr>
            <p:spPr>
              <a:xfrm>
                <a:off x="1095927" y="249049"/>
                <a:ext cx="914400" cy="914400"/>
              </a:xfrm>
              <a:prstGeom prst="ellipse">
                <a:avLst/>
              </a:prstGeom>
              <a:solidFill>
                <a:schemeClr val="bg1"/>
              </a:solidFill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1" name="Oval 30"/>
              <p:cNvSpPr/>
              <p:nvPr/>
            </p:nvSpPr>
            <p:spPr>
              <a:xfrm>
                <a:off x="268171" y="1782921"/>
                <a:ext cx="914400" cy="914400"/>
              </a:xfrm>
              <a:prstGeom prst="ellipse">
                <a:avLst/>
              </a:prstGeom>
              <a:solidFill>
                <a:schemeClr val="bg1"/>
              </a:solidFill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2" name="Oval 31"/>
              <p:cNvSpPr/>
              <p:nvPr/>
            </p:nvSpPr>
            <p:spPr>
              <a:xfrm>
                <a:off x="1852347" y="1782921"/>
                <a:ext cx="914400" cy="914400"/>
              </a:xfrm>
              <a:prstGeom prst="ellipse">
                <a:avLst/>
              </a:prstGeom>
              <a:solidFill>
                <a:schemeClr val="bg1"/>
              </a:solidFill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cxnSp>
            <p:nvCxnSpPr>
              <p:cNvPr id="33" name="Straight Connector 32"/>
              <p:cNvCxnSpPr>
                <a:stCxn id="30" idx="3"/>
              </p:cNvCxnSpPr>
              <p:nvPr/>
            </p:nvCxnSpPr>
            <p:spPr>
              <a:xfrm flipH="1">
                <a:off x="858199" y="1029538"/>
                <a:ext cx="371639" cy="753383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" name="Straight Connector 33"/>
              <p:cNvCxnSpPr>
                <a:stCxn id="30" idx="5"/>
              </p:cNvCxnSpPr>
              <p:nvPr/>
            </p:nvCxnSpPr>
            <p:spPr>
              <a:xfrm>
                <a:off x="1876416" y="1029537"/>
                <a:ext cx="349935" cy="75600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7" name="Rectangle 26"/>
            <p:cNvSpPr/>
            <p:nvPr/>
          </p:nvSpPr>
          <p:spPr>
            <a:xfrm>
              <a:off x="3037107" y="434493"/>
              <a:ext cx="508473" cy="4770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GB" sz="2500" dirty="0"/>
                <a:t>45</a:t>
              </a:r>
            </a:p>
          </p:txBody>
        </p:sp>
        <p:sp>
          <p:nvSpPr>
            <p:cNvPr id="28" name="Rectangle 27"/>
            <p:cNvSpPr/>
            <p:nvPr/>
          </p:nvSpPr>
          <p:spPr>
            <a:xfrm>
              <a:off x="2407675" y="1543153"/>
              <a:ext cx="771202" cy="47705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GB" sz="2500" dirty="0"/>
                <a:t>30</a:t>
              </a:r>
            </a:p>
          </p:txBody>
        </p:sp>
        <p:sp>
          <p:nvSpPr>
            <p:cNvPr id="29" name="Rectangle 28"/>
            <p:cNvSpPr/>
            <p:nvPr/>
          </p:nvSpPr>
          <p:spPr>
            <a:xfrm>
              <a:off x="3655638" y="1545561"/>
              <a:ext cx="508473" cy="4770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GB" sz="2500" dirty="0"/>
                <a:t>15</a:t>
              </a:r>
            </a:p>
          </p:txBody>
        </p:sp>
      </p:grpSp>
      <p:sp>
        <p:nvSpPr>
          <p:cNvPr id="35" name="TextBox 34">
            <a:extLst>
              <a:ext uri="{FF2B5EF4-FFF2-40B4-BE49-F238E27FC236}">
                <a16:creationId xmlns:a16="http://schemas.microsoft.com/office/drawing/2014/main" id="{F48D5BAF-015A-4ACB-A755-A046FD9F81CA}"/>
              </a:ext>
            </a:extLst>
          </p:cNvPr>
          <p:cNvSpPr txBox="1"/>
          <p:nvPr/>
        </p:nvSpPr>
        <p:spPr>
          <a:xfrm>
            <a:off x="3588828" y="271071"/>
            <a:ext cx="469704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/>
              <a:t>Try this one with your partner at the same time as we go through it on the board</a:t>
            </a:r>
          </a:p>
        </p:txBody>
      </p:sp>
      <p:pic>
        <p:nvPicPr>
          <p:cNvPr id="36" name="Picture 35">
            <a:extLst>
              <a:ext uri="{FF2B5EF4-FFF2-40B4-BE49-F238E27FC236}">
                <a16:creationId xmlns:a16="http://schemas.microsoft.com/office/drawing/2014/main" id="{31DD63DC-C02D-454F-B8D4-EFC78DAB2CC9}"/>
              </a:ext>
            </a:extLst>
          </p:cNvPr>
          <p:cNvPicPr/>
          <p:nvPr/>
        </p:nvPicPr>
        <p:blipFill>
          <a:blip r:embed="rId5"/>
          <a:stretch>
            <a:fillRect/>
          </a:stretch>
        </p:blipFill>
        <p:spPr>
          <a:xfrm rot="709088">
            <a:off x="5622405" y="4553990"/>
            <a:ext cx="2432433" cy="1233407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37" name="TextBox 36">
            <a:extLst>
              <a:ext uri="{FF2B5EF4-FFF2-40B4-BE49-F238E27FC236}">
                <a16:creationId xmlns:a16="http://schemas.microsoft.com/office/drawing/2014/main" id="{5AF3355B-22F1-461C-9DDC-84CDED9261F0}"/>
              </a:ext>
            </a:extLst>
          </p:cNvPr>
          <p:cNvSpPr txBox="1"/>
          <p:nvPr/>
        </p:nvSpPr>
        <p:spPr>
          <a:xfrm>
            <a:off x="5335537" y="5879043"/>
            <a:ext cx="287053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/>
              <a:t>Use your own place value board &amp; counters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552509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3.33333E-6 L 0.35591 0.1118 " pathEditMode="relative" rAng="0" ptsTypes="AA">
                                      <p:cBhvr>
                                        <p:cTn id="11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795" y="5579"/>
                                    </p:animMotion>
                                  </p:childTnLst>
                                </p:cTn>
                              </p:par>
                              <p:par>
                                <p:cTn id="12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2.96296E-6 L 0.35591 0.12523 " pathEditMode="relative" rAng="0" ptsTypes="AA">
                                      <p:cBhvr>
                                        <p:cTn id="13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795" y="6250"/>
                                    </p:animMotion>
                                  </p:childTnLst>
                                </p:cTn>
                              </p:par>
                              <p:par>
                                <p:cTn id="14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-3.7037E-7 L 0.40868 0.31296 " pathEditMode="relative" rAng="0" ptsTypes="AA">
                                      <p:cBhvr>
                                        <p:cTn id="15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0434" y="1564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500" tmFilter="0, 0; .2, .5; .8, .5; 1, 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0" dur="250" autoRev="1" fill="hold"/>
                                        <p:tgtEl>
                                          <p:spTgt spid="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33333E-7 0.00186 L 0.33368 0.01899 " pathEditMode="relative" rAng="0" ptsTypes="AA">
                                      <p:cBhvr>
                                        <p:cTn id="64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684" y="856"/>
                                    </p:animMotion>
                                  </p:childTnLst>
                                </p:cTn>
                              </p:par>
                              <p:par>
                                <p:cTn id="65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6 0.00185 L 0.43386 -0.04259 " pathEditMode="relative" rAng="0" ptsTypes="AA">
                                      <p:cBhvr>
                                        <p:cTn id="66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1684" y="-2222"/>
                                    </p:animMotion>
                                  </p:childTnLst>
                                </p:cTn>
                              </p:par>
                              <p:par>
                                <p:cTn id="67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6 0.00185 L 0.50174 0.04861 " pathEditMode="relative" rAng="0" ptsTypes="AA">
                                      <p:cBhvr>
                                        <p:cTn id="68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5087" y="2338"/>
                                    </p:animMotion>
                                  </p:childTnLst>
                                </p:cTn>
                              </p:par>
                              <p:par>
                                <p:cTn id="69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05556E-6 0.00185 L 0.46111 -0.01505 " pathEditMode="relative" rAng="0" ptsTypes="AA">
                                      <p:cBhvr>
                                        <p:cTn id="70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3056" y="-856"/>
                                    </p:animMotion>
                                  </p:childTnLst>
                                </p:cTn>
                              </p:par>
                              <p:par>
                                <p:cTn id="71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0.00185 L 0.59965 -0.05116 " pathEditMode="relative" rAng="0" ptsTypes="AA">
                                      <p:cBhvr>
                                        <p:cTn id="72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9983" y="-266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33333E-7 -2.22222E-6 L 0.68125 -0.04259 " pathEditMode="relative" rAng="0" ptsTypes="AA">
                                      <p:cBhvr>
                                        <p:cTn id="76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4062" y="-2130"/>
                                    </p:animMotion>
                                  </p:childTnLst>
                                </p:cTn>
                              </p:par>
                              <p:par>
                                <p:cTn id="77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4.81481E-6 L 0.5809 -0.00672 " pathEditMode="relative" rAng="0" ptsTypes="AA">
                                      <p:cBhvr>
                                        <p:cTn id="78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9045" y="-347"/>
                                    </p:animMotion>
                                  </p:childTnLst>
                                </p:cTn>
                              </p:par>
                              <p:par>
                                <p:cTn id="79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6 -3.33333E-6 L 0.67968 -0.13773 " pathEditMode="relative" rAng="0" ptsTypes="AA">
                                      <p:cBhvr>
                                        <p:cTn id="80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3976" y="-6898"/>
                                    </p:animMotion>
                                  </p:childTnLst>
                                </p:cTn>
                              </p:par>
                              <p:par>
                                <p:cTn id="81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4444E-6 -1.48148E-6 L 0.56788 -0.10463 " pathEditMode="relative" rAng="0" ptsTypes="AA">
                                      <p:cBhvr>
                                        <p:cTn id="82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8385" y="-5231"/>
                                    </p:animMotion>
                                  </p:childTnLst>
                                </p:cTn>
                              </p:par>
                              <p:par>
                                <p:cTn id="83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-4.07407E-6 L 0.48768 -0.04907 " pathEditMode="relative" rAng="0" ptsTypes="AA">
                                      <p:cBhvr>
                                        <p:cTn id="84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4375" y="-245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11111E-6 -2.96296E-6 L 0.64288 -0.07014 " pathEditMode="relative" rAng="0" ptsTypes="AA">
                                      <p:cBhvr>
                                        <p:cTn id="88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2135" y="-3519"/>
                                    </p:animMotion>
                                  </p:childTnLst>
                                </p:cTn>
                              </p:par>
                              <p:par>
                                <p:cTn id="89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11111E-6 -3.33333E-6 L 0.46649 -0.06805 " pathEditMode="relative" rAng="0" ptsTypes="AA">
                                      <p:cBhvr>
                                        <p:cTn id="90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3316" y="-3403"/>
                                    </p:animMotion>
                                  </p:childTnLst>
                                </p:cTn>
                              </p:par>
                              <p:par>
                                <p:cTn id="91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-7.40741E-7 L 0.54514 -0.12292 " pathEditMode="relative" rAng="0" ptsTypes="AA">
                                      <p:cBhvr>
                                        <p:cTn id="92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7257" y="-6157"/>
                                    </p:animMotion>
                                  </p:childTnLst>
                                </p:cTn>
                              </p:par>
                              <p:par>
                                <p:cTn id="93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38889E-6 1.11022E-16 L 0.65868 -0.06111 " pathEditMode="relative" rAng="0" ptsTypes="AA">
                                      <p:cBhvr>
                                        <p:cTn id="94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2934" y="-3056"/>
                                    </p:animMotion>
                                  </p:childTnLst>
                                </p:cTn>
                              </p:par>
                              <p:par>
                                <p:cTn id="95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111E-6 -1.11111E-6 L 0.57552 -0.10949 " pathEditMode="relative" rAng="0" ptsTypes="AA">
                                      <p:cBhvr>
                                        <p:cTn id="96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8767" y="-548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.5|1.9|4.3|7.9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7.7|4.9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2|3.8|22.4|6.7|6.3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.8|6.4|7.3|10.1|6.8|12.2|0.8|0.8|5.8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1.3|4.3|6.2|0.8|14.7|1.1|12.2|3.1|3.1|2.6|1.2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3.6|5.9|4.3|2.3|9.9|4.4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6.2|3.6|11.4|1|1|1.2|8.1|14.6|1.6|2|1.8|2.3|1.4|6|2.9"/>
</p:tagLst>
</file>

<file path=ppt/theme/theme1.xml><?xml version="1.0" encoding="utf-8"?>
<a:theme xmlns:a="http://schemas.openxmlformats.org/drawingml/2006/main" name="Title slid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Get ready titl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Get ready question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Let's learn titl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Let's learn slide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Your tur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Your turn activity lesso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8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10DC92D10A6294EB2D3BAE7684BF2FC" ma:contentTypeVersion="12" ma:contentTypeDescription="Create a new document." ma:contentTypeScope="" ma:versionID="a653c811c94cadf6c6d25bfc4b9fb185">
  <xsd:schema xmlns:xsd="http://www.w3.org/2001/XMLSchema" xmlns:xs="http://www.w3.org/2001/XMLSchema" xmlns:p="http://schemas.microsoft.com/office/2006/metadata/properties" xmlns:ns3="522d4c35-b548-4432-90ae-af4376e1c4b4" xmlns:ns4="cee99ee9-287b-4f9a-957c-ba5ae7375c9a" targetNamespace="http://schemas.microsoft.com/office/2006/metadata/properties" ma:root="true" ma:fieldsID="51905a861ff4a2a8272b9c9df47fbc94" ns3:_="" ns4:_="">
    <xsd:import namespace="522d4c35-b548-4432-90ae-af4376e1c4b4"/>
    <xsd:import namespace="cee99ee9-287b-4f9a-957c-ba5ae7375c9a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22d4c35-b548-4432-90ae-af4376e1c4b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ee99ee9-287b-4f9a-957c-ba5ae7375c9a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9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FA976BF-BA58-4DED-B6CD-0D8A580477CA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11727757-3061-47D3-99FD-9493F136DC43}">
  <ds:schemaRefs>
    <ds:schemaRef ds:uri="http://schemas.openxmlformats.org/package/2006/metadata/core-properties"/>
    <ds:schemaRef ds:uri="http://purl.org/dc/terms/"/>
    <ds:schemaRef ds:uri="cee99ee9-287b-4f9a-957c-ba5ae7375c9a"/>
    <ds:schemaRef ds:uri="http://schemas.microsoft.com/office/2006/documentManagement/types"/>
    <ds:schemaRef ds:uri="http://schemas.microsoft.com/office/2006/metadata/properties"/>
    <ds:schemaRef ds:uri="http://purl.org/dc/elements/1.1/"/>
    <ds:schemaRef ds:uri="522d4c35-b548-4432-90ae-af4376e1c4b4"/>
    <ds:schemaRef ds:uri="http://schemas.microsoft.com/office/infopath/2007/PartnerControls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97185414-3FE4-4067-BBE8-E2283E30510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22d4c35-b548-4432-90ae-af4376e1c4b4"/>
    <ds:schemaRef ds:uri="cee99ee9-287b-4f9a-957c-ba5ae7375c9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9821</TotalTime>
  <Words>363</Words>
  <Application>Microsoft Office PowerPoint</Application>
  <PresentationFormat>On-screen Show (4:3)</PresentationFormat>
  <Paragraphs>93</Paragraphs>
  <Slides>14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7</vt:i4>
      </vt:variant>
      <vt:variant>
        <vt:lpstr>Slide Titles</vt:lpstr>
      </vt:variant>
      <vt:variant>
        <vt:i4>14</vt:i4>
      </vt:variant>
    </vt:vector>
  </HeadingPairs>
  <TitlesOfParts>
    <vt:vector size="26" baseType="lpstr">
      <vt:lpstr>Arial</vt:lpstr>
      <vt:lpstr>Calibri</vt:lpstr>
      <vt:lpstr>Cambria Math</vt:lpstr>
      <vt:lpstr>Comic Sans MS</vt:lpstr>
      <vt:lpstr>KG Primary Penmanship</vt:lpstr>
      <vt:lpstr>Title slide</vt:lpstr>
      <vt:lpstr>Get ready title</vt:lpstr>
      <vt:lpstr>Get ready questions</vt:lpstr>
      <vt:lpstr>Let's learn title</vt:lpstr>
      <vt:lpstr>Let's learn slides</vt:lpstr>
      <vt:lpstr>Your turn</vt:lpstr>
      <vt:lpstr>Your turn activity lesson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Have a go at questions  1 - 4 on the worksheet Stick in Q3 – for the rest, write the questions and answers in your book. </vt:lpstr>
      <vt:lpstr>PowerPoint Presentation</vt:lpstr>
      <vt:lpstr>PowerPoint Presentation</vt:lpstr>
      <vt:lpstr>PowerPoint Presentation</vt:lpstr>
      <vt:lpstr>Have a go at questions  5 - 9 on the worksheet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Catherine Clarke</dc:creator>
  <cp:lastModifiedBy>Kit Saddington</cp:lastModifiedBy>
  <cp:revision>246</cp:revision>
  <dcterms:created xsi:type="dcterms:W3CDTF">2019-07-05T11:02:13Z</dcterms:created>
  <dcterms:modified xsi:type="dcterms:W3CDTF">2022-01-25T20:46:36Z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0x010100810DC92D10A6294EB2D3BAE7684BF2FC</vt:lpwstr>
  </property>
</Properties>
</file>