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9" r:id="rId12"/>
    <p:sldId id="300" r:id="rId13"/>
    <p:sldId id="315" r:id="rId14"/>
    <p:sldId id="301" r:id="rId15"/>
    <p:sldId id="313" r:id="rId16"/>
    <p:sldId id="317" r:id="rId17"/>
    <p:sldId id="314" r:id="rId18"/>
    <p:sldId id="311" r:id="rId19"/>
    <p:sldId id="319" r:id="rId20"/>
    <p:sldId id="304" r:id="rId21"/>
    <p:sldId id="316" r:id="rId22"/>
    <p:sldId id="62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24/01/2022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52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F928-20CF-4D82-A9A4-AAA17C467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D6E63-82DB-4075-BF7A-920F3F0BF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91660-1E72-4E51-B10A-00D1D3F6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2181-1FFF-4F27-A05B-1BCC0A338C54}" type="datetimeFigureOut">
              <a:rPr lang="en-GB" smtClean="0"/>
              <a:t>24/01/2022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156E7-EFC2-415E-821F-88D6CF0B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9F91B-0B56-4EEA-A26D-F2C6825A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943-4647-4C04-9721-8536514E5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75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7785-7438-492F-B7FA-E66DA7B653E8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06EE-2F9D-4145-9CBE-CB7CE80E6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76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769" y="2131904"/>
            <a:ext cx="6141507" cy="302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82" y="1576294"/>
            <a:ext cx="5182049" cy="52186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10082" y="4171762"/>
            <a:ext cx="5298825" cy="26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809136" y="2104571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316574" y="9441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comes before…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6735" y="4395017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3777" y="4912899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39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3776" y="5428541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41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2466" y="4395016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05424" y="4906337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38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8382" y="5394436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94678" y="3116596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768482" y="3635507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056" y="4280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24575" y="5707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382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4" grpId="0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2604" y="1173579"/>
            <a:ext cx="6314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is missing?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49596"/>
              </p:ext>
            </p:extLst>
          </p:nvPr>
        </p:nvGraphicFramePr>
        <p:xfrm>
          <a:off x="1390302" y="2435239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079140" y="2426257"/>
            <a:ext cx="552893" cy="606682"/>
            <a:chOff x="4430268" y="3721725"/>
            <a:chExt cx="552893" cy="606682"/>
          </a:xfrm>
        </p:grpSpPr>
        <p:sp>
          <p:nvSpPr>
            <p:cNvPr id="2" name="Rectangle 1"/>
            <p:cNvSpPr/>
            <p:nvPr/>
          </p:nvSpPr>
          <p:spPr>
            <a:xfrm>
              <a:off x="4430268" y="3721725"/>
              <a:ext cx="552893" cy="606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30268" y="3763924"/>
              <a:ext cx="5528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atin typeface="Comic Sans MS" panose="030F0702030302020204" pitchFamily="66" charset="0"/>
                </a:rPr>
                <a:t>?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4519" y="2426257"/>
            <a:ext cx="552893" cy="606682"/>
            <a:chOff x="4430268" y="3721725"/>
            <a:chExt cx="552893" cy="606682"/>
          </a:xfrm>
        </p:grpSpPr>
        <p:sp>
          <p:nvSpPr>
            <p:cNvPr id="11" name="Rectangle 10"/>
            <p:cNvSpPr/>
            <p:nvPr/>
          </p:nvSpPr>
          <p:spPr>
            <a:xfrm>
              <a:off x="4430268" y="3721725"/>
              <a:ext cx="552893" cy="606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30268" y="3763924"/>
              <a:ext cx="5528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atin typeface="Comic Sans MS" panose="030F0702030302020204" pitchFamily="66" charset="0"/>
                </a:rPr>
                <a:t>?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26117"/>
              </p:ext>
            </p:extLst>
          </p:nvPr>
        </p:nvGraphicFramePr>
        <p:xfrm>
          <a:off x="1390302" y="4125628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079139" y="4125628"/>
            <a:ext cx="552893" cy="606682"/>
            <a:chOff x="4430268" y="3721725"/>
            <a:chExt cx="552893" cy="606682"/>
          </a:xfrm>
        </p:grpSpPr>
        <p:sp>
          <p:nvSpPr>
            <p:cNvPr id="15" name="Rectangle 14"/>
            <p:cNvSpPr/>
            <p:nvPr/>
          </p:nvSpPr>
          <p:spPr>
            <a:xfrm>
              <a:off x="4430268" y="3721725"/>
              <a:ext cx="552893" cy="606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30268" y="3763924"/>
              <a:ext cx="5528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atin typeface="Comic Sans MS" panose="030F0702030302020204" pitchFamily="66" charset="0"/>
                </a:rPr>
                <a:t>?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643746" y="4125628"/>
            <a:ext cx="552893" cy="606682"/>
            <a:chOff x="4430268" y="3721725"/>
            <a:chExt cx="552893" cy="606682"/>
          </a:xfrm>
        </p:grpSpPr>
        <p:sp>
          <p:nvSpPr>
            <p:cNvPr id="18" name="Rectangle 17"/>
            <p:cNvSpPr/>
            <p:nvPr/>
          </p:nvSpPr>
          <p:spPr>
            <a:xfrm>
              <a:off x="4430268" y="3721725"/>
              <a:ext cx="552893" cy="606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0268" y="3763924"/>
              <a:ext cx="5528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atin typeface="Comic Sans MS" panose="030F0702030302020204" pitchFamily="66" charset="0"/>
                </a:rPr>
                <a:t>?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12392" y="4128547"/>
            <a:ext cx="552893" cy="606682"/>
            <a:chOff x="4430268" y="3721725"/>
            <a:chExt cx="552893" cy="606682"/>
          </a:xfrm>
        </p:grpSpPr>
        <p:sp>
          <p:nvSpPr>
            <p:cNvPr id="21" name="Rectangle 20"/>
            <p:cNvSpPr/>
            <p:nvPr/>
          </p:nvSpPr>
          <p:spPr>
            <a:xfrm>
              <a:off x="4430268" y="3721725"/>
              <a:ext cx="552893" cy="6066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30268" y="3763924"/>
              <a:ext cx="5528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>
                  <a:latin typeface="Comic Sans MS" panose="030F0702030302020204" pitchFamily="66" charset="0"/>
                </a:rPr>
                <a:t>?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 2 on the worksheet.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Complete the challenge once you are done. </a:t>
            </a:r>
          </a:p>
        </p:txBody>
      </p:sp>
    </p:spTree>
    <p:extLst>
      <p:ext uri="{BB962C8B-B14F-4D97-AF65-F5344CB8AC3E}">
        <p14:creationId xmlns:p14="http://schemas.microsoft.com/office/powerpoint/2010/main" val="234940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52D8B95-EA8A-4A92-AD96-1873137E7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B64BC1C3-71BA-40F3-8F59-3464D9383017}"/>
              </a:ext>
            </a:extLst>
          </p:cNvPr>
          <p:cNvSpPr/>
          <p:nvPr/>
        </p:nvSpPr>
        <p:spPr>
          <a:xfrm>
            <a:off x="2398844" y="1459805"/>
            <a:ext cx="3079102" cy="967977"/>
          </a:xfrm>
          <a:prstGeom prst="wedgeRoundRectCallout">
            <a:avLst>
              <a:gd name="adj1" fmla="val -59716"/>
              <a:gd name="adj2" fmla="val 27346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1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I have completed the number track correctly.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91025-3258-4C71-8752-0AAA9CD3CF48}"/>
              </a:ext>
            </a:extLst>
          </p:cNvPr>
          <p:cNvSpPr txBox="1"/>
          <p:nvPr/>
        </p:nvSpPr>
        <p:spPr>
          <a:xfrm>
            <a:off x="257367" y="4183521"/>
            <a:ext cx="41761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Is Kat correct?</a:t>
            </a:r>
          </a:p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If not, why? Explain your answer.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36A1132-783A-4301-A7FB-6FA35E982FEE}"/>
              </a:ext>
            </a:extLst>
          </p:cNvPr>
          <p:cNvGraphicFramePr>
            <a:graphicFrameLocks noGrp="1"/>
          </p:cNvGraphicFramePr>
          <p:nvPr/>
        </p:nvGraphicFramePr>
        <p:xfrm>
          <a:off x="1331998" y="2994809"/>
          <a:ext cx="6480005" cy="7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715">
                  <a:extLst>
                    <a:ext uri="{9D8B030D-6E8A-4147-A177-3AD203B41FA5}">
                      <a16:colId xmlns:a16="http://schemas.microsoft.com/office/drawing/2014/main" val="1418045148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3716243747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1857111813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3703669395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380754862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1662389892"/>
                    </a:ext>
                  </a:extLst>
                </a:gridCol>
                <a:gridCol w="925715">
                  <a:extLst>
                    <a:ext uri="{9D8B030D-6E8A-4147-A177-3AD203B41FA5}">
                      <a16:colId xmlns:a16="http://schemas.microsoft.com/office/drawing/2014/main" val="1840592779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31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32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33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43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35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36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30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27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31236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78C04AF-2ECF-458B-8297-2D07187D8923}"/>
              </a:ext>
            </a:extLst>
          </p:cNvPr>
          <p:cNvSpPr txBox="1"/>
          <p:nvPr/>
        </p:nvSpPr>
        <p:spPr>
          <a:xfrm>
            <a:off x="257367" y="4991435"/>
            <a:ext cx="85390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Kat has mistaken the number 43 for 34.</a:t>
            </a:r>
          </a:p>
          <a:p>
            <a:r>
              <a:rPr lang="en-GB" sz="21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She has got the digits the wrong way round.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0CB4877-F64D-4051-A1C5-4F986EC8BF12}"/>
              </a:ext>
            </a:extLst>
          </p:cNvPr>
          <p:cNvSpPr/>
          <p:nvPr/>
        </p:nvSpPr>
        <p:spPr>
          <a:xfrm>
            <a:off x="4234499" y="3039059"/>
            <a:ext cx="675000" cy="675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337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231" y="1822250"/>
            <a:ext cx="2022074" cy="8895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forwards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29510"/>
              </p:ext>
            </p:extLst>
          </p:nvPr>
        </p:nvGraphicFramePr>
        <p:xfrm>
          <a:off x="1081136" y="3319330"/>
          <a:ext cx="6337507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137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3419371591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1119112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696980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963" y="1792858"/>
            <a:ext cx="2055098" cy="90407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89446" y="1240990"/>
            <a:ext cx="907713" cy="2055338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4277643" y="230974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274848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852716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430584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008452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586320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164188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742056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319924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897792" y="3386741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4644421" y="230974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043098" y="230974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5832056" y="192714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6210056" y="192714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6599302" y="192714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6987792" y="192714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7354454" y="192714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5842780" y="230974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210566" y="230688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0" grpId="0" animBg="1"/>
      <p:bldP spid="20" grpId="1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backwards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18854"/>
              </p:ext>
            </p:extLst>
          </p:nvPr>
        </p:nvGraphicFramePr>
        <p:xfrm>
          <a:off x="1044560" y="4146379"/>
          <a:ext cx="6337507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137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  <a:gridCol w="576137">
                  <a:extLst>
                    <a:ext uri="{9D8B030D-6E8A-4147-A177-3AD203B41FA5}">
                      <a16:colId xmlns:a16="http://schemas.microsoft.com/office/drawing/2014/main" val="3419371591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1082536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660404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618" y="1882926"/>
            <a:ext cx="2055098" cy="90407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46086" y="2299585"/>
            <a:ext cx="907713" cy="2055338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2238272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2816140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394008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971876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549744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127612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705480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283348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861216" y="4213790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3188696" y="2992172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566696" y="2979306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3955942" y="2980912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4344432" y="2982338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711094" y="2983592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565" y="1890006"/>
            <a:ext cx="2055098" cy="90407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37228" y="1316194"/>
            <a:ext cx="907713" cy="2055338"/>
          </a:xfrm>
          <a:prstGeom prst="rect">
            <a:avLst/>
          </a:prstGeom>
        </p:spPr>
      </p:pic>
      <p:sp>
        <p:nvSpPr>
          <p:cNvPr id="43" name="Oval 42"/>
          <p:cNvSpPr/>
          <p:nvPr/>
        </p:nvSpPr>
        <p:spPr>
          <a:xfrm>
            <a:off x="6245567" y="2393036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6612345" y="2393036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7011022" y="2393036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479838" y="2008781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5857838" y="1995915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6247084" y="1997521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635574" y="1998947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002236" y="2000201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490562" y="2384950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5858348" y="2382088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12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3" grpId="0" animBg="1"/>
      <p:bldP spid="44" grpId="0" animBg="1"/>
      <p:bldP spid="45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a go at question 1 on the worksheet. </a:t>
            </a:r>
            <a:br>
              <a:rPr lang="en-GB" dirty="0"/>
            </a:br>
            <a:br>
              <a:rPr lang="en-GB" sz="4400" dirty="0">
                <a:solidFill>
                  <a:srgbClr val="FF0000"/>
                </a:solidFill>
              </a:rPr>
            </a:br>
            <a:r>
              <a:rPr lang="en-GB" sz="3600" dirty="0">
                <a:solidFill>
                  <a:srgbClr val="FF0000"/>
                </a:solidFill>
              </a:rPr>
              <a:t>Tip – Are they going forwards or backwards?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366" y="1103197"/>
            <a:ext cx="80673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forwards 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with a number track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78255"/>
              </p:ext>
            </p:extLst>
          </p:nvPr>
        </p:nvGraphicFramePr>
        <p:xfrm>
          <a:off x="1457642" y="4234422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22687"/>
              </p:ext>
            </p:extLst>
          </p:nvPr>
        </p:nvGraphicFramePr>
        <p:xfrm>
          <a:off x="1010090" y="2599964"/>
          <a:ext cx="614485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4485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457642" y="3893127"/>
            <a:ext cx="362431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09660" y="4327880"/>
            <a:ext cx="4350328" cy="410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5" name="Oval 14"/>
          <p:cNvSpPr/>
          <p:nvPr/>
        </p:nvSpPr>
        <p:spPr>
          <a:xfrm>
            <a:off x="1088093" y="2657701"/>
            <a:ext cx="468000" cy="4680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03256" y="4298959"/>
            <a:ext cx="468000" cy="4680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224" y="4280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201743" y="5707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16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4" grpId="1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373" y="1129838"/>
            <a:ext cx="80673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backwards 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with a number track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28251"/>
              </p:ext>
            </p:extLst>
          </p:nvPr>
        </p:nvGraphicFramePr>
        <p:xfrm>
          <a:off x="1457642" y="4234422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495062"/>
              </p:ext>
            </p:extLst>
          </p:nvPr>
        </p:nvGraphicFramePr>
        <p:xfrm>
          <a:off x="1010090" y="2599964"/>
          <a:ext cx="614485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4485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614485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457642" y="3893127"/>
            <a:ext cx="484762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101878" y="4339903"/>
            <a:ext cx="4350328" cy="410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088093" y="2670764"/>
            <a:ext cx="468000" cy="4680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03841" y="4300714"/>
            <a:ext cx="468000" cy="4680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224" y="441743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01743" y="58443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6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4" grpId="1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1268" y="1073572"/>
            <a:ext cx="6314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Can you spot the mistakes?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378578"/>
              </p:ext>
            </p:extLst>
          </p:nvPr>
        </p:nvGraphicFramePr>
        <p:xfrm>
          <a:off x="1305242" y="2366036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29449"/>
              </p:ext>
            </p:extLst>
          </p:nvPr>
        </p:nvGraphicFramePr>
        <p:xfrm>
          <a:off x="1305242" y="4539212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>
          <a:xfrm>
            <a:off x="3048247" y="243148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305242" y="2175167"/>
            <a:ext cx="362431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166207" y="461001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305242" y="4298217"/>
            <a:ext cx="362431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44117"/>
              </p:ext>
            </p:extLst>
          </p:nvPr>
        </p:nvGraphicFramePr>
        <p:xfrm>
          <a:off x="1305242" y="3242304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471861"/>
              </p:ext>
            </p:extLst>
          </p:nvPr>
        </p:nvGraphicFramePr>
        <p:xfrm>
          <a:off x="1346807" y="5367570"/>
          <a:ext cx="563880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056" y="428095"/>
            <a:ext cx="747045" cy="74704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324575" y="5707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7" name="Picture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242" y="-110096"/>
            <a:ext cx="1268176" cy="1706948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4753280" y="461001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313057" y="461001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886482" y="461001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59907" y="4610012"/>
            <a:ext cx="468000" cy="468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48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0.00052 0.131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 L 0.00399 0.1215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04 0.1215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 L 0.00399 0.1215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0.00399 0.1215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0.004 0.1215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0" grpId="0" animBg="1"/>
      <p:bldP spid="40" grpId="1" animBg="1"/>
      <p:bldP spid="42" grpId="0" animBg="1"/>
      <p:bldP spid="42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82" y="1576294"/>
            <a:ext cx="5182049" cy="52186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10082" y="4171762"/>
            <a:ext cx="5298825" cy="26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46735" y="3129435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316574" y="9441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What comes after…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6735" y="4395017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latin typeface="Comic Sans MS" panose="030F0702030302020204" pitchFamily="66" charset="0"/>
              </a:rPr>
              <a:t>35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63777" y="4912899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3776" y="5428541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49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2466" y="4395016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05424" y="4906337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23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8382" y="5394436"/>
            <a:ext cx="100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02457" y="2623482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894678" y="3638045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056" y="428095"/>
            <a:ext cx="747045" cy="74704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324575" y="57078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4" grpId="0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 animBg="1"/>
      <p:bldP spid="1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1.8|10.7|0.7|1.3|0.6|1.1|0.9|0.9|11|0.9|1.3|0.9|1.1|0.7|1|1|1|0.7|1.1|0.7|2.4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1|5.8|3.6|1.1|1.2|0.7|1.3|1|1.2|0.7|1.4|0.7|6.9|0.7|1.4|0.7|1.2|0.6|1.2|0.8|1.8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.7|3.4|6.5|15.5|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5.3|6.8|2.9|15.5|19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5.2|33.4|2.4|1.7|21.4|4.2|3|3.7|1.2|2|0.7|1.6|0.7|2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3.7|4.1|2.8|1.4|2.8|0.7|1.3|3.3|2|1.1|2.6|0.7|0.9|4.6|1.9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.3|4.4|1|1.3|3.4|0.6|0.9|3.5|1.4|1.3|2.8|0.6|0.9|4.6|1.1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6.4|7.4|13.2|1.4|2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purl.org/dc/terms/"/>
    <ds:schemaRef ds:uri="http://schemas.microsoft.com/office/2006/documentManagement/types"/>
    <ds:schemaRef ds:uri="522d4c35-b548-4432-90ae-af4376e1c4b4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5964</TotalTime>
  <Words>280</Words>
  <Application>Microsoft Macintosh PowerPoint</Application>
  <PresentationFormat>On-screen Show (4:3)</PresentationFormat>
  <Paragraphs>170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Yu Gothic UI</vt:lpstr>
      <vt:lpstr>Arial</vt:lpstr>
      <vt:lpstr>Calibri</vt:lpstr>
      <vt:lpstr>Calibri Light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Have a go at question 1 on the worksheet.   Tip – Are they going forwards or backwards?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2 on the worksheet.  Complete the challenge once you are done.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MCARDLE, SOPHIE L. (Student)</cp:lastModifiedBy>
  <cp:revision>230</cp:revision>
  <dcterms:created xsi:type="dcterms:W3CDTF">2019-07-05T11:02:13Z</dcterms:created>
  <dcterms:modified xsi:type="dcterms:W3CDTF">2022-01-24T14:10:06Z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