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66" r:id="rId11"/>
    <p:sldId id="296" r:id="rId12"/>
    <p:sldId id="297" r:id="rId13"/>
    <p:sldId id="298" r:id="rId14"/>
    <p:sldId id="315" r:id="rId15"/>
    <p:sldId id="299" r:id="rId16"/>
    <p:sldId id="305" r:id="rId17"/>
    <p:sldId id="306" r:id="rId18"/>
    <p:sldId id="312" r:id="rId19"/>
    <p:sldId id="313" r:id="rId20"/>
    <p:sldId id="300" r:id="rId21"/>
    <p:sldId id="304" r:id="rId22"/>
    <p:sldId id="301" r:id="rId23"/>
    <p:sldId id="307" r:id="rId24"/>
    <p:sldId id="308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906" y="72"/>
      </p:cViewPr>
      <p:guideLst>
        <p:guide orient="horz" pos="2160"/>
        <p:guide pos="42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49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776" y="1045618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 flipV="1">
            <a:off x="7573107" y="1946031"/>
            <a:ext cx="356142" cy="531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7929249" y="1723292"/>
            <a:ext cx="458612" cy="2759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67" y="1361432"/>
            <a:ext cx="8379444" cy="514922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5256" y="2251520"/>
            <a:ext cx="1401264" cy="7934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6893" y="3546549"/>
            <a:ext cx="5156279" cy="7934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7313" y="4103624"/>
            <a:ext cx="1395636" cy="793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2832" y="1369625"/>
            <a:ext cx="1643249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79BB12A-06AB-4357-B283-C2C0DB7168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6902"/>
            <a:ext cx="9173844" cy="9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65" y="6720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9708" y="8147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88496"/>
              </p:ext>
            </p:extLst>
          </p:nvPr>
        </p:nvGraphicFramePr>
        <p:xfrm>
          <a:off x="4203123" y="1492273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7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37123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9699" y="464439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504" y="1777821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092" y="208889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077" y="205911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092" y="1451480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7099" y="1570685"/>
            <a:ext cx="414429" cy="40622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09085" y="46443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01842" y="466926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r 1  </a:t>
            </a:r>
          </a:p>
        </p:txBody>
      </p:sp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7268" y="2014979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7682" y="1564467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0571" y="1902638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159" y="2213710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44" y="2183934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159" y="1576297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66" y="1695502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508" y="2764582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096" y="3075654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081" y="3045878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096" y="2438241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3103" y="2557446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107" y="2973003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695" y="3284075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80" y="3254299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695" y="2646662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02" y="2765867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621" y="3669160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09" y="3980232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1194" y="3950456"/>
            <a:ext cx="414429" cy="406222"/>
          </a:xfrm>
          <a:prstGeom prst="rect">
            <a:avLst/>
          </a:prstGeom>
        </p:spPr>
      </p:pic>
      <p:pic>
        <p:nvPicPr>
          <p:cNvPr id="62" name="Picture 6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09" y="3342819"/>
            <a:ext cx="414429" cy="406222"/>
          </a:xfrm>
          <a:prstGeom prst="rect">
            <a:avLst/>
          </a:prstGeom>
        </p:spPr>
      </p:pic>
      <p:pic>
        <p:nvPicPr>
          <p:cNvPr id="63" name="Picture 6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5216" y="3462024"/>
            <a:ext cx="414429" cy="4062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98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0.33629 -0.1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-502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42031 -0.1465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7" y="-733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6996 -0.0537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0" y="-268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28681 0.1446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0" y="722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49704 0.1273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636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3849 0.0557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277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8333 0.0513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256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25156 0.0444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46128 0.13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689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44983 0.1460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729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59896 0.0979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48" y="488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5967 0.2356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1178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65973 0.1673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86" y="835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47344 0.02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106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38716 0.0437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58" y="217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50538 0.0796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52014 0.1474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7" y="736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50399 0.1023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511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51094 0.1067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532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9166 -0.006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32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37708 -0.0497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-25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47848 -0.04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-236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28125 0.0402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201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49115 0.0766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49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32673 -0.0678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695" y="485798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693" y="1135885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1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693" y="1785972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2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048" y="5162495"/>
            <a:ext cx="753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This leads us to an important rule: </a:t>
            </a:r>
          </a:p>
          <a:p>
            <a:pPr defTabSz="457200"/>
            <a:r>
              <a:rPr lang="en-GB" sz="2800" b="1" dirty="0">
                <a:solidFill>
                  <a:prstClr val="black"/>
                </a:solidFill>
                <a:latin typeface="Calibri" panose="020F0502020204030204"/>
              </a:rPr>
              <a:t>The remainder must be smaller than the divisor.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693" y="2436059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3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75" y="3086146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4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693" y="3736234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1732" y="3722012"/>
            <a:ext cx="157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Is this true? Let’s check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36512"/>
              </p:ext>
            </p:extLst>
          </p:nvPr>
        </p:nvGraphicFramePr>
        <p:xfrm>
          <a:off x="4878296" y="522548"/>
          <a:ext cx="3168000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</a:tbl>
          </a:graphicData>
        </a:graphic>
      </p:graphicFrame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421" y="1050860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640" y="400773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859" y="967804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517" y="847749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97" y="510461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458" y="502378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516" y="1700947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211" y="226797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204" y="2047582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159" y="255414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622" y="3094850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721" y="2411502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9906" y="2876928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3737" y="3491280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9125" y="273268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418" y="1617891"/>
            <a:ext cx="414429" cy="40622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900461" y="3741761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11 r 5</a:t>
            </a: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0461" y="373827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12</a:t>
            </a: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4D5AD6-A943-4A00-8CF5-7DFE700BD72A}"/>
              </a:ext>
            </a:extLst>
          </p:cNvPr>
          <p:cNvSpPr txBox="1"/>
          <p:nvPr/>
        </p:nvSpPr>
        <p:spPr>
          <a:xfrm>
            <a:off x="188180" y="26207"/>
            <a:ext cx="5958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Let’s look at remainders in more detail: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12083 0.1083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541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2448 0.4888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244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16615 0.4467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233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8195 0.256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1280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23646 0.1775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3776 -0.0652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-326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39323 -0.0337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-169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3212 0.1106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620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4444 0.1465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800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5 L 0.35382 0.1736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935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366 L 0.35573 -0.1687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-775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6093 -0.1245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-5556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7413 -0.10348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4491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46267 0.1162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6481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36927 0.3923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5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29" grpId="0"/>
      <p:bldP spid="29" grpId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409" y="1045565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5252" y="11882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887" y="522344"/>
            <a:ext cx="767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The remainder must be smaller than the divisor.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886" y="1960714"/>
            <a:ext cx="7525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 When we divide by 7 the largest remainder we 	can have is ___</a:t>
            </a:r>
          </a:p>
          <a:p>
            <a:pPr defTabSz="457200"/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 When we divide by 4 the largest remainder we 	can have is ___</a:t>
            </a:r>
          </a:p>
          <a:p>
            <a:pPr marL="742950" indent="-742950" defTabSz="457200">
              <a:buFontTx/>
              <a:buAutoNum type="arabicParenR" startAt="2"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3)  When we divide by 36 the largest remainder 	we can have is 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09" y="2380727"/>
            <a:ext cx="28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04009" y="3641761"/>
            <a:ext cx="28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38529" y="4938401"/>
            <a:ext cx="694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Write the division questions and answers in your books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259" y="793837"/>
            <a:ext cx="1427798" cy="17223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7512" y="551014"/>
            <a:ext cx="5163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Apples are packed in bags of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9" y="1773825"/>
            <a:ext cx="338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Dexter has 91 apples.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337" y="334776"/>
            <a:ext cx="777013" cy="746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25" y="570688"/>
            <a:ext cx="777013" cy="746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099" y="439490"/>
            <a:ext cx="777013" cy="7462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3" y="943822"/>
            <a:ext cx="777013" cy="7462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30" y="1419086"/>
            <a:ext cx="777013" cy="7462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87" y="986894"/>
            <a:ext cx="777013" cy="7462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0" y="1081044"/>
            <a:ext cx="777013" cy="7462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827" y="1654998"/>
            <a:ext cx="777013" cy="7462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1818" y="2606237"/>
            <a:ext cx="5163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bags does Dexter need so that every apple is in a bag?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0648" y="3236703"/>
            <a:ext cx="747045" cy="7470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33491" y="33793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03598" y="4276096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6446" y="4209745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4170" y="4209745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53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27271"/>
              </p:ext>
            </p:extLst>
          </p:nvPr>
        </p:nvGraphicFramePr>
        <p:xfrm>
          <a:off x="4430268" y="587298"/>
          <a:ext cx="3168000" cy="526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28280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3209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9980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8724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504" y="440877"/>
            <a:ext cx="3660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bags does Dexter need so that every apple is in a bag?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96" y="2306045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6444" y="2239694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4168" y="2239694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56" y="4073048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49" y="289561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49" y="3505921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6288" y="3277579"/>
            <a:ext cx="414429" cy="40622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93582" y="3419683"/>
            <a:ext cx="2574498" cy="2361371"/>
            <a:chOff x="288142" y="249049"/>
            <a:chExt cx="2478605" cy="2448272"/>
          </a:xfrm>
        </p:grpSpPr>
        <p:sp>
          <p:nvSpPr>
            <p:cNvPr id="22" name="Oval 2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654790" y="3602237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19758" y="510302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62724" y="510605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11</a:t>
            </a:r>
          </a:p>
        </p:txBody>
      </p:sp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074" y="4073048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267" y="2895616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267" y="3505921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195" y="4073048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88" y="2895616"/>
            <a:ext cx="414429" cy="406222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88" y="3505921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5111" y="2714867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154" y="321262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069" y="2752918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2434" y="3013461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5327" y="3121089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6333" y="3940072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784" y="4384345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291" y="3978123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710" y="3552876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549" y="4346294"/>
            <a:ext cx="414429" cy="40622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767614" y="2326338"/>
            <a:ext cx="133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 r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8463" y="2785893"/>
            <a:ext cx="132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11 bags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66770" y="2785892"/>
            <a:ext cx="132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12 bags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47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35538 -0.157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-787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7482 -0.241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1208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20434 -0.069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-34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7482 0.0141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6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35538 0.098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49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20399 -0.076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-381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27152 0.1018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509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11111E-6 L 0.35208 0.1833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4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46684 -0.260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13032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37951 -0.1349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-675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42934 -0.0467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233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36701 -0.0173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1" y="-88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0885 0.0458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2292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39774 0.0870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8" y="4352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38055 0.1162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28" y="581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36788 0.1490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29" grpId="0"/>
      <p:bldP spid="29" grpId="1"/>
      <p:bldP spid="46" grpId="0"/>
      <p:bldP spid="47" grpId="0"/>
      <p:bldP spid="47" grpId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5 - 6 on the worksheet if you have finished 1-4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Write your answers and workings in your book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6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60" y="2185308"/>
            <a:ext cx="6462320" cy="23304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FC36B6-BE1F-418B-9643-74E64BC6F0E1}"/>
              </a:ext>
            </a:extLst>
          </p:cNvPr>
          <p:cNvSpPr txBox="1"/>
          <p:nvPr/>
        </p:nvSpPr>
        <p:spPr>
          <a:xfrm>
            <a:off x="1355460" y="4192563"/>
            <a:ext cx="5107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WITH REMAINDERS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22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34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22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34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2231" y="3280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2231" y="1613232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 r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7795" y="2897196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4 r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7795" y="41586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5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39810"/>
              </p:ext>
            </p:extLst>
          </p:nvPr>
        </p:nvGraphicFramePr>
        <p:xfrm>
          <a:off x="4878296" y="522548"/>
          <a:ext cx="3168000" cy="519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803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3734" y="344838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431" y="1453203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650" y="803116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869" y="137014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527" y="1250092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207" y="912804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468" y="904721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677" y="80809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579" y="70295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265" y="111916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8250" y="10893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265" y="481755"/>
            <a:ext cx="414429" cy="40622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64393" y="1917039"/>
            <a:ext cx="2574498" cy="2361371"/>
            <a:chOff x="288142" y="249049"/>
            <a:chExt cx="2478605" cy="2448272"/>
          </a:xfrm>
        </p:grpSpPr>
        <p:sp>
          <p:nvSpPr>
            <p:cNvPr id="18" name="Oval 17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>
              <a:stCxn id="18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2217669" y="2097452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75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82637" y="359823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25603" y="3601273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18537" y="427841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02812" y="427841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51566" y="430952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35840" y="430952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44772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25735" y="5562582"/>
            <a:ext cx="22462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2 r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10622" y="5563053"/>
            <a:ext cx="9904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12 r 3</a:t>
            </a:r>
            <a:endParaRPr lang="en-GB" sz="26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561" y="868058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038" y="851418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40" y="746279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26" y="1162490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611" y="1132714"/>
            <a:ext cx="414429" cy="406222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26" y="525077"/>
            <a:ext cx="414429" cy="406222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206" y="949467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439" y="984253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125" y="1400464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110" y="1370688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125" y="763051"/>
            <a:ext cx="414429" cy="40622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3045480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06262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AEB7A0-83D4-4E94-B600-760E052B883C}"/>
              </a:ext>
            </a:extLst>
          </p:cNvPr>
          <p:cNvSpPr txBox="1"/>
          <p:nvPr/>
        </p:nvSpPr>
        <p:spPr>
          <a:xfrm>
            <a:off x="83501" y="2939812"/>
            <a:ext cx="1162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Largest multiple of 10 that will divide by 6, which fits into 75?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66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77556E-17 L 0.41771 0.620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310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35903 0.4041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2020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31771 0.1662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831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26979 0.04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203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38298 0.450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225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0.33003 0.1969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41702 0.1226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6134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33177 0.075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0" y="375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45416 0.19884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9931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36615 0.14051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7014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5743 0.29352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5" y="14676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46857 0.60879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20" y="3044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62761 0.32153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72" y="16065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56371 0.3784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77" y="18912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78E-17 L 0.69704 0.56412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44" y="28194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64496 0.47037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2351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41788 0.2460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12292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73593 0.6379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88" y="3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29" grpId="0"/>
      <p:bldP spid="30" grpId="0"/>
      <p:bldP spid="34" grpId="0"/>
      <p:bldP spid="35" grpId="0"/>
      <p:bldP spid="52" grpId="0"/>
      <p:bldP spid="53" grpId="0"/>
      <p:bldP spid="54" grpId="0"/>
      <p:bldP spid="5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65" y="6720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9708" y="8147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735" y="209763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		53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542" y="1106663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		64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07414"/>
              </p:ext>
            </p:extLst>
          </p:nvPr>
        </p:nvGraphicFramePr>
        <p:xfrm>
          <a:off x="1165412" y="3029890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11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67789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626" y="5267975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330" y="3794106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626" y="4559235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3611093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3979145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3979145"/>
            <a:ext cx="414429" cy="406222"/>
          </a:xfrm>
          <a:prstGeom prst="rect">
            <a:avLst/>
          </a:prstGeom>
        </p:spPr>
      </p:pic>
      <p:pic>
        <p:nvPicPr>
          <p:cNvPr id="35" name="Picture 3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459" y="4704118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240" y="4239798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36110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3979145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3611093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3611093"/>
            <a:ext cx="414429" cy="406222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310244" y="1680697"/>
            <a:ext cx="2574498" cy="2361371"/>
            <a:chOff x="288142" y="249049"/>
            <a:chExt cx="2478605" cy="2448272"/>
          </a:xfrm>
        </p:grpSpPr>
        <p:sp>
          <p:nvSpPr>
            <p:cNvPr id="47" name="Oval 46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>
              <a:stCxn id="47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6363520" y="186111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28488" y="336189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71454" y="336493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23</a:t>
            </a:r>
          </a:p>
        </p:txBody>
      </p:sp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4380116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4734760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4734760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4380116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4734760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4380116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4380116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5146395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5504503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5504503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514639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5504503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5146395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5146395"/>
            <a:ext cx="414429" cy="40622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3064781" y="20976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17 r 2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25503"/>
              </p:ext>
            </p:extLst>
          </p:nvPr>
        </p:nvGraphicFramePr>
        <p:xfrm>
          <a:off x="1158465" y="1687184"/>
          <a:ext cx="2571583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11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71372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70558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799363"/>
                  </a:ext>
                </a:extLst>
              </a:tr>
            </a:tbl>
          </a:graphicData>
        </a:graphic>
      </p:graphicFrame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3972567"/>
            <a:ext cx="414429" cy="406222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2425286"/>
            <a:ext cx="414429" cy="406222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3211003"/>
            <a:ext cx="414429" cy="406222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4718627"/>
            <a:ext cx="414429" cy="406222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47186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3972567"/>
            <a:ext cx="414429" cy="406222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3972567"/>
            <a:ext cx="414429" cy="406222"/>
          </a:xfrm>
          <a:prstGeom prst="rect">
            <a:avLst/>
          </a:prstGeom>
        </p:spPr>
      </p:pic>
      <p:grpSp>
        <p:nvGrpSpPr>
          <p:cNvPr id="88" name="Group 87"/>
          <p:cNvGrpSpPr/>
          <p:nvPr/>
        </p:nvGrpSpPr>
        <p:grpSpPr>
          <a:xfrm>
            <a:off x="5315788" y="1673693"/>
            <a:ext cx="2574498" cy="2361371"/>
            <a:chOff x="288142" y="249049"/>
            <a:chExt cx="2478605" cy="2448272"/>
          </a:xfrm>
        </p:grpSpPr>
        <p:sp>
          <p:nvSpPr>
            <p:cNvPr id="89" name="Oval 88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Straight Connector 91"/>
            <p:cNvCxnSpPr>
              <a:stCxn id="89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6392713" y="1854106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64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7681" y="335488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153349" y="335792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pic>
        <p:nvPicPr>
          <p:cNvPr id="97" name="Picture 9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4718627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5538166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5538166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5538166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3211003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3211003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2425286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2425286"/>
            <a:ext cx="414429" cy="406222"/>
          </a:xfrm>
          <a:prstGeom prst="rect">
            <a:avLst/>
          </a:prstGeom>
        </p:spPr>
      </p:pic>
      <p:pic>
        <p:nvPicPr>
          <p:cNvPr id="105" name="Picture 10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209" y="3277339"/>
            <a:ext cx="414429" cy="406222"/>
          </a:xfrm>
          <a:prstGeom prst="rect">
            <a:avLst/>
          </a:prstGeom>
        </p:spPr>
      </p:pic>
      <p:pic>
        <p:nvPicPr>
          <p:cNvPr id="106" name="Picture 10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6685" y="3925851"/>
            <a:ext cx="414429" cy="406222"/>
          </a:xfrm>
          <a:prstGeom prst="rect">
            <a:avLst/>
          </a:prstGeom>
        </p:spPr>
      </p:pic>
      <p:pic>
        <p:nvPicPr>
          <p:cNvPr id="107" name="Picture 10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8309" y="3627812"/>
            <a:ext cx="414429" cy="406222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8309" y="4378789"/>
            <a:ext cx="414429" cy="406222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3064781" y="110666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12 r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53" grpId="0"/>
      <p:bldP spid="53" grpId="1"/>
      <p:bldP spid="54" grpId="0"/>
      <p:bldP spid="54" grpId="1"/>
      <p:bldP spid="60" grpId="0"/>
      <p:bldP spid="94" grpId="0"/>
      <p:bldP spid="95" grpId="0"/>
      <p:bldP spid="96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80605"/>
              </p:ext>
            </p:extLst>
          </p:nvPr>
        </p:nvGraphicFramePr>
        <p:xfrm>
          <a:off x="4880313" y="808096"/>
          <a:ext cx="3168000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3734" y="344838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656" y="1169867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8694" y="1093644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596" y="988505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82" y="1404716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267" y="1374940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82" y="767303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61" y="966756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649" y="1277828"/>
            <a:ext cx="414429" cy="406222"/>
          </a:xfrm>
          <a:prstGeom prst="rect">
            <a:avLst/>
          </a:prstGeom>
        </p:spPr>
      </p:pic>
      <p:pic>
        <p:nvPicPr>
          <p:cNvPr id="66" name="Picture 6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069" y="1257218"/>
            <a:ext cx="414429" cy="406222"/>
          </a:xfrm>
          <a:prstGeom prst="rect">
            <a:avLst/>
          </a:prstGeom>
        </p:spPr>
      </p:pic>
      <p:pic>
        <p:nvPicPr>
          <p:cNvPr id="67" name="Picture 6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740" y="1643653"/>
            <a:ext cx="414429" cy="406222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755" y="1036016"/>
            <a:ext cx="414429" cy="406222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534" y="1235469"/>
            <a:ext cx="414429" cy="406222"/>
          </a:xfrm>
          <a:prstGeom prst="rect">
            <a:avLst/>
          </a:prstGeom>
        </p:spPr>
      </p:pic>
      <p:pic>
        <p:nvPicPr>
          <p:cNvPr id="70" name="Picture 6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22" y="1546541"/>
            <a:ext cx="414429" cy="406222"/>
          </a:xfrm>
          <a:prstGeom prst="rect">
            <a:avLst/>
          </a:prstGeom>
        </p:spPr>
      </p:pic>
      <p:pic>
        <p:nvPicPr>
          <p:cNvPr id="71" name="Picture 7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459" y="2005090"/>
            <a:ext cx="414429" cy="406222"/>
          </a:xfrm>
          <a:prstGeom prst="rect">
            <a:avLst/>
          </a:prstGeom>
        </p:spPr>
      </p:pic>
      <p:pic>
        <p:nvPicPr>
          <p:cNvPr id="72" name="Picture 7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130" y="2391525"/>
            <a:ext cx="414429" cy="406222"/>
          </a:xfrm>
          <a:prstGeom prst="rect">
            <a:avLst/>
          </a:prstGeom>
        </p:spPr>
      </p:pic>
      <p:pic>
        <p:nvPicPr>
          <p:cNvPr id="73" name="Picture 7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145" y="1783888"/>
            <a:ext cx="414429" cy="406222"/>
          </a:xfrm>
          <a:prstGeom prst="rect">
            <a:avLst/>
          </a:prstGeom>
        </p:spPr>
      </p:pic>
      <p:pic>
        <p:nvPicPr>
          <p:cNvPr id="74" name="Picture 7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924" y="1983341"/>
            <a:ext cx="414429" cy="406222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12" y="2294413"/>
            <a:ext cx="414429" cy="40622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886275" y="33338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05877" y="333385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r 2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03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-0.01528 L 0.30312 0.181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9815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78 0.01597 L 0.37621 0.0858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22" y="349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44826 0.0252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13" y="125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49792 0.1407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703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39305 0.1182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590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48126 0.2016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1006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45868 0.2659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4" y="13287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57621 0.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" y="150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63681 0.1902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951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6717 0.3828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76" y="1914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57135 0.3266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" y="1631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62205 0.2738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1368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66528 0.4986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2493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64045 0.45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4" y="2256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6901 0.3296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7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6|7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8.1|5.3|4.1|4.5|2.3|4.5|12.8|8.5|10.8|1.2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1.5|4.7|1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2.8|10.7|9.2|9.9|2.6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0.7|9.4|1.6|1.7|5.4|5.7|1.2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6.6|2.2|3.7|4.4|3.6|3.9|2.4|5.4|6.2|3.5|5.1|1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3.2|4|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|2.9|5|1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2|7.2|2.4|13.6|1.9|9.6|13.4|5.4|7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infopath/2007/PartnerControl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B6FBAD-8426-4746-A5F4-50E6DA784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8445</TotalTime>
  <Words>434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 Write the division questions and answers in your books</vt:lpstr>
      <vt:lpstr>PowerPoint Presentation</vt:lpstr>
      <vt:lpstr>PowerPoint Presentation</vt:lpstr>
      <vt:lpstr>Have a go at questions  5 - 6 on the worksheet if you have finished 1-4 Write your answers and workings in your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234</cp:revision>
  <dcterms:created xsi:type="dcterms:W3CDTF">2019-07-05T11:02:13Z</dcterms:created>
  <dcterms:modified xsi:type="dcterms:W3CDTF">2022-01-25T21:10:00Z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