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7.xml" ContentType="application/vnd.openxmlformats-officedocument.presentationml.comments+xml"/>
  <Override PartName="/ppt/notesSlides/notesSlide14.xml" ContentType="application/vnd.openxmlformats-officedocument.presentationml.notesSlide+xml"/>
  <Override PartName="/ppt/comments/comment8.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60" r:id="rId4"/>
    <p:sldId id="276" r:id="rId5"/>
    <p:sldId id="277" r:id="rId6"/>
    <p:sldId id="278" r:id="rId7"/>
    <p:sldId id="279" r:id="rId8"/>
    <p:sldId id="280" r:id="rId9"/>
    <p:sldId id="281" r:id="rId10"/>
    <p:sldId id="282" r:id="rId11"/>
    <p:sldId id="283" r:id="rId12"/>
    <p:sldId id="284" r:id="rId13"/>
    <p:sldId id="285" r:id="rId14"/>
    <p:sldId id="286" r:id="rId15"/>
    <p:sldId id="25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D'Alessandro" initials="RD" lastIdx="25" clrIdx="0">
    <p:extLst/>
  </p:cmAuthor>
  <p:cmAuthor id="2" name="Samantha Taylor" initials="ST" lastIdx="5" clrIdx="1">
    <p:extLst/>
  </p:cmAuthor>
  <p:cmAuthor id="3" name="Charles Goddard" initials="J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87" autoAdjust="0"/>
  </p:normalViewPr>
  <p:slideViewPr>
    <p:cSldViewPr snapToGrid="0" snapToObjects="1">
      <p:cViewPr varScale="1">
        <p:scale>
          <a:sx n="65" d="100"/>
          <a:sy n="65" d="100"/>
        </p:scale>
        <p:origin x="1536" y="4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23T08:58:04.423" idx="20">
    <p:pos x="10" y="10"/>
    <p:text>Charles - could we make the texty slides a bit more child-friendly with some sort of illustration on each one? They look a bit corporate at the moment.</p:text>
    <p:extLst>
      <p:ext uri="{C676402C-5697-4E1C-873F-D02D1690AC5C}">
        <p15:threadingInfo xmlns:p15="http://schemas.microsoft.com/office/powerpoint/2012/main" timeZoneBias="-60"/>
      </p:ext>
    </p:extLst>
  </p:cm>
  <p:cm authorId="1" dt="2016-09-29T14:24:01.221" idx="25">
    <p:pos x="1458" y="1963"/>
    <p:text>This title should be 'Keeping Your Digital Footprint Safe'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9-23T09:01:54.647" idx="21">
    <p:pos x="42" y="10"/>
    <p:text/>
    <p:extLst>
      <p:ext uri="{C676402C-5697-4E1C-873F-D02D1690AC5C}">
        <p15:threadingInfo xmlns:p15="http://schemas.microsoft.com/office/powerpoint/2012/main" timeZoneBias="-60"/>
      </p:ext>
    </p:extLst>
  </p:cm>
  <p:cm authorId="1" dt="2016-09-23T09:02:01.203" idx="22">
    <p:pos x="4715" y="373"/>
    <p:text>Changed to Your Digital Footprint</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9-21T14:09:23.209" idx="9">
    <p:pos x="-2" y="10"/>
    <p:text>Any chance we could have a screenshot of Becky, as on the script, or something to make slide interesting for children?</p:text>
    <p:extLst mod="1">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9-21T14:30:58.833" idx="15">
    <p:pos x="543" y="1519"/>
    <p:text>range right</p:text>
    <p:extLst mod="1">
      <p:ext uri="{C676402C-5697-4E1C-873F-D02D1690AC5C}">
        <p15:threadingInfo xmlns:p15="http://schemas.microsoft.com/office/powerpoint/2012/main" timeZoneBias="-60"/>
      </p:ext>
    </p:extLst>
  </p:cm>
  <p:cm authorId="1" dt="2016-09-21T14:31:19.742" idx="16">
    <p:pos x="626" y="2749"/>
    <p:text>range right</p:text>
    <p:extLst>
      <p:ext uri="{C676402C-5697-4E1C-873F-D02D1690AC5C}">
        <p15:threadingInfo xmlns:p15="http://schemas.microsoft.com/office/powerpoint/2012/main" timeZoneBias="-60"/>
      </p:ext>
    </p:extLst>
  </p:cm>
  <p:cm authorId="1" dt="2016-09-21T14:40:59.404" idx="19">
    <p:pos x="10" y="10"/>
    <p:text>Charles - on these explanatory slides, could we put some sort of interesting picture on them so they look more engaging for children?</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9-21T14:13:46.303" idx="10">
    <p:pos x="357" y="712"/>
    <p:text>Can we have a screenshot of creepy Simon as in MS?</p:text>
    <p:extLst mod="1">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9-21T14:18:35.919" idx="11">
    <p:pos x="1621" y="800"/>
    <p:text>Change to File Sharing</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9-29T13:12:20.099" idx="23">
    <p:pos x="1514" y="2644"/>
    <p:text>is</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9-29T13:14:01.187" idx="24">
    <p:pos x="768" y="1362"/>
    <p:text>Insert 'a ' - a trusted adult</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0370A3-2589-0A4E-8DE6-BF3521FC30AF}" type="datetime1">
              <a:rPr lang="en-GB" smtClean="0"/>
              <a:pPr/>
              <a:t>22/09/2020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CEE13C-AA03-0E42-9F53-CF87D80BB16A}" type="slidenum">
              <a:rPr lang="en-US" smtClean="0"/>
              <a:pPr/>
              <a:t>‹#›</a:t>
            </a:fld>
            <a:endParaRPr lang="en-US"/>
          </a:p>
        </p:txBody>
      </p:sp>
    </p:spTree>
    <p:extLst>
      <p:ext uri="{BB962C8B-B14F-4D97-AF65-F5344CB8AC3E}">
        <p14:creationId xmlns:p14="http://schemas.microsoft.com/office/powerpoint/2010/main" val="40484639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87A74-A8A6-2C48-86E5-9C292E7EB9C4}" type="datetime1">
              <a:rPr lang="en-GB" smtClean="0"/>
              <a:pPr/>
              <a:t>22/09/2020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27F22-0F2A-5645-8365-D3F17A6B9837}" type="slidenum">
              <a:rPr lang="en-US" smtClean="0"/>
              <a:pPr/>
              <a:t>‹#›</a:t>
            </a:fld>
            <a:endParaRPr lang="en-US"/>
          </a:p>
        </p:txBody>
      </p:sp>
    </p:spTree>
    <p:extLst>
      <p:ext uri="{BB962C8B-B14F-4D97-AF65-F5344CB8AC3E}">
        <p14:creationId xmlns:p14="http://schemas.microsoft.com/office/powerpoint/2010/main" val="24059578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Explain that everything</a:t>
            </a:r>
            <a:r>
              <a:rPr lang="en-GB" baseline="0" dirty="0"/>
              <a:t> we do online – messages, emails, chat, photo sharing etc. can be downloaded, saved and screenshotted by other people and spread across the internet. This is called a digital footprint. It’s very important to keep your personal details private and not to share photos with strangers.</a:t>
            </a:r>
            <a:endParaRPr lang="en-US" dirty="0"/>
          </a:p>
          <a:p>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Ask: does anyone share files – music, films or pictures with friends?</a:t>
            </a:r>
            <a:r>
              <a:rPr lang="en-GB" baseline="0" dirty="0"/>
              <a:t> Where do you usually download music or films from? </a:t>
            </a:r>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10</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Explain that a lot of file sharing sites do not have permission for people to download, so you could get into trouble for illegal downloads.</a:t>
            </a:r>
            <a:endParaRPr lang="en-US" dirty="0"/>
          </a:p>
          <a:p>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11</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Ask:</a:t>
            </a:r>
            <a:r>
              <a:rPr lang="en-GB" baseline="0" dirty="0"/>
              <a:t> Who plays online games? Which ones do you play? Are they suitable for your age? </a:t>
            </a:r>
          </a:p>
          <a:p>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12</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Ask: How do you keep safe when you are playing? </a:t>
            </a:r>
          </a:p>
          <a:p>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13</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the pupils that if they are worried about anything they see online, in social media, games, chat,</a:t>
            </a:r>
            <a:r>
              <a:rPr lang="en-GB" baseline="0" dirty="0"/>
              <a:t> messages, they must tell a trusted adult and save the nasty messages as evidence. They can report online abuse at </a:t>
            </a:r>
            <a:r>
              <a:rPr lang="en-GB" baseline="0" dirty="0" err="1"/>
              <a:t>Childline</a:t>
            </a:r>
            <a:r>
              <a:rPr lang="en-GB" baseline="0" dirty="0"/>
              <a:t>, </a:t>
            </a:r>
            <a:r>
              <a:rPr lang="en-GB" baseline="0" dirty="0" err="1"/>
              <a:t>ThinkUKnow</a:t>
            </a:r>
            <a:r>
              <a:rPr lang="en-GB" baseline="0" dirty="0"/>
              <a:t> and through CEOP.</a:t>
            </a:r>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14</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227F22-0F2A-5645-8365-D3F17A6B9837}" type="slidenum">
              <a:rPr lang="en-US" smtClean="0"/>
              <a:pPr/>
              <a:t>15</a:t>
            </a:fld>
            <a:endParaRPr lang="en-US"/>
          </a:p>
        </p:txBody>
      </p:sp>
    </p:spTree>
    <p:extLst>
      <p:ext uri="{BB962C8B-B14F-4D97-AF65-F5344CB8AC3E}">
        <p14:creationId xmlns:p14="http://schemas.microsoft.com/office/powerpoint/2010/main" val="118490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Ask:</a:t>
            </a:r>
            <a:r>
              <a:rPr lang="en-GB" baseline="0" dirty="0"/>
              <a:t> </a:t>
            </a:r>
            <a:r>
              <a:rPr lang="en-GB" dirty="0"/>
              <a:t>Which of these logos do the students recognise? Does anybody use them? Explain that you really should be 13+ to have social media accounts (Although social media accounts are for 13+ it is likely that many pupils will already have them, so</a:t>
            </a:r>
            <a:r>
              <a:rPr lang="en-GB" baseline="0" dirty="0"/>
              <a:t> </a:t>
            </a:r>
            <a:r>
              <a:rPr lang="en-GB" dirty="0"/>
              <a:t>the</a:t>
            </a:r>
            <a:r>
              <a:rPr lang="en-GB" baseline="0" dirty="0"/>
              <a:t> emphasis has to be on how to keep safe on them.) Refer back to the story of Becky in the Jigsaw video – what did she learn to help her keep safe?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Answers: Snapchat, Twitter, Pinterest, YouTube, Facebook, Instagram</a:t>
            </a:r>
            <a:endParaRPr lang="en-US" dirty="0"/>
          </a:p>
          <a:p>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2</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responsibilities of</a:t>
            </a:r>
            <a:r>
              <a:rPr lang="en-GB" baseline="0" dirty="0"/>
              <a:t> social media using this slide.</a:t>
            </a:r>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3</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Ask: what does this symbol mean? Who uses email? What is it great for? </a:t>
            </a:r>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4</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Ask: What do you have to be careful of</a:t>
            </a:r>
            <a:r>
              <a:rPr lang="en-GB" baseline="0" dirty="0"/>
              <a:t>? (Emails from people you don’t know – never open it, delete, tell trusted adult) Never give out personal information or send pictures to people you don’t know in the real world. Treat people how you would like to be treated yourself.</a:t>
            </a:r>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5</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Ask: how do we chat online?</a:t>
            </a:r>
            <a:r>
              <a:rPr lang="en-GB" baseline="0" dirty="0"/>
              <a:t> (Instant messaging, texts, gaming chat, apps and blogs) Who do we chat to? (friends, but sometimes people we don’t know personally, e.g. on games)</a:t>
            </a:r>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6</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What must we never do when chatting to people online? (give out personal information – name/address/school. NEVER arrange to meet someone you have met online).</a:t>
            </a:r>
            <a:endParaRPr lang="en-US" dirty="0"/>
          </a:p>
          <a:p>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7</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Ask: Which of these logos do the students recognise? Does anybody use them? Explain that you really should be 13+ to have social media messaging  accounts (Although social media accounts are for 13+ it is likely that many pupils will already have them, so the emphasis has to be on how to keep safe on them.) What can you do with instant messaging apps (webcam/FaceTime video chat)? How can you keep them private?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8</a:t>
            </a:fld>
            <a:endParaRPr lang="en-US"/>
          </a:p>
        </p:txBody>
      </p:sp>
    </p:spTree>
    <p:extLst>
      <p:ext uri="{BB962C8B-B14F-4D97-AF65-F5344CB8AC3E}">
        <p14:creationId xmlns:p14="http://schemas.microsoft.com/office/powerpoint/2010/main" val="42593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Ask: What can you do with instant messaging apps (webcam/FaceTime video chat)? How can you keep them private?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227F22-0F2A-5645-8365-D3F17A6B9837}" type="slidenum">
              <a:rPr lang="en-US" smtClean="0"/>
              <a:pPr/>
              <a:t>9</a:t>
            </a:fld>
            <a:endParaRPr lang="en-US"/>
          </a:p>
        </p:txBody>
      </p:sp>
    </p:spTree>
    <p:extLst>
      <p:ext uri="{BB962C8B-B14F-4D97-AF65-F5344CB8AC3E}">
        <p14:creationId xmlns:p14="http://schemas.microsoft.com/office/powerpoint/2010/main" val="425939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194616-3B97-4041-852A-B6D2BB2B7F9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2571" cy="6857999"/>
          </a:xfrm>
          <a:prstGeom prst="rect">
            <a:avLst/>
          </a:prstGeom>
        </p:spPr>
      </p:pic>
      <p:sp>
        <p:nvSpPr>
          <p:cNvPr id="10" name="Footer Placeholder 2"/>
          <p:cNvSpPr>
            <a:spLocks noGrp="1"/>
          </p:cNvSpPr>
          <p:nvPr>
            <p:ph type="ftr" sz="quarter" idx="13"/>
          </p:nvPr>
        </p:nvSpPr>
        <p:spPr>
          <a:xfrm>
            <a:off x="5791200" y="556106"/>
            <a:ext cx="2895600" cy="365125"/>
          </a:xfrm>
          <a:prstGeom prst="rect">
            <a:avLst/>
          </a:prstGeom>
        </p:spPr>
        <p:txBody>
          <a:bodyPr/>
          <a:lstStyle>
            <a:lvl1pPr algn="r">
              <a:defRPr sz="1800" b="1">
                <a:solidFill>
                  <a:srgbClr val="FF6600"/>
                </a:solidFill>
              </a:defRPr>
            </a:lvl1pPr>
          </a:lstStyle>
          <a:p>
            <a:r>
              <a:rPr lang="en-US" dirty="0"/>
              <a:t>Staying Safe Online</a:t>
            </a:r>
          </a:p>
        </p:txBody>
      </p:sp>
    </p:spTree>
    <p:extLst>
      <p:ext uri="{BB962C8B-B14F-4D97-AF65-F5344CB8AC3E}">
        <p14:creationId xmlns:p14="http://schemas.microsoft.com/office/powerpoint/2010/main" val="300478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ED194616-3B97-4041-852A-B6D2BB2B7F99}" type="slidenum">
              <a:rPr lang="en-US" smtClean="0"/>
              <a:pPr/>
              <a:t>‹#›</a:t>
            </a:fld>
            <a:endParaRPr lang="en-US" dirty="0"/>
          </a:p>
        </p:txBody>
      </p:sp>
      <p:sp>
        <p:nvSpPr>
          <p:cNvPr id="10" name="Footer Placeholder 2"/>
          <p:cNvSpPr>
            <a:spLocks noGrp="1"/>
          </p:cNvSpPr>
          <p:nvPr>
            <p:ph type="ftr" sz="quarter" idx="10"/>
          </p:nvPr>
        </p:nvSpPr>
        <p:spPr>
          <a:xfrm>
            <a:off x="5791200" y="556106"/>
            <a:ext cx="2895600" cy="365125"/>
          </a:xfrm>
          <a:prstGeom prst="rect">
            <a:avLst/>
          </a:prstGeom>
        </p:spPr>
        <p:txBody>
          <a:bodyPr/>
          <a:lstStyle>
            <a:lvl1pPr algn="r">
              <a:defRPr sz="1800" b="1">
                <a:solidFill>
                  <a:srgbClr val="FF6600"/>
                </a:solidFill>
              </a:defRPr>
            </a:lvl1pPr>
          </a:lstStyle>
          <a:p>
            <a:r>
              <a:rPr lang="en-US" dirty="0"/>
              <a:t>Staying Safe Online</a:t>
            </a:r>
          </a:p>
        </p:txBody>
      </p:sp>
    </p:spTree>
    <p:extLst>
      <p:ext uri="{BB962C8B-B14F-4D97-AF65-F5344CB8AC3E}">
        <p14:creationId xmlns:p14="http://schemas.microsoft.com/office/powerpoint/2010/main" val="237013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Footer Placeholder 2"/>
          <p:cNvSpPr>
            <a:spLocks noGrp="1"/>
          </p:cNvSpPr>
          <p:nvPr>
            <p:ph type="ftr" sz="quarter" idx="10"/>
          </p:nvPr>
        </p:nvSpPr>
        <p:spPr>
          <a:xfrm>
            <a:off x="5791200" y="556106"/>
            <a:ext cx="2895600" cy="365125"/>
          </a:xfrm>
          <a:prstGeom prst="rect">
            <a:avLst/>
          </a:prstGeom>
        </p:spPr>
        <p:txBody>
          <a:bodyPr/>
          <a:lstStyle>
            <a:lvl1pPr algn="r">
              <a:defRPr sz="1800" b="1">
                <a:solidFill>
                  <a:srgbClr val="FF6600"/>
                </a:solidFill>
              </a:defRPr>
            </a:lvl1pPr>
          </a:lstStyle>
          <a:p>
            <a:r>
              <a:rPr lang="en-US" dirty="0"/>
              <a:t>Staying Safe Online</a:t>
            </a:r>
          </a:p>
        </p:txBody>
      </p:sp>
      <p:sp>
        <p:nvSpPr>
          <p:cNvPr id="4" name="Slide Number Placeholder 3"/>
          <p:cNvSpPr>
            <a:spLocks noGrp="1"/>
          </p:cNvSpPr>
          <p:nvPr>
            <p:ph type="sldNum" sz="quarter" idx="11"/>
          </p:nvPr>
        </p:nvSpPr>
        <p:spPr/>
        <p:txBody>
          <a:bodyPr/>
          <a:lstStyle/>
          <a:p>
            <a:fld id="{ED194616-3B97-4041-852A-B6D2BB2B7F99}" type="slidenum">
              <a:rPr lang="en-US" smtClean="0"/>
              <a:pPr/>
              <a:t>‹#›</a:t>
            </a:fld>
            <a:endParaRPr lang="en-US" dirty="0"/>
          </a:p>
        </p:txBody>
      </p:sp>
    </p:spTree>
    <p:extLst>
      <p:ext uri="{BB962C8B-B14F-4D97-AF65-F5344CB8AC3E}">
        <p14:creationId xmlns:p14="http://schemas.microsoft.com/office/powerpoint/2010/main" val="3273972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2571" cy="6857999"/>
          </a:xfrm>
          <a:prstGeom prst="rect">
            <a:avLst/>
          </a:prstGeom>
        </p:spPr>
      </p:pic>
      <p:sp>
        <p:nvSpPr>
          <p:cNvPr id="2" name="Title Placeholder 1"/>
          <p:cNvSpPr>
            <a:spLocks noGrp="1"/>
          </p:cNvSpPr>
          <p:nvPr>
            <p:ph type="title"/>
          </p:nvPr>
        </p:nvSpPr>
        <p:spPr>
          <a:xfrm>
            <a:off x="663378" y="1165264"/>
            <a:ext cx="8229600" cy="57475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79646"/>
                </a:solidFill>
              </a:defRPr>
            </a:lvl1pPr>
          </a:lstStyle>
          <a:p>
            <a:fld id="{ED194616-3B97-4041-852A-B6D2BB2B7F99}" type="slidenum">
              <a:rPr lang="en-US" smtClean="0"/>
              <a:pPr/>
              <a:t>‹#›</a:t>
            </a:fld>
            <a:endParaRPr lang="en-US" dirty="0"/>
          </a:p>
        </p:txBody>
      </p:sp>
      <p:sp>
        <p:nvSpPr>
          <p:cNvPr id="10" name="Footer Placeholder 2"/>
          <p:cNvSpPr>
            <a:spLocks noGrp="1"/>
          </p:cNvSpPr>
          <p:nvPr>
            <p:ph type="ftr" sz="quarter" idx="3"/>
          </p:nvPr>
        </p:nvSpPr>
        <p:spPr>
          <a:xfrm>
            <a:off x="5791200" y="556106"/>
            <a:ext cx="2895600" cy="365125"/>
          </a:xfrm>
          <a:prstGeom prst="rect">
            <a:avLst/>
          </a:prstGeom>
        </p:spPr>
        <p:txBody>
          <a:bodyPr/>
          <a:lstStyle>
            <a:lvl1pPr algn="r">
              <a:defRPr sz="1800" b="1">
                <a:solidFill>
                  <a:srgbClr val="FF6600"/>
                </a:solidFill>
              </a:defRPr>
            </a:lvl1pPr>
          </a:lstStyle>
          <a:p>
            <a:r>
              <a:rPr lang="en-US" dirty="0"/>
              <a:t>Staying Safe Online</a:t>
            </a:r>
          </a:p>
        </p:txBody>
      </p:sp>
    </p:spTree>
    <p:extLst>
      <p:ext uri="{BB962C8B-B14F-4D97-AF65-F5344CB8AC3E}">
        <p14:creationId xmlns:p14="http://schemas.microsoft.com/office/powerpoint/2010/main" val="404554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457200" rtl="0" eaLnBrk="1" latinLnBrk="0" hangingPunct="1">
        <a:lnSpc>
          <a:spcPct val="110000"/>
        </a:lnSpc>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omments" Target="../comments/comment8.xml"/><Relationship Id="rId5" Type="http://schemas.openxmlformats.org/officeDocument/2006/relationships/image" Target="../media/image27.jpeg"/><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9293" y="2899395"/>
            <a:ext cx="6591300" cy="1854200"/>
          </a:xfrm>
          <a:prstGeom prst="rect">
            <a:avLst/>
          </a:prstGeom>
        </p:spPr>
      </p:pic>
    </p:spTree>
    <p:extLst>
      <p:ext uri="{BB962C8B-B14F-4D97-AF65-F5344CB8AC3E}">
        <p14:creationId xmlns:p14="http://schemas.microsoft.com/office/powerpoint/2010/main" val="182127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10</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1788828" y="1230518"/>
            <a:ext cx="5634352" cy="674388"/>
          </a:xfrm>
          <a:prstGeom prst="rect">
            <a:avLst/>
          </a:prstGeom>
        </p:spPr>
        <p:txBody>
          <a:bodyPr anchor="t">
            <a:noAutofit/>
          </a:bodyPr>
          <a:lstStyle/>
          <a:p>
            <a:pPr algn="ctr"/>
            <a:r>
              <a:rPr lang="en-US" sz="2800" b="1" dirty="0">
                <a:solidFill>
                  <a:srgbClr val="FF6600"/>
                </a:solidFill>
              </a:rPr>
              <a:t>File sharing</a:t>
            </a:r>
          </a:p>
        </p:txBody>
      </p:sp>
      <p:pic>
        <p:nvPicPr>
          <p:cNvPr id="13" name="Picture 12" descr="Contact 150p-01.jpg"/>
          <p:cNvPicPr>
            <a:picLocks noChangeAspect="1"/>
          </p:cNvPicPr>
          <p:nvPr/>
        </p:nvPicPr>
        <p:blipFill>
          <a:blip r:embed="rId3"/>
          <a:stretch>
            <a:fillRect/>
          </a:stretch>
        </p:blipFill>
        <p:spPr>
          <a:xfrm>
            <a:off x="2999760" y="2080536"/>
            <a:ext cx="3255904" cy="3255904"/>
          </a:xfrm>
          <a:prstGeom prst="rect">
            <a:avLst/>
          </a:prstGeom>
        </p:spPr>
      </p:pic>
    </p:spTree>
    <p:extLst>
      <p:ext uri="{BB962C8B-B14F-4D97-AF65-F5344CB8AC3E}">
        <p14:creationId xmlns:p14="http://schemas.microsoft.com/office/powerpoint/2010/main" val="197293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11</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3216234" y="1229012"/>
            <a:ext cx="7539493" cy="771716"/>
          </a:xfrm>
          <a:prstGeom prst="rect">
            <a:avLst/>
          </a:prstGeom>
        </p:spPr>
        <p:txBody>
          <a:bodyPr anchor="t">
            <a:noAutofit/>
          </a:bodyPr>
          <a:lstStyle/>
          <a:p>
            <a:r>
              <a:rPr lang="en-US" sz="2800" b="1" dirty="0">
                <a:solidFill>
                  <a:srgbClr val="FF6600"/>
                </a:solidFill>
              </a:rPr>
              <a:t>File sharing</a:t>
            </a:r>
          </a:p>
        </p:txBody>
      </p:sp>
      <p:sp>
        <p:nvSpPr>
          <p:cNvPr id="13" name="Title 1"/>
          <p:cNvSpPr txBox="1">
            <a:spLocks/>
          </p:cNvSpPr>
          <p:nvPr/>
        </p:nvSpPr>
        <p:spPr>
          <a:xfrm>
            <a:off x="3216234" y="2000728"/>
            <a:ext cx="5261292" cy="4128852"/>
          </a:xfrm>
          <a:prstGeom prst="rect">
            <a:avLst/>
          </a:prstGeom>
        </p:spPr>
        <p:txBody>
          <a:bodyPr vert="horz" lIns="91440" tIns="45720" rIns="91440" bIns="45720" rtlCol="0" anchor="t">
            <a:noAutofit/>
          </a:bodyPr>
          <a:lstStyle/>
          <a:p>
            <a:pPr marL="271463" indent="-271463">
              <a:lnSpc>
                <a:spcPct val="107000"/>
              </a:lnSpc>
              <a:spcAft>
                <a:spcPts val="800"/>
              </a:spcAft>
              <a:buFont typeface="Arial"/>
              <a:buChar char="•"/>
            </a:pPr>
            <a:r>
              <a:rPr lang="en-US" dirty="0">
                <a:solidFill>
                  <a:srgbClr val="FF6600"/>
                </a:solidFill>
                <a:latin typeface="Calibri" panose="020F0502020204030204" pitchFamily="34" charset="0"/>
                <a:ea typeface="Calibri" panose="020F0502020204030204" pitchFamily="34" charset="0"/>
                <a:cs typeface="Times New Roman" panose="02020603050405020304" pitchFamily="18" charset="0"/>
              </a:rPr>
              <a:t>File sharing is not a good way of downloading music or films</a:t>
            </a:r>
          </a:p>
          <a:p>
            <a:pPr marL="271463" indent="-271463">
              <a:lnSpc>
                <a:spcPct val="107000"/>
              </a:lnSpc>
              <a:spcAft>
                <a:spcPts val="800"/>
              </a:spcAft>
              <a:buFont typeface="Arial"/>
              <a:buChar char="•"/>
            </a:pPr>
            <a:r>
              <a:rPr lang="en-US" dirty="0">
                <a:solidFill>
                  <a:srgbClr val="FF6600"/>
                </a:solidFill>
                <a:latin typeface="Calibri" panose="020F0502020204030204" pitchFamily="34" charset="0"/>
                <a:ea typeface="Calibri" panose="020F0502020204030204" pitchFamily="34" charset="0"/>
                <a:cs typeface="Times New Roman" panose="02020603050405020304" pitchFamily="18" charset="0"/>
              </a:rPr>
              <a:t>Files could contain viruses or nasty images </a:t>
            </a:r>
          </a:p>
          <a:p>
            <a:pPr marL="271463" indent="-271463">
              <a:lnSpc>
                <a:spcPct val="107000"/>
              </a:lnSpc>
              <a:spcAft>
                <a:spcPts val="800"/>
              </a:spcAft>
              <a:buFont typeface="Arial"/>
              <a:buChar char="•"/>
            </a:pPr>
            <a:r>
              <a:rPr lang="en-US" dirty="0">
                <a:solidFill>
                  <a:srgbClr val="FF6600"/>
                </a:solidFill>
                <a:latin typeface="Calibri" panose="020F0502020204030204" pitchFamily="34" charset="0"/>
                <a:ea typeface="Calibri" panose="020F0502020204030204" pitchFamily="34" charset="0"/>
                <a:cs typeface="Times New Roman" panose="02020603050405020304" pitchFamily="18" charset="0"/>
              </a:rPr>
              <a:t>Many files are illegally downloaded films or music (piracy)</a:t>
            </a:r>
          </a:p>
          <a:p>
            <a:pPr marL="271463" indent="-271463">
              <a:lnSpc>
                <a:spcPct val="107000"/>
              </a:lnSpc>
              <a:spcAft>
                <a:spcPts val="800"/>
              </a:spcAft>
              <a:buFont typeface="Arial"/>
              <a:buChar char="•"/>
            </a:pPr>
            <a:r>
              <a:rPr lang="en-US" dirty="0">
                <a:solidFill>
                  <a:srgbClr val="FF6600"/>
                </a:solidFill>
                <a:latin typeface="Calibri" panose="020F0502020204030204" pitchFamily="34" charset="0"/>
                <a:ea typeface="Calibri" panose="020F0502020204030204" pitchFamily="34" charset="0"/>
                <a:cs typeface="Times New Roman" panose="02020603050405020304" pitchFamily="18" charset="0"/>
              </a:rPr>
              <a:t>You can try YouTube, but ask a trusted adult first</a:t>
            </a:r>
          </a:p>
          <a:p>
            <a:pPr marL="271463" indent="-271463">
              <a:lnSpc>
                <a:spcPct val="107000"/>
              </a:lnSpc>
              <a:spcAft>
                <a:spcPts val="800"/>
              </a:spcAft>
              <a:buFont typeface="Arial"/>
              <a:buChar char="•"/>
            </a:pPr>
            <a:r>
              <a:rPr lang="en-US" dirty="0">
                <a:solidFill>
                  <a:srgbClr val="FF6600"/>
                </a:solidFill>
                <a:latin typeface="Calibri" panose="020F0502020204030204" pitchFamily="34" charset="0"/>
                <a:ea typeface="Calibri" panose="020F0502020204030204" pitchFamily="34" charset="0"/>
                <a:cs typeface="Times New Roman" panose="02020603050405020304" pitchFamily="18" charset="0"/>
              </a:rPr>
              <a:t>If you want new music or videos, it's better to get them from a reputable site where you can pay for content. </a:t>
            </a:r>
          </a:p>
          <a:p>
            <a:pPr marL="271463" indent="-271463">
              <a:lnSpc>
                <a:spcPct val="107000"/>
              </a:lnSpc>
              <a:spcAft>
                <a:spcPts val="800"/>
              </a:spcAft>
              <a:buFont typeface="Arial"/>
              <a:buChar char="•"/>
            </a:pP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Ask an adult to help you share files legally</a:t>
            </a:r>
          </a:p>
          <a:p>
            <a:pPr marL="271463" indent="-271463"/>
            <a:endParaRPr lang="en-US" dirty="0">
              <a:solidFill>
                <a:srgbClr val="FF6600"/>
              </a:solidFill>
            </a:endParaRPr>
          </a:p>
        </p:txBody>
      </p:sp>
      <p:pic>
        <p:nvPicPr>
          <p:cNvPr id="4" name="Picture 3" descr="FILE SHARING ILLUSTRATION-02-02-0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10" y="1017319"/>
            <a:ext cx="5339031" cy="5339031"/>
          </a:xfrm>
          <a:prstGeom prst="rect">
            <a:avLst/>
          </a:prstGeom>
        </p:spPr>
      </p:pic>
    </p:spTree>
    <p:extLst>
      <p:ext uri="{BB962C8B-B14F-4D97-AF65-F5344CB8AC3E}">
        <p14:creationId xmlns:p14="http://schemas.microsoft.com/office/powerpoint/2010/main" val="197293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12</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1788828" y="1230518"/>
            <a:ext cx="5634352" cy="674388"/>
          </a:xfrm>
          <a:prstGeom prst="rect">
            <a:avLst/>
          </a:prstGeom>
        </p:spPr>
        <p:txBody>
          <a:bodyPr anchor="t">
            <a:noAutofit/>
          </a:bodyPr>
          <a:lstStyle/>
          <a:p>
            <a:pPr algn="ctr"/>
            <a:r>
              <a:rPr lang="en-US" sz="2800" b="1" dirty="0">
                <a:solidFill>
                  <a:srgbClr val="FF6600"/>
                </a:solidFill>
              </a:rPr>
              <a:t>Online gaming</a:t>
            </a:r>
          </a:p>
        </p:txBody>
      </p:sp>
      <p:pic>
        <p:nvPicPr>
          <p:cNvPr id="13" name="Picture 12" descr="Contact 150p-01.jpg"/>
          <p:cNvPicPr>
            <a:picLocks noChangeAspect="1"/>
          </p:cNvPicPr>
          <p:nvPr/>
        </p:nvPicPr>
        <p:blipFill>
          <a:blip r:embed="rId3"/>
          <a:stretch>
            <a:fillRect/>
          </a:stretch>
        </p:blipFill>
        <p:spPr>
          <a:xfrm>
            <a:off x="3053808" y="2283184"/>
            <a:ext cx="3053255" cy="3053255"/>
          </a:xfrm>
          <a:prstGeom prst="rect">
            <a:avLst/>
          </a:prstGeom>
        </p:spPr>
      </p:pic>
    </p:spTree>
    <p:extLst>
      <p:ext uri="{BB962C8B-B14F-4D97-AF65-F5344CB8AC3E}">
        <p14:creationId xmlns:p14="http://schemas.microsoft.com/office/powerpoint/2010/main" val="197293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13</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837718" y="1235795"/>
            <a:ext cx="7539493" cy="771716"/>
          </a:xfrm>
          <a:prstGeom prst="rect">
            <a:avLst/>
          </a:prstGeom>
        </p:spPr>
        <p:txBody>
          <a:bodyPr anchor="t">
            <a:noAutofit/>
          </a:bodyPr>
          <a:lstStyle/>
          <a:p>
            <a:pPr algn="ctr"/>
            <a:r>
              <a:rPr lang="en-US" sz="2800" b="1" dirty="0">
                <a:solidFill>
                  <a:srgbClr val="FF6600"/>
                </a:solidFill>
              </a:rPr>
              <a:t>Online gaming</a:t>
            </a:r>
          </a:p>
        </p:txBody>
      </p:sp>
      <p:sp>
        <p:nvSpPr>
          <p:cNvPr id="13" name="Title 1"/>
          <p:cNvSpPr txBox="1">
            <a:spLocks/>
          </p:cNvSpPr>
          <p:nvPr/>
        </p:nvSpPr>
        <p:spPr>
          <a:xfrm>
            <a:off x="716117" y="1973487"/>
            <a:ext cx="7661094" cy="4128852"/>
          </a:xfrm>
          <a:prstGeom prst="rect">
            <a:avLst/>
          </a:prstGeom>
        </p:spPr>
        <p:txBody>
          <a:bodyPr vert="horz" lIns="91440" tIns="45720" rIns="91440" bIns="45720" rtlCol="0" anchor="t">
            <a:noAutofit/>
          </a:bodyPr>
          <a:lstStyle/>
          <a:p>
            <a:pPr marL="271463" indent="-271463">
              <a:lnSpc>
                <a:spcPct val="107000"/>
              </a:lnSpc>
              <a:spcAft>
                <a:spcPts val="800"/>
              </a:spcAft>
              <a:buFont typeface="Arial"/>
              <a:buChar char="•"/>
            </a:pP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You can play online games with lots of people, even people all around the world</a:t>
            </a:r>
          </a:p>
          <a:p>
            <a:pPr marL="271463" indent="-271463">
              <a:lnSpc>
                <a:spcPct val="107000"/>
              </a:lnSpc>
              <a:spcAft>
                <a:spcPts val="800"/>
              </a:spcAft>
              <a:buFont typeface="Arial"/>
              <a:buChar char="•"/>
            </a:pP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You can make new gaming friends and chat to people</a:t>
            </a:r>
          </a:p>
          <a:p>
            <a:pPr marL="271463" indent="-271463">
              <a:lnSpc>
                <a:spcPct val="107000"/>
              </a:lnSpc>
              <a:spcAft>
                <a:spcPts val="800"/>
              </a:spcAft>
              <a:buFont typeface="Arial"/>
              <a:buChar char="•"/>
            </a:pPr>
            <a:endPar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endParaRPr>
          </a:p>
          <a:p>
            <a:pPr marL="271463" indent="-271463">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ALWAYS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play games that are suitable for your age</a:t>
            </a:r>
          </a:p>
          <a:p>
            <a:pPr marL="271463" indent="-271463">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ALWAYS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use a nickname and </a:t>
            </a: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NEVER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give personal information</a:t>
            </a:r>
            <a:endParaRPr lang="en-US" dirty="0">
              <a:solidFill>
                <a:srgbClr val="FF6600"/>
              </a:solidFill>
              <a:latin typeface="Calibri" panose="020F0502020204030204" pitchFamily="34" charset="0"/>
              <a:ea typeface="Calibri" panose="020F0502020204030204" pitchFamily="34" charset="0"/>
              <a:cs typeface="Times New Roman" panose="02020603050405020304" pitchFamily="18" charset="0"/>
            </a:endParaRPr>
          </a:p>
          <a:p>
            <a:pPr marL="271463" indent="-271463">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REMEMBER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it is just a game, so behave in a sporting way</a:t>
            </a:r>
          </a:p>
          <a:p>
            <a:pPr marL="271463" indent="-271463">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DON’T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cheat, be nasty or upset anyone so you can win  </a:t>
            </a:r>
            <a:endParaRPr lang="en-US" dirty="0">
              <a:solidFill>
                <a:srgbClr val="FF6600"/>
              </a:solidFill>
              <a:latin typeface="Calibri" panose="020F0502020204030204" pitchFamily="34" charset="0"/>
              <a:ea typeface="Calibri" panose="020F0502020204030204" pitchFamily="34" charset="0"/>
              <a:cs typeface="Times New Roman" panose="02020603050405020304" pitchFamily="18" charset="0"/>
            </a:endParaRPr>
          </a:p>
          <a:p>
            <a:pPr>
              <a:buFont typeface="Arial"/>
              <a:buChar char="•"/>
            </a:pPr>
            <a:endParaRPr lang="en-US" dirty="0">
              <a:solidFill>
                <a:srgbClr val="FF660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9875"/>
          <a:stretch/>
        </p:blipFill>
        <p:spPr>
          <a:xfrm>
            <a:off x="3860361" y="4885428"/>
            <a:ext cx="5274880" cy="264405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600" t="11193" r="5209" b="50786"/>
          <a:stretch/>
        </p:blipFill>
        <p:spPr>
          <a:xfrm rot="10800000">
            <a:off x="166413" y="5088758"/>
            <a:ext cx="4335517" cy="2005723"/>
          </a:xfrm>
          <a:prstGeom prst="rect">
            <a:avLst/>
          </a:prstGeom>
        </p:spPr>
      </p:pic>
    </p:spTree>
    <p:extLst>
      <p:ext uri="{BB962C8B-B14F-4D97-AF65-F5344CB8AC3E}">
        <p14:creationId xmlns:p14="http://schemas.microsoft.com/office/powerpoint/2010/main" val="197293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14</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837718" y="1235795"/>
            <a:ext cx="7539493" cy="771716"/>
          </a:xfrm>
          <a:prstGeom prst="rect">
            <a:avLst/>
          </a:prstGeom>
        </p:spPr>
        <p:txBody>
          <a:bodyPr anchor="t">
            <a:noAutofit/>
          </a:bodyPr>
          <a:lstStyle/>
          <a:p>
            <a:pPr algn="ctr"/>
            <a:r>
              <a:rPr lang="en-US" sz="2800" b="1" dirty="0">
                <a:solidFill>
                  <a:srgbClr val="FF6600"/>
                </a:solidFill>
              </a:rPr>
              <a:t>How to report</a:t>
            </a:r>
          </a:p>
        </p:txBody>
      </p:sp>
      <p:sp>
        <p:nvSpPr>
          <p:cNvPr id="13" name="Title 1"/>
          <p:cNvSpPr txBox="1">
            <a:spLocks/>
          </p:cNvSpPr>
          <p:nvPr/>
        </p:nvSpPr>
        <p:spPr>
          <a:xfrm>
            <a:off x="716117" y="2227498"/>
            <a:ext cx="7715144" cy="4128852"/>
          </a:xfrm>
          <a:prstGeom prst="rect">
            <a:avLst/>
          </a:prstGeom>
        </p:spPr>
        <p:txBody>
          <a:bodyPr vert="horz" lIns="91440" tIns="45720" rIns="91440" bIns="45720" rtlCol="0" anchor="t">
            <a:noAutofit/>
          </a:bodyPr>
          <a:lstStyle/>
          <a:p>
            <a:pPr>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 Tell a trusted adult</a:t>
            </a:r>
          </a:p>
          <a:p>
            <a:pPr>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 Save messages</a:t>
            </a:r>
          </a:p>
          <a:p>
            <a:pPr>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FF6600"/>
                </a:solidFill>
                <a:latin typeface="Calibri" panose="020F0502020204030204" pitchFamily="34" charset="0"/>
                <a:ea typeface="Calibri" panose="020F0502020204030204" pitchFamily="34" charset="0"/>
                <a:cs typeface="Times New Roman" panose="02020603050405020304" pitchFamily="18" charset="0"/>
              </a:rPr>
              <a:t>Childline</a:t>
            </a: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/CEOP (logos)</a:t>
            </a:r>
            <a:endParaRPr lang="en-US" b="1" dirty="0">
              <a:solidFill>
                <a:srgbClr val="FF6600"/>
              </a:solidFill>
            </a:endParaRPr>
          </a:p>
          <a:p>
            <a:pPr>
              <a:lnSpc>
                <a:spcPct val="107000"/>
              </a:lnSpc>
              <a:spcAft>
                <a:spcPts val="800"/>
              </a:spcAft>
              <a:buFont typeface="Arial"/>
              <a:buChar char="•"/>
            </a:pPr>
            <a:endParaRPr lang="en-US" b="1" dirty="0">
              <a:solidFill>
                <a:srgbClr val="FF66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p:cNvSpPr txBox="1">
            <a:spLocks/>
          </p:cNvSpPr>
          <p:nvPr/>
        </p:nvSpPr>
        <p:spPr>
          <a:xfrm>
            <a:off x="851237" y="3394470"/>
            <a:ext cx="7891896" cy="469382"/>
          </a:xfrm>
          <a:prstGeom prst="rect">
            <a:avLst/>
          </a:prstGeom>
        </p:spPr>
        <p:txBody>
          <a:bodyPr vert="horz" lIns="91440" tIns="45720" rIns="91440" bIns="45720" rtlCol="0" anchor="t">
            <a:noAutofit/>
          </a:bodyPr>
          <a:lstStyle/>
          <a:p>
            <a:pPr marL="0" marR="0" lvl="0" indent="0" defTabSz="457200" rtl="0" eaLnBrk="1" fontAlgn="auto" latinLnBrk="0" hangingPunct="1">
              <a:lnSpc>
                <a:spcPct val="110000"/>
              </a:lnSpc>
              <a:spcBef>
                <a:spcPct val="0"/>
              </a:spcBef>
              <a:spcAft>
                <a:spcPts val="0"/>
              </a:spcAft>
              <a:buClrTx/>
              <a:buSzTx/>
              <a:tabLst/>
              <a:defRPr/>
            </a:pPr>
            <a:r>
              <a:rPr kumimoji="0" lang="en-US" i="0" u="none" strike="noStrike" kern="1200" cap="none" spc="0" normalizeH="0" baseline="0" noProof="0" dirty="0" err="1">
                <a:ln>
                  <a:noFill/>
                </a:ln>
                <a:solidFill>
                  <a:srgbClr val="FF6600"/>
                </a:solidFill>
                <a:effectLst/>
                <a:uLnTx/>
                <a:uFillTx/>
                <a:latin typeface="+mj-lt"/>
                <a:ea typeface="+mj-ea"/>
                <a:cs typeface="+mj-cs"/>
              </a:rPr>
              <a:t>www.ceop.police.uk/ceop</a:t>
            </a:r>
            <a:r>
              <a:rPr kumimoji="0" lang="en-US" i="0" u="none" strike="noStrike" kern="1200" cap="none" spc="0" normalizeH="0" baseline="0" noProof="0" dirty="0">
                <a:ln>
                  <a:noFill/>
                </a:ln>
                <a:solidFill>
                  <a:srgbClr val="FF6600"/>
                </a:solidFill>
                <a:effectLst/>
                <a:uLnTx/>
                <a:uFillTx/>
                <a:latin typeface="+mj-lt"/>
                <a:ea typeface="+mj-ea"/>
                <a:cs typeface="+mj-cs"/>
              </a:rPr>
              <a:t>-report</a:t>
            </a:r>
          </a:p>
        </p:txBody>
      </p:sp>
      <p:pic>
        <p:nvPicPr>
          <p:cNvPr id="8" name="Picture 2"/>
          <p:cNvPicPr>
            <a:picLocks noChangeAspect="1" noChangeArrowheads="1"/>
          </p:cNvPicPr>
          <p:nvPr/>
        </p:nvPicPr>
        <p:blipFill>
          <a:blip r:embed="rId3" cstate="print"/>
          <a:srcRect/>
          <a:stretch>
            <a:fillRect/>
          </a:stretch>
        </p:blipFill>
        <p:spPr bwMode="auto">
          <a:xfrm>
            <a:off x="1315984" y="4633921"/>
            <a:ext cx="3030670" cy="1356245"/>
          </a:xfrm>
          <a:prstGeom prst="rect">
            <a:avLst/>
          </a:prstGeom>
          <a:noFill/>
          <a:ln w="9525">
            <a:noFill/>
            <a:miter lim="800000"/>
            <a:headEnd/>
            <a:tailEnd/>
          </a:ln>
        </p:spPr>
      </p:pic>
      <p:pic>
        <p:nvPicPr>
          <p:cNvPr id="9" name="Picture 4"/>
          <p:cNvPicPr>
            <a:picLocks noChangeAspect="1" noChangeArrowheads="1"/>
          </p:cNvPicPr>
          <p:nvPr/>
        </p:nvPicPr>
        <p:blipFill>
          <a:blip r:embed="rId4"/>
          <a:stretch>
            <a:fillRect/>
          </a:stretch>
        </p:blipFill>
        <p:spPr bwMode="auto">
          <a:xfrm>
            <a:off x="4400702" y="4419544"/>
            <a:ext cx="1692212" cy="1692212"/>
          </a:xfrm>
          <a:prstGeom prst="rect">
            <a:avLst/>
          </a:prstGeom>
          <a:noFill/>
          <a:ln w="9525">
            <a:noFill/>
            <a:miter lim="800000"/>
            <a:headEnd/>
            <a:tailEnd/>
          </a:ln>
        </p:spPr>
      </p:pic>
      <p:pic>
        <p:nvPicPr>
          <p:cNvPr id="11" name="Picture 10" descr="ceop-logo.jpg"/>
          <p:cNvPicPr>
            <a:picLocks noChangeAspect="1"/>
          </p:cNvPicPr>
          <p:nvPr/>
        </p:nvPicPr>
        <p:blipFill>
          <a:blip r:embed="rId5"/>
          <a:stretch>
            <a:fillRect/>
          </a:stretch>
        </p:blipFill>
        <p:spPr>
          <a:xfrm>
            <a:off x="6301076" y="4633920"/>
            <a:ext cx="1333767" cy="1332421"/>
          </a:xfrm>
          <a:prstGeom prst="rect">
            <a:avLst/>
          </a:prstGeom>
        </p:spPr>
      </p:pic>
    </p:spTree>
    <p:extLst>
      <p:ext uri="{BB962C8B-B14F-4D97-AF65-F5344CB8AC3E}">
        <p14:creationId xmlns:p14="http://schemas.microsoft.com/office/powerpoint/2010/main" val="197293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D194616-3B97-4041-852A-B6D2BB2B7F99}" type="slidenum">
              <a:rPr lang="en-US" smtClean="0"/>
              <a:pPr/>
              <a:t>15</a:t>
            </a:fld>
            <a:endParaRPr lang="en-US" dirty="0"/>
          </a:p>
        </p:txBody>
      </p:sp>
      <p:sp>
        <p:nvSpPr>
          <p:cNvPr id="5" name="Footer Placeholder 4"/>
          <p:cNvSpPr>
            <a:spLocks noGrp="1"/>
          </p:cNvSpPr>
          <p:nvPr>
            <p:ph type="ftr" sz="quarter" idx="10"/>
          </p:nvPr>
        </p:nvSpPr>
        <p:spPr>
          <a:xfrm>
            <a:off x="457200" y="6356350"/>
            <a:ext cx="2895600" cy="365125"/>
          </a:xfrm>
        </p:spPr>
        <p:txBody>
          <a:bodyPr/>
          <a:lstStyle/>
          <a:p>
            <a:r>
              <a:rPr lang="en-US"/>
              <a:t>Staying Safe Online</a:t>
            </a:r>
            <a:endParaRPr lang="en-US" dirty="0"/>
          </a:p>
        </p:txBody>
      </p:sp>
      <p:pic>
        <p:nvPicPr>
          <p:cNvPr id="8" name="Content Placeholder 7" descr="PPT Background5.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 b="-93"/>
          <a:stretch/>
        </p:blipFill>
        <p:spPr>
          <a:xfrm>
            <a:off x="0" y="-1"/>
            <a:ext cx="9144000" cy="6865631"/>
          </a:xfrm>
        </p:spPr>
      </p:pic>
    </p:spTree>
    <p:extLst>
      <p:ext uri="{BB962C8B-B14F-4D97-AF65-F5344CB8AC3E}">
        <p14:creationId xmlns:p14="http://schemas.microsoft.com/office/powerpoint/2010/main" val="23504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2</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2855889" y="1230518"/>
            <a:ext cx="3430536" cy="1597472"/>
          </a:xfrm>
          <a:prstGeom prst="rect">
            <a:avLst/>
          </a:prstGeom>
        </p:spPr>
        <p:txBody>
          <a:bodyPr anchor="t">
            <a:noAutofit/>
          </a:bodyPr>
          <a:lstStyle/>
          <a:p>
            <a:pPr algn="ctr"/>
            <a:r>
              <a:rPr lang="en-US" sz="2800" b="1" dirty="0">
                <a:solidFill>
                  <a:srgbClr val="FF6600"/>
                </a:solidFill>
              </a:rPr>
              <a:t>Social media</a:t>
            </a:r>
          </a:p>
        </p:txBody>
      </p:sp>
      <p:pic>
        <p:nvPicPr>
          <p:cNvPr id="9" name="Picture 8" descr="Social Icons-01.jpg"/>
          <p:cNvPicPr>
            <a:picLocks noChangeAspect="1"/>
          </p:cNvPicPr>
          <p:nvPr/>
        </p:nvPicPr>
        <p:blipFill>
          <a:blip r:embed="rId3"/>
          <a:stretch>
            <a:fillRect/>
          </a:stretch>
        </p:blipFill>
        <p:spPr>
          <a:xfrm>
            <a:off x="1407566" y="2007511"/>
            <a:ext cx="2123916" cy="2123916"/>
          </a:xfrm>
          <a:prstGeom prst="rect">
            <a:avLst/>
          </a:prstGeom>
        </p:spPr>
      </p:pic>
      <p:pic>
        <p:nvPicPr>
          <p:cNvPr id="11" name="Picture 10" descr="Social Icons-01.jpg"/>
          <p:cNvPicPr>
            <a:picLocks noChangeAspect="1"/>
          </p:cNvPicPr>
          <p:nvPr/>
        </p:nvPicPr>
        <p:blipFill>
          <a:blip r:embed="rId4"/>
          <a:stretch>
            <a:fillRect/>
          </a:stretch>
        </p:blipFill>
        <p:spPr>
          <a:xfrm>
            <a:off x="3532038" y="2007511"/>
            <a:ext cx="2123916" cy="2123916"/>
          </a:xfrm>
          <a:prstGeom prst="rect">
            <a:avLst/>
          </a:prstGeom>
        </p:spPr>
      </p:pic>
      <p:pic>
        <p:nvPicPr>
          <p:cNvPr id="12" name="Picture 11" descr="Social Icons-01.jpg"/>
          <p:cNvPicPr>
            <a:picLocks noChangeAspect="1"/>
          </p:cNvPicPr>
          <p:nvPr/>
        </p:nvPicPr>
        <p:blipFill>
          <a:blip r:embed="rId5"/>
          <a:stretch>
            <a:fillRect/>
          </a:stretch>
        </p:blipFill>
        <p:spPr>
          <a:xfrm>
            <a:off x="5655954" y="2007511"/>
            <a:ext cx="2123916" cy="2123916"/>
          </a:xfrm>
          <a:prstGeom prst="rect">
            <a:avLst/>
          </a:prstGeom>
        </p:spPr>
      </p:pic>
      <p:pic>
        <p:nvPicPr>
          <p:cNvPr id="14" name="Picture 13" descr="Social Icons-01.jpg"/>
          <p:cNvPicPr>
            <a:picLocks noChangeAspect="1"/>
          </p:cNvPicPr>
          <p:nvPr/>
        </p:nvPicPr>
        <p:blipFill>
          <a:blip r:embed="rId6"/>
          <a:stretch>
            <a:fillRect/>
          </a:stretch>
        </p:blipFill>
        <p:spPr>
          <a:xfrm>
            <a:off x="1407565" y="3895450"/>
            <a:ext cx="2123916" cy="2123916"/>
          </a:xfrm>
          <a:prstGeom prst="rect">
            <a:avLst/>
          </a:prstGeom>
        </p:spPr>
      </p:pic>
      <p:pic>
        <p:nvPicPr>
          <p:cNvPr id="15" name="Picture 14" descr="Social Icons-01.jpg"/>
          <p:cNvPicPr>
            <a:picLocks noChangeAspect="1"/>
          </p:cNvPicPr>
          <p:nvPr/>
        </p:nvPicPr>
        <p:blipFill>
          <a:blip r:embed="rId7"/>
          <a:stretch>
            <a:fillRect/>
          </a:stretch>
        </p:blipFill>
        <p:spPr>
          <a:xfrm>
            <a:off x="3532037" y="3895450"/>
            <a:ext cx="2123916" cy="2123916"/>
          </a:xfrm>
          <a:prstGeom prst="rect">
            <a:avLst/>
          </a:prstGeom>
        </p:spPr>
      </p:pic>
      <p:pic>
        <p:nvPicPr>
          <p:cNvPr id="16" name="Picture 15" descr="Social Icons-01.jpg"/>
          <p:cNvPicPr>
            <a:picLocks noChangeAspect="1"/>
          </p:cNvPicPr>
          <p:nvPr/>
        </p:nvPicPr>
        <p:blipFill>
          <a:blip r:embed="rId8"/>
          <a:stretch>
            <a:fillRect/>
          </a:stretch>
        </p:blipFill>
        <p:spPr>
          <a:xfrm>
            <a:off x="5655953" y="3895450"/>
            <a:ext cx="2123916" cy="2123916"/>
          </a:xfrm>
          <a:prstGeom prst="rect">
            <a:avLst/>
          </a:prstGeom>
        </p:spPr>
      </p:pic>
    </p:spTree>
    <p:extLst>
      <p:ext uri="{BB962C8B-B14F-4D97-AF65-F5344CB8AC3E}">
        <p14:creationId xmlns:p14="http://schemas.microsoft.com/office/powerpoint/2010/main" val="197293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par>
                                <p:cTn id="18" presetID="31" presetClass="entr" presetSubtype="0" fill="hold" nodeType="withEffect">
                                  <p:stCondLst>
                                    <p:cond delay="1000"/>
                                  </p:stCondLst>
                                  <p:iterate type="lt">
                                    <p:tmPct val="5000"/>
                                  </p:iterate>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par>
                                <p:cTn id="24" presetID="31" presetClass="entr" presetSubtype="0" fill="hold" nodeType="withEffect">
                                  <p:stCondLst>
                                    <p:cond delay="2000"/>
                                  </p:stCondLst>
                                  <p:iterate type="lt">
                                    <p:tmPct val="5000"/>
                                  </p:iterate>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par>
                                <p:cTn id="30" presetID="31" presetClass="entr" presetSubtype="0" fill="hold" nodeType="withEffect">
                                  <p:stCondLst>
                                    <p:cond delay="3000"/>
                                  </p:stCondLst>
                                  <p:iterate type="lt">
                                    <p:tmPct val="5000"/>
                                  </p:iterate>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nodeType="withEffect">
                                  <p:stCondLst>
                                    <p:cond delay="4000"/>
                                  </p:stCondLst>
                                  <p:iterate type="lt">
                                    <p:tmPct val="5000"/>
                                  </p:iterate>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3</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9" name="Title 1"/>
          <p:cNvSpPr>
            <a:spLocks noGrp="1"/>
          </p:cNvSpPr>
          <p:nvPr>
            <p:ph type="title"/>
          </p:nvPr>
        </p:nvSpPr>
        <p:spPr>
          <a:xfrm>
            <a:off x="4101452" y="1262263"/>
            <a:ext cx="3430536" cy="1597472"/>
          </a:xfrm>
          <a:prstGeom prst="rect">
            <a:avLst/>
          </a:prstGeom>
        </p:spPr>
        <p:txBody>
          <a:bodyPr anchor="t">
            <a:noAutofit/>
          </a:bodyPr>
          <a:lstStyle/>
          <a:p>
            <a:r>
              <a:rPr lang="en-US" sz="2800" b="1" dirty="0">
                <a:solidFill>
                  <a:srgbClr val="FF6600"/>
                </a:solidFill>
              </a:rPr>
              <a:t>Social media</a:t>
            </a:r>
          </a:p>
        </p:txBody>
      </p:sp>
      <p:sp>
        <p:nvSpPr>
          <p:cNvPr id="11" name="Title 1"/>
          <p:cNvSpPr txBox="1">
            <a:spLocks/>
          </p:cNvSpPr>
          <p:nvPr/>
        </p:nvSpPr>
        <p:spPr>
          <a:xfrm>
            <a:off x="4046485" y="1867766"/>
            <a:ext cx="4572005" cy="4128852"/>
          </a:xfrm>
          <a:prstGeom prst="rect">
            <a:avLst/>
          </a:prstGeom>
        </p:spPr>
        <p:txBody>
          <a:bodyPr vert="horz" lIns="91440" tIns="45720" rIns="91440" bIns="45720" rtlCol="0" anchor="t">
            <a:noAutofit/>
          </a:bodyPr>
          <a:lstStyle/>
          <a:p>
            <a:pPr marL="271463" lvl="0" indent="-271463">
              <a:buFont typeface="Arial"/>
              <a:buChar char="•"/>
            </a:pPr>
            <a:r>
              <a:rPr lang="en-GB" b="1" dirty="0">
                <a:solidFill>
                  <a:srgbClr val="FF6600"/>
                </a:solidFill>
              </a:rPr>
              <a:t>Remember:</a:t>
            </a:r>
            <a:r>
              <a:rPr lang="en-GB" dirty="0">
                <a:solidFill>
                  <a:srgbClr val="FF6600"/>
                </a:solidFill>
              </a:rPr>
              <a:t> you should be 13+ to have social media accounts.</a:t>
            </a:r>
          </a:p>
          <a:p>
            <a:pPr marL="271463" lvl="0" indent="-271463">
              <a:buFont typeface="Arial"/>
              <a:buChar char="•"/>
            </a:pPr>
            <a:endParaRPr lang="en-GB" b="1" dirty="0">
              <a:solidFill>
                <a:srgbClr val="FF6600"/>
              </a:solidFill>
            </a:endParaRPr>
          </a:p>
          <a:p>
            <a:pPr marL="271463" lvl="0" indent="-271463">
              <a:buFont typeface="Arial"/>
              <a:buChar char="•"/>
            </a:pPr>
            <a:r>
              <a:rPr lang="en-GB" b="1" dirty="0">
                <a:solidFill>
                  <a:srgbClr val="FF6600"/>
                </a:solidFill>
              </a:rPr>
              <a:t>Good for:</a:t>
            </a:r>
            <a:r>
              <a:rPr lang="en-GB" dirty="0">
                <a:solidFill>
                  <a:srgbClr val="FF6600"/>
                </a:solidFill>
              </a:rPr>
              <a:t> Keeping in touch with people, sharing pictures and videos.</a:t>
            </a:r>
          </a:p>
          <a:p>
            <a:pPr marL="271463" lvl="0" indent="-271463"/>
            <a:r>
              <a:rPr lang="en-GB" dirty="0">
                <a:solidFill>
                  <a:srgbClr val="FF6600"/>
                </a:solidFill>
              </a:rPr>
              <a:t> </a:t>
            </a:r>
          </a:p>
          <a:p>
            <a:pPr marL="271463" lvl="0" indent="-271463">
              <a:buFont typeface="Arial"/>
              <a:buChar char="•"/>
            </a:pPr>
            <a:r>
              <a:rPr lang="en-GB" b="1" dirty="0">
                <a:solidFill>
                  <a:srgbClr val="FF6600"/>
                </a:solidFill>
              </a:rPr>
              <a:t>DO: </a:t>
            </a:r>
            <a:r>
              <a:rPr lang="en-GB" dirty="0">
                <a:solidFill>
                  <a:srgbClr val="FF6600"/>
                </a:solidFill>
              </a:rPr>
              <a:t>Keep your privacy settings to friends only</a:t>
            </a:r>
          </a:p>
          <a:p>
            <a:pPr marL="271463" lvl="0" indent="-271463">
              <a:buFont typeface="Arial"/>
              <a:buChar char="•"/>
            </a:pPr>
            <a:endParaRPr lang="en-GB" dirty="0">
              <a:solidFill>
                <a:srgbClr val="FF6600"/>
              </a:solidFill>
            </a:endParaRPr>
          </a:p>
          <a:p>
            <a:pPr marL="271463" lvl="0" indent="-271463">
              <a:buFont typeface="Arial"/>
              <a:buChar char="•"/>
            </a:pPr>
            <a:r>
              <a:rPr lang="en-GB" b="1" dirty="0">
                <a:solidFill>
                  <a:srgbClr val="FF6600"/>
                </a:solidFill>
              </a:rPr>
              <a:t>DON’T: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give address, post photos you wouldn’t want your family to see, locations on photos, mobile number, school, or pictures of your school uniform with logo</a:t>
            </a:r>
            <a:endParaRPr lang="en-US" b="1" dirty="0">
              <a:solidFill>
                <a:srgbClr val="FF6600"/>
              </a:solidFill>
            </a:endParaRPr>
          </a:p>
        </p:txBody>
      </p:sp>
      <p:pic>
        <p:nvPicPr>
          <p:cNvPr id="3" name="Picture 2" descr="SOCIAL MEDIA ILLUSTRATION-02-02-0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89" y="697018"/>
            <a:ext cx="5920144" cy="5920144"/>
          </a:xfrm>
          <a:prstGeom prst="rect">
            <a:avLst/>
          </a:prstGeom>
        </p:spPr>
      </p:pic>
    </p:spTree>
    <p:extLst>
      <p:ext uri="{BB962C8B-B14F-4D97-AF65-F5344CB8AC3E}">
        <p14:creationId xmlns:p14="http://schemas.microsoft.com/office/powerpoint/2010/main" val="197293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4</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2855889" y="1230518"/>
            <a:ext cx="3430536" cy="1597472"/>
          </a:xfrm>
          <a:prstGeom prst="rect">
            <a:avLst/>
          </a:prstGeom>
        </p:spPr>
        <p:txBody>
          <a:bodyPr anchor="t">
            <a:noAutofit/>
          </a:bodyPr>
          <a:lstStyle/>
          <a:p>
            <a:pPr algn="ctr"/>
            <a:r>
              <a:rPr lang="en-US" sz="2800" b="1" dirty="0">
                <a:solidFill>
                  <a:srgbClr val="FF6600"/>
                </a:solidFill>
              </a:rPr>
              <a:t>Email</a:t>
            </a:r>
          </a:p>
        </p:txBody>
      </p:sp>
      <p:pic>
        <p:nvPicPr>
          <p:cNvPr id="13" name="Picture 12" descr="Contact 150p-01.jpg"/>
          <p:cNvPicPr>
            <a:picLocks noChangeAspect="1"/>
          </p:cNvPicPr>
          <p:nvPr/>
        </p:nvPicPr>
        <p:blipFill>
          <a:blip r:embed="rId3"/>
          <a:srcRect l="6582" t="5713" r="49680" b="51342"/>
          <a:stretch>
            <a:fillRect/>
          </a:stretch>
        </p:blipFill>
        <p:spPr>
          <a:xfrm>
            <a:off x="3094164" y="2215636"/>
            <a:ext cx="2999583" cy="2945174"/>
          </a:xfrm>
          <a:prstGeom prst="rect">
            <a:avLst/>
          </a:prstGeom>
        </p:spPr>
      </p:pic>
    </p:spTree>
    <p:extLst>
      <p:ext uri="{BB962C8B-B14F-4D97-AF65-F5344CB8AC3E}">
        <p14:creationId xmlns:p14="http://schemas.microsoft.com/office/powerpoint/2010/main" val="197293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AIL ILLUSTRATION-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554" y="591515"/>
            <a:ext cx="5565790" cy="5565790"/>
          </a:xfrm>
          <a:prstGeom prst="rect">
            <a:avLst/>
          </a:prstGeom>
        </p:spPr>
      </p:pic>
      <p:sp>
        <p:nvSpPr>
          <p:cNvPr id="6" name="Slide Number Placeholder 5"/>
          <p:cNvSpPr>
            <a:spLocks noGrp="1"/>
          </p:cNvSpPr>
          <p:nvPr>
            <p:ph type="sldNum" sz="quarter" idx="12"/>
          </p:nvPr>
        </p:nvSpPr>
        <p:spPr/>
        <p:txBody>
          <a:bodyPr/>
          <a:lstStyle/>
          <a:p>
            <a:fld id="{ED194616-3B97-4041-852A-B6D2BB2B7F99}" type="slidenum">
              <a:rPr lang="en-US" smtClean="0"/>
              <a:pPr/>
              <a:t>5</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716116" y="1230518"/>
            <a:ext cx="3430536" cy="1597472"/>
          </a:xfrm>
          <a:prstGeom prst="rect">
            <a:avLst/>
          </a:prstGeom>
        </p:spPr>
        <p:txBody>
          <a:bodyPr anchor="t">
            <a:noAutofit/>
          </a:bodyPr>
          <a:lstStyle/>
          <a:p>
            <a:r>
              <a:rPr lang="en-US" sz="2800" b="1" dirty="0">
                <a:solidFill>
                  <a:srgbClr val="FF6600"/>
                </a:solidFill>
              </a:rPr>
              <a:t>Email</a:t>
            </a:r>
          </a:p>
        </p:txBody>
      </p:sp>
      <p:sp>
        <p:nvSpPr>
          <p:cNvPr id="7" name="Title 1"/>
          <p:cNvSpPr txBox="1">
            <a:spLocks/>
          </p:cNvSpPr>
          <p:nvPr/>
        </p:nvSpPr>
        <p:spPr>
          <a:xfrm>
            <a:off x="716116" y="1902858"/>
            <a:ext cx="5075084" cy="4128852"/>
          </a:xfrm>
          <a:prstGeom prst="rect">
            <a:avLst/>
          </a:prstGeom>
        </p:spPr>
        <p:txBody>
          <a:bodyPr vert="horz" lIns="91440" tIns="45720" rIns="91440" bIns="45720" rtlCol="0" anchor="t">
            <a:noAutofit/>
          </a:bodyPr>
          <a:lstStyle/>
          <a:p>
            <a:pPr marL="271463" lvl="0" indent="-271463">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NEVER OPEN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an email from someone you don’t know. It could contain viruses, scams, or access to your computer</a:t>
            </a:r>
          </a:p>
          <a:p>
            <a:pPr marL="271463" lvl="0" indent="-271463">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DELETE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emails from people you don’t know</a:t>
            </a:r>
          </a:p>
          <a:p>
            <a:pPr marL="271463" lvl="0" indent="-271463">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NEVER GIVE OUT PERSONAL INFORMATION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to people you don’t know</a:t>
            </a:r>
          </a:p>
          <a:p>
            <a:pPr marL="271463" lvl="0" indent="-271463">
              <a:lnSpc>
                <a:spcPct val="107000"/>
              </a:lnSpc>
              <a:spcAft>
                <a:spcPts val="800"/>
              </a:spcAft>
              <a:buFont typeface="Arial"/>
              <a:buChar char="•"/>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NEVER SEND PHOTOGRAPHS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to anyone you don’t know personally</a:t>
            </a:r>
          </a:p>
          <a:p>
            <a:pPr marL="271463" lvl="0" indent="-271463">
              <a:lnSpc>
                <a:spcPct val="107000"/>
              </a:lnSpc>
              <a:spcAft>
                <a:spcPts val="800"/>
              </a:spcAft>
              <a:buFont typeface="Arial"/>
              <a:buChar char="•"/>
            </a:pP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Treat people as you would like to be treated (rude or bullying emails can last forever on your digital footprint)</a:t>
            </a:r>
            <a:endParaRPr lang="en-US" dirty="0">
              <a:solidFill>
                <a:srgbClr val="FF6600"/>
              </a:solidFill>
              <a:latin typeface="Calibri" panose="020F0502020204030204" pitchFamily="34" charset="0"/>
              <a:ea typeface="Calibri" panose="020F0502020204030204" pitchFamily="34" charset="0"/>
              <a:cs typeface="Times New Roman" panose="02020603050405020304" pitchFamily="18" charset="0"/>
            </a:endParaRPr>
          </a:p>
          <a:p>
            <a:pPr marL="271463" indent="-271463"/>
            <a:endParaRPr lang="en-US" dirty="0">
              <a:solidFill>
                <a:srgbClr val="FF6600"/>
              </a:solidFill>
            </a:endParaRPr>
          </a:p>
        </p:txBody>
      </p:sp>
    </p:spTree>
    <p:extLst>
      <p:ext uri="{BB962C8B-B14F-4D97-AF65-F5344CB8AC3E}">
        <p14:creationId xmlns:p14="http://schemas.microsoft.com/office/powerpoint/2010/main" val="197293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6</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1788828" y="1230518"/>
            <a:ext cx="5634352" cy="674388"/>
          </a:xfrm>
          <a:prstGeom prst="rect">
            <a:avLst/>
          </a:prstGeom>
        </p:spPr>
        <p:txBody>
          <a:bodyPr anchor="t">
            <a:noAutofit/>
          </a:bodyPr>
          <a:lstStyle/>
          <a:p>
            <a:pPr algn="ctr"/>
            <a:r>
              <a:rPr lang="en-US" sz="2800" b="1" dirty="0">
                <a:solidFill>
                  <a:srgbClr val="FF6600"/>
                </a:solidFill>
              </a:rPr>
              <a:t>Online chatting and chat rooms</a:t>
            </a:r>
          </a:p>
        </p:txBody>
      </p:sp>
      <p:pic>
        <p:nvPicPr>
          <p:cNvPr id="13" name="Picture 12" descr="Contact 150p-01.jpg"/>
          <p:cNvPicPr>
            <a:picLocks noChangeAspect="1"/>
          </p:cNvPicPr>
          <p:nvPr/>
        </p:nvPicPr>
        <p:blipFill>
          <a:blip r:embed="rId3"/>
          <a:stretch>
            <a:fillRect/>
          </a:stretch>
        </p:blipFill>
        <p:spPr>
          <a:xfrm>
            <a:off x="3121368" y="2215636"/>
            <a:ext cx="2945174" cy="2945174"/>
          </a:xfrm>
          <a:prstGeom prst="rect">
            <a:avLst/>
          </a:prstGeom>
        </p:spPr>
      </p:pic>
    </p:spTree>
    <p:extLst>
      <p:ext uri="{BB962C8B-B14F-4D97-AF65-F5344CB8AC3E}">
        <p14:creationId xmlns:p14="http://schemas.microsoft.com/office/powerpoint/2010/main" val="197293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7</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7" name="Title 1"/>
          <p:cNvSpPr txBox="1">
            <a:spLocks/>
          </p:cNvSpPr>
          <p:nvPr/>
        </p:nvSpPr>
        <p:spPr>
          <a:xfrm>
            <a:off x="3884691" y="2666716"/>
            <a:ext cx="4172574" cy="2966727"/>
          </a:xfrm>
          <a:prstGeom prst="rect">
            <a:avLst/>
          </a:prstGeom>
        </p:spPr>
        <p:txBody>
          <a:bodyPr vert="horz" lIns="91440" tIns="45720" rIns="91440" bIns="45720" rtlCol="0" anchor="t">
            <a:noAutofit/>
          </a:bodyPr>
          <a:lstStyle/>
          <a:p>
            <a:pPr marL="271463" indent="-271463">
              <a:buFont typeface="Arial"/>
              <a:buChar char="•"/>
            </a:pPr>
            <a:r>
              <a:rPr lang="en-GB" b="1" dirty="0">
                <a:solidFill>
                  <a:srgbClr val="FF6600"/>
                </a:solidFill>
              </a:rPr>
              <a:t>NEVER GIVE OUT PERSONAL INFORMATION </a:t>
            </a:r>
            <a:r>
              <a:rPr lang="en-GB" dirty="0">
                <a:solidFill>
                  <a:srgbClr val="FF6600"/>
                </a:solidFill>
              </a:rPr>
              <a:t>(name, address or school). If someone asks you for personal information, tell a trusted adult.</a:t>
            </a:r>
          </a:p>
          <a:p>
            <a:pPr marL="271463" indent="-271463">
              <a:buFont typeface="Arial"/>
              <a:buChar char="•"/>
            </a:pPr>
            <a:endParaRPr lang="en-GB" dirty="0">
              <a:solidFill>
                <a:srgbClr val="FF6600"/>
              </a:solidFill>
            </a:endParaRPr>
          </a:p>
          <a:p>
            <a:pPr marL="271463" indent="-271463">
              <a:buFont typeface="Arial"/>
              <a:buChar char="•"/>
            </a:pPr>
            <a:r>
              <a:rPr lang="en-GB" b="1" dirty="0">
                <a:solidFill>
                  <a:srgbClr val="FF6600"/>
                </a:solidFill>
              </a:rPr>
              <a:t>NEVER ARRANGE TO MEET SOMEONE </a:t>
            </a:r>
            <a:r>
              <a:rPr lang="en-GB" dirty="0">
                <a:solidFill>
                  <a:srgbClr val="FF6600"/>
                </a:solidFill>
              </a:rPr>
              <a:t>you have only met online. People may not be who they say they are…</a:t>
            </a:r>
          </a:p>
          <a:p>
            <a:pPr marL="271463" indent="-271463"/>
            <a:endParaRPr lang="en-US" dirty="0">
              <a:solidFill>
                <a:srgbClr val="FF6600"/>
              </a:solidFill>
            </a:endParaRPr>
          </a:p>
        </p:txBody>
      </p:sp>
      <p:sp>
        <p:nvSpPr>
          <p:cNvPr id="9" name="Title 1"/>
          <p:cNvSpPr txBox="1">
            <a:spLocks/>
          </p:cNvSpPr>
          <p:nvPr/>
        </p:nvSpPr>
        <p:spPr>
          <a:xfrm>
            <a:off x="3884691" y="1345096"/>
            <a:ext cx="4311576" cy="870088"/>
          </a:xfrm>
          <a:prstGeom prst="rect">
            <a:avLst/>
          </a:prstGeom>
        </p:spPr>
        <p:txBody>
          <a:bodyPr vert="horz" lIns="91440" tIns="45720" rIns="91440" bIns="45720" rtlCol="0" anchor="t">
            <a:noAutofit/>
          </a:bodyPr>
          <a:lstStyle/>
          <a:p>
            <a:pPr marL="0" marR="0" lvl="0" indent="0" defTabSz="4572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6600"/>
                </a:solidFill>
                <a:effectLst/>
                <a:uLnTx/>
                <a:uFillTx/>
                <a:latin typeface="+mj-lt"/>
                <a:ea typeface="+mj-ea"/>
                <a:cs typeface="+mj-cs"/>
              </a:rPr>
              <a:t>Online chatting and chat rooms</a:t>
            </a:r>
          </a:p>
        </p:txBody>
      </p:sp>
      <p:pic>
        <p:nvPicPr>
          <p:cNvPr id="3" name="Picture 2" descr="CHAT ILLUSTRATION-0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54" y="438754"/>
            <a:ext cx="6282721" cy="6282721"/>
          </a:xfrm>
          <a:prstGeom prst="rect">
            <a:avLst/>
          </a:prstGeom>
        </p:spPr>
      </p:pic>
    </p:spTree>
    <p:extLst>
      <p:ext uri="{BB962C8B-B14F-4D97-AF65-F5344CB8AC3E}">
        <p14:creationId xmlns:p14="http://schemas.microsoft.com/office/powerpoint/2010/main" val="197293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8</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837718" y="2432441"/>
            <a:ext cx="7539493" cy="771716"/>
          </a:xfrm>
          <a:prstGeom prst="rect">
            <a:avLst/>
          </a:prstGeom>
        </p:spPr>
        <p:txBody>
          <a:bodyPr anchor="t">
            <a:noAutofit/>
          </a:bodyPr>
          <a:lstStyle/>
          <a:p>
            <a:pPr algn="ctr"/>
            <a:r>
              <a:rPr lang="en-US" sz="2800" b="1" dirty="0">
                <a:solidFill>
                  <a:srgbClr val="FF6600"/>
                </a:solidFill>
              </a:rPr>
              <a:t>Instant messaging and messaging apps</a:t>
            </a:r>
          </a:p>
        </p:txBody>
      </p:sp>
      <p:pic>
        <p:nvPicPr>
          <p:cNvPr id="9" name="Picture 8" descr="Social Icons-01.jpg"/>
          <p:cNvPicPr>
            <a:picLocks noChangeAspect="1"/>
          </p:cNvPicPr>
          <p:nvPr/>
        </p:nvPicPr>
        <p:blipFill>
          <a:blip r:embed="rId3"/>
          <a:stretch>
            <a:fillRect/>
          </a:stretch>
        </p:blipFill>
        <p:spPr>
          <a:xfrm>
            <a:off x="865018" y="3579652"/>
            <a:ext cx="1513117" cy="1513117"/>
          </a:xfrm>
          <a:prstGeom prst="rect">
            <a:avLst/>
          </a:prstGeom>
        </p:spPr>
      </p:pic>
      <p:pic>
        <p:nvPicPr>
          <p:cNvPr id="11" name="Picture 10" descr="Social Icons-01.jpg"/>
          <p:cNvPicPr>
            <a:picLocks noChangeAspect="1"/>
          </p:cNvPicPr>
          <p:nvPr/>
        </p:nvPicPr>
        <p:blipFill>
          <a:blip r:embed="rId4"/>
          <a:srcRect l="19256" r="16516"/>
          <a:stretch>
            <a:fillRect/>
          </a:stretch>
        </p:blipFill>
        <p:spPr>
          <a:xfrm>
            <a:off x="2378135" y="3356924"/>
            <a:ext cx="1364156" cy="2123916"/>
          </a:xfrm>
          <a:prstGeom prst="rect">
            <a:avLst/>
          </a:prstGeom>
        </p:spPr>
      </p:pic>
      <p:pic>
        <p:nvPicPr>
          <p:cNvPr id="12" name="Picture 11" descr="Social Icons-01.jpg"/>
          <p:cNvPicPr>
            <a:picLocks noChangeAspect="1"/>
          </p:cNvPicPr>
          <p:nvPr/>
        </p:nvPicPr>
        <p:blipFill>
          <a:blip r:embed="rId5"/>
          <a:srcRect l="17658" r="13611"/>
          <a:stretch>
            <a:fillRect/>
          </a:stretch>
        </p:blipFill>
        <p:spPr>
          <a:xfrm>
            <a:off x="3823267" y="3356924"/>
            <a:ext cx="1459776" cy="2123916"/>
          </a:xfrm>
          <a:prstGeom prst="rect">
            <a:avLst/>
          </a:prstGeom>
        </p:spPr>
      </p:pic>
      <p:pic>
        <p:nvPicPr>
          <p:cNvPr id="14" name="Picture 13" descr="Social Icons-01.jpg"/>
          <p:cNvPicPr>
            <a:picLocks noChangeAspect="1"/>
          </p:cNvPicPr>
          <p:nvPr/>
        </p:nvPicPr>
        <p:blipFill>
          <a:blip r:embed="rId6"/>
          <a:srcRect l="13663" r="14576"/>
          <a:stretch>
            <a:fillRect/>
          </a:stretch>
        </p:blipFill>
        <p:spPr>
          <a:xfrm>
            <a:off x="6690926" y="3380460"/>
            <a:ext cx="1524141" cy="2123916"/>
          </a:xfrm>
          <a:prstGeom prst="rect">
            <a:avLst/>
          </a:prstGeom>
        </p:spPr>
      </p:pic>
      <p:pic>
        <p:nvPicPr>
          <p:cNvPr id="15" name="Picture 14" descr="Social Icons-01.jpg"/>
          <p:cNvPicPr>
            <a:picLocks noChangeAspect="1"/>
          </p:cNvPicPr>
          <p:nvPr/>
        </p:nvPicPr>
        <p:blipFill>
          <a:blip r:embed="rId7"/>
          <a:srcRect l="22002" r="19623"/>
          <a:stretch>
            <a:fillRect/>
          </a:stretch>
        </p:blipFill>
        <p:spPr>
          <a:xfrm>
            <a:off x="5372133" y="3726554"/>
            <a:ext cx="1318793" cy="1271645"/>
          </a:xfrm>
          <a:prstGeom prst="rect">
            <a:avLst/>
          </a:prstGeom>
        </p:spPr>
      </p:pic>
    </p:spTree>
    <p:extLst>
      <p:ext uri="{BB962C8B-B14F-4D97-AF65-F5344CB8AC3E}">
        <p14:creationId xmlns:p14="http://schemas.microsoft.com/office/powerpoint/2010/main" val="197293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childTnLst>
                          </p:cTn>
                        </p:par>
                        <p:par>
                          <p:cTn id="32" fill="hold">
                            <p:stCondLst>
                              <p:cond delay="4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194616-3B97-4041-852A-B6D2BB2B7F99}" type="slidenum">
              <a:rPr lang="en-US" smtClean="0"/>
              <a:pPr/>
              <a:t>9</a:t>
            </a:fld>
            <a:endParaRPr lang="en-US" dirty="0"/>
          </a:p>
        </p:txBody>
      </p:sp>
      <p:sp>
        <p:nvSpPr>
          <p:cNvPr id="10" name="Footer Placeholder 2"/>
          <p:cNvSpPr txBox="1">
            <a:spLocks/>
          </p:cNvSpPr>
          <p:nvPr/>
        </p:nvSpPr>
        <p:spPr>
          <a:xfrm>
            <a:off x="5791200" y="556106"/>
            <a:ext cx="2895600" cy="365125"/>
          </a:xfrm>
          <a:prstGeom prst="rect">
            <a:avLst/>
          </a:prstGeom>
        </p:spPr>
        <p:txBody>
          <a:bodyPr/>
          <a:lstStyle>
            <a:defPPr>
              <a:defRPr lang="en-US"/>
            </a:defPPr>
            <a:lvl1pPr marL="0" algn="r" defTabSz="457200" rtl="0" eaLnBrk="1" latinLnBrk="0" hangingPunct="1">
              <a:defRPr sz="1800" b="1" kern="1200">
                <a:solidFill>
                  <a:srgbClr val="FF66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Your Digital Footprint</a:t>
            </a:r>
          </a:p>
        </p:txBody>
      </p:sp>
      <p:sp>
        <p:nvSpPr>
          <p:cNvPr id="2" name="Title 1"/>
          <p:cNvSpPr>
            <a:spLocks noGrp="1"/>
          </p:cNvSpPr>
          <p:nvPr>
            <p:ph type="title"/>
          </p:nvPr>
        </p:nvSpPr>
        <p:spPr>
          <a:xfrm>
            <a:off x="716117" y="1197602"/>
            <a:ext cx="5588505" cy="874359"/>
          </a:xfrm>
          <a:prstGeom prst="rect">
            <a:avLst/>
          </a:prstGeom>
        </p:spPr>
        <p:txBody>
          <a:bodyPr anchor="t">
            <a:noAutofit/>
          </a:bodyPr>
          <a:lstStyle/>
          <a:p>
            <a:r>
              <a:rPr lang="en-US" sz="2800" b="1" dirty="0">
                <a:solidFill>
                  <a:srgbClr val="FF6600"/>
                </a:solidFill>
              </a:rPr>
              <a:t>Instant messaging and messaging apps</a:t>
            </a:r>
          </a:p>
        </p:txBody>
      </p:sp>
      <p:sp>
        <p:nvSpPr>
          <p:cNvPr id="13" name="Title 1"/>
          <p:cNvSpPr txBox="1">
            <a:spLocks/>
          </p:cNvSpPr>
          <p:nvPr/>
        </p:nvSpPr>
        <p:spPr>
          <a:xfrm>
            <a:off x="716117" y="2227498"/>
            <a:ext cx="6264504" cy="4128852"/>
          </a:xfrm>
          <a:prstGeom prst="rect">
            <a:avLst/>
          </a:prstGeom>
        </p:spPr>
        <p:txBody>
          <a:bodyPr vert="horz" lIns="91440" tIns="45720" rIns="91440" bIns="45720" rtlCol="0" anchor="t">
            <a:noAutofit/>
          </a:bodyPr>
          <a:lstStyle/>
          <a:p>
            <a:pPr marL="271463" indent="-271463">
              <a:lnSpc>
                <a:spcPct val="107000"/>
              </a:lnSpc>
              <a:spcAft>
                <a:spcPts val="800"/>
              </a:spcAft>
              <a:buFont typeface="Arial"/>
              <a:buChar char="•"/>
              <a:tabLst>
                <a:tab pos="87313" algn="l"/>
              </a:tabLst>
            </a:pP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A way to chat privately with friends and family</a:t>
            </a:r>
          </a:p>
          <a:p>
            <a:pPr marL="271463" indent="-271463">
              <a:lnSpc>
                <a:spcPct val="107000"/>
              </a:lnSpc>
              <a:spcAft>
                <a:spcPts val="800"/>
              </a:spcAft>
              <a:buFont typeface="Arial"/>
              <a:buChar char="•"/>
              <a:tabLst>
                <a:tab pos="87313" algn="l"/>
              </a:tabLst>
            </a:pP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You can use webcams or </a:t>
            </a:r>
            <a:r>
              <a:rPr lang="en-GB" dirty="0" err="1">
                <a:solidFill>
                  <a:srgbClr val="FF6600"/>
                </a:solidFill>
                <a:latin typeface="Calibri" panose="020F0502020204030204" pitchFamily="34" charset="0"/>
                <a:ea typeface="Calibri" panose="020F0502020204030204" pitchFamily="34" charset="0"/>
                <a:cs typeface="Times New Roman" panose="02020603050405020304" pitchFamily="18" charset="0"/>
              </a:rPr>
              <a:t>FaceTime</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 to see the other person </a:t>
            </a:r>
          </a:p>
          <a:p>
            <a:pPr marL="271463" indent="-271463">
              <a:lnSpc>
                <a:spcPct val="107000"/>
              </a:lnSpc>
              <a:spcAft>
                <a:spcPts val="800"/>
              </a:spcAft>
              <a:buFont typeface="Arial"/>
              <a:buChar char="•"/>
              <a:tabLst>
                <a:tab pos="87313" algn="l"/>
              </a:tabLst>
            </a:pP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You have a contacts list</a:t>
            </a:r>
          </a:p>
          <a:p>
            <a:pPr marL="271463" indent="-271463">
              <a:lnSpc>
                <a:spcPct val="107000"/>
              </a:lnSpc>
              <a:spcAft>
                <a:spcPts val="800"/>
              </a:spcAft>
              <a:buFont typeface="Arial"/>
              <a:buChar char="•"/>
              <a:tabLst>
                <a:tab pos="87313" algn="l"/>
              </a:tabLst>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BLOCK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anyone you don’t know who adds you to their contacts list</a:t>
            </a:r>
          </a:p>
          <a:p>
            <a:pPr marL="271463" lvl="0" indent="-271463">
              <a:buFont typeface="Arial"/>
              <a:buChar char="•"/>
              <a:tabLst>
                <a:tab pos="87313" algn="l"/>
              </a:tabLst>
            </a:pPr>
            <a:r>
              <a:rPr lang="en-GB" b="1" dirty="0">
                <a:solidFill>
                  <a:srgbClr val="FF6600"/>
                </a:solidFill>
              </a:rPr>
              <a:t>NEVER GIVE OUT PERSONAL INFORMATION </a:t>
            </a:r>
            <a:r>
              <a:rPr lang="en-GB" dirty="0">
                <a:solidFill>
                  <a:srgbClr val="FF6600"/>
                </a:solidFill>
              </a:rPr>
              <a:t>(name, address or school)</a:t>
            </a:r>
          </a:p>
          <a:p>
            <a:pPr marL="271463" lvl="0" indent="-271463">
              <a:buFont typeface="Arial"/>
              <a:buChar char="•"/>
              <a:tabLst>
                <a:tab pos="87313" algn="l"/>
              </a:tabLst>
            </a:pPr>
            <a:endParaRPr lang="en-GB" dirty="0">
              <a:solidFill>
                <a:srgbClr val="FF6600"/>
              </a:solidFill>
            </a:endParaRPr>
          </a:p>
          <a:p>
            <a:pPr marL="271463" lvl="0" indent="-271463">
              <a:buFont typeface="Arial"/>
              <a:buChar char="•"/>
              <a:tabLst>
                <a:tab pos="87313" algn="l"/>
              </a:tabLst>
            </a:pPr>
            <a:r>
              <a:rPr lang="en-GB" b="1" dirty="0">
                <a:solidFill>
                  <a:srgbClr val="FF6600"/>
                </a:solidFill>
              </a:rPr>
              <a:t>AVOID</a:t>
            </a:r>
            <a:r>
              <a:rPr lang="en-GB" dirty="0">
                <a:solidFill>
                  <a:srgbClr val="FF6600"/>
                </a:solidFill>
              </a:rPr>
              <a:t> using a photo of yourself on your profile</a:t>
            </a:r>
          </a:p>
          <a:p>
            <a:pPr marL="271463" lvl="0" indent="-271463">
              <a:tabLst>
                <a:tab pos="87313" algn="l"/>
              </a:tabLst>
            </a:pPr>
            <a:r>
              <a:rPr lang="en-GB" dirty="0">
                <a:solidFill>
                  <a:srgbClr val="FF6600"/>
                </a:solidFill>
              </a:rPr>
              <a:t> </a:t>
            </a:r>
          </a:p>
          <a:p>
            <a:pPr marL="271463" lvl="0" indent="-271463">
              <a:buFont typeface="Arial"/>
              <a:buChar char="•"/>
              <a:tabLst>
                <a:tab pos="87313" algn="l"/>
              </a:tabLst>
            </a:pPr>
            <a:r>
              <a:rPr lang="en-GB"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NEVER USE A WEBCAM </a:t>
            </a:r>
            <a:r>
              <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rPr>
              <a:t>with people you don’t know</a:t>
            </a:r>
          </a:p>
          <a:p>
            <a:pPr marL="271463" indent="-271463">
              <a:lnSpc>
                <a:spcPct val="107000"/>
              </a:lnSpc>
              <a:spcAft>
                <a:spcPts val="800"/>
              </a:spcAft>
              <a:tabLst>
                <a:tab pos="87313" algn="l"/>
              </a:tabLst>
            </a:pPr>
            <a:endParaRPr lang="en-GB" dirty="0">
              <a:solidFill>
                <a:srgbClr val="FF6600"/>
              </a:solidFill>
              <a:latin typeface="Calibri" panose="020F0502020204030204" pitchFamily="34" charset="0"/>
              <a:ea typeface="Calibri" panose="020F0502020204030204" pitchFamily="34" charset="0"/>
              <a:cs typeface="Times New Roman" panose="02020603050405020304" pitchFamily="18" charset="0"/>
            </a:endParaRPr>
          </a:p>
          <a:p>
            <a:pPr marL="271463" indent="-271463">
              <a:tabLst>
                <a:tab pos="87313" algn="l"/>
              </a:tabLst>
            </a:pPr>
            <a:endParaRPr lang="en-US" dirty="0">
              <a:solidFill>
                <a:srgbClr val="FF6600"/>
              </a:solidFill>
            </a:endParaRPr>
          </a:p>
        </p:txBody>
      </p:sp>
      <p:pic>
        <p:nvPicPr>
          <p:cNvPr id="3" name="Picture 2" descr="MESSAGING ILLUSTRATION-02-0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539" y="333617"/>
            <a:ext cx="6858000" cy="6858000"/>
          </a:xfrm>
          <a:prstGeom prst="rect">
            <a:avLst/>
          </a:prstGeom>
        </p:spPr>
      </p:pic>
    </p:spTree>
    <p:extLst>
      <p:ext uri="{BB962C8B-B14F-4D97-AF65-F5344CB8AC3E}">
        <p14:creationId xmlns:p14="http://schemas.microsoft.com/office/powerpoint/2010/main" val="1972932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3948</TotalTime>
  <Words>1095</Words>
  <Application>Microsoft Office PowerPoint</Application>
  <PresentationFormat>On-screen Show (4:3)</PresentationFormat>
  <Paragraphs>112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Social media</vt:lpstr>
      <vt:lpstr>Social media</vt:lpstr>
      <vt:lpstr>Email</vt:lpstr>
      <vt:lpstr>Email</vt:lpstr>
      <vt:lpstr>Online chatting and chat rooms</vt:lpstr>
      <vt:lpstr>PowerPoint Presentation</vt:lpstr>
      <vt:lpstr>Instant messaging and messaging apps</vt:lpstr>
      <vt:lpstr>Instant messaging and messaging apps</vt:lpstr>
      <vt:lpstr>File sharing</vt:lpstr>
      <vt:lpstr>File sharing</vt:lpstr>
      <vt:lpstr>Online gaming</vt:lpstr>
      <vt:lpstr>Online gaming</vt:lpstr>
      <vt:lpstr>How to report</vt:lpstr>
      <vt:lpstr>PowerPoint Presentation</vt:lpstr>
    </vt:vector>
  </TitlesOfParts>
  <Company>Digital Storm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Edwards</dc:creator>
  <cp:lastModifiedBy>Kat Lamb</cp:lastModifiedBy>
  <cp:revision>151</cp:revision>
  <dcterms:created xsi:type="dcterms:W3CDTF">2016-09-13T11:31:42Z</dcterms:created>
  <dcterms:modified xsi:type="dcterms:W3CDTF">2020-09-22T20:09:01Z</dcterms:modified>
</cp:coreProperties>
</file>