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3" r:id="rId9"/>
    <p:sldId id="262" r:id="rId10"/>
    <p:sldId id="265" r:id="rId11"/>
    <p:sldId id="266" r:id="rId12"/>
    <p:sldId id="268" r:id="rId13"/>
    <p:sldId id="267" r:id="rId14"/>
    <p:sldId id="269" r:id="rId15"/>
    <p:sldId id="270" r:id="rId16"/>
    <p:sldId id="272" r:id="rId17"/>
    <p:sldId id="271"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7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7D9142-1A78-4B8A-9D2D-73A4F60AB856}"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390572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D9142-1A78-4B8A-9D2D-73A4F60AB856}"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13033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D9142-1A78-4B8A-9D2D-73A4F60AB856}"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392529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D9142-1A78-4B8A-9D2D-73A4F60AB856}"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42140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7D9142-1A78-4B8A-9D2D-73A4F60AB856}"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342083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7D9142-1A78-4B8A-9D2D-73A4F60AB856}"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208852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7D9142-1A78-4B8A-9D2D-73A4F60AB856}" type="datetimeFigureOut">
              <a:rPr lang="en-GB" smtClean="0"/>
              <a:t>14/01/2022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28944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7D9142-1A78-4B8A-9D2D-73A4F60AB856}" type="datetimeFigureOut">
              <a:rPr lang="en-GB" smtClean="0"/>
              <a:t>14/01/2022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268155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D9142-1A78-4B8A-9D2D-73A4F60AB856}" type="datetimeFigureOut">
              <a:rPr lang="en-GB" smtClean="0"/>
              <a:t>14/01/2022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262373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7D9142-1A78-4B8A-9D2D-73A4F60AB856}"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21039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7D9142-1A78-4B8A-9D2D-73A4F60AB856}"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DD9F81-5A60-4965-B5A5-DAB0049A7DAB}" type="slidenum">
              <a:rPr lang="en-GB" smtClean="0"/>
              <a:t>‹#›</a:t>
            </a:fld>
            <a:endParaRPr lang="en-GB"/>
          </a:p>
        </p:txBody>
      </p:sp>
    </p:spTree>
    <p:extLst>
      <p:ext uri="{BB962C8B-B14F-4D97-AF65-F5344CB8AC3E}">
        <p14:creationId xmlns:p14="http://schemas.microsoft.com/office/powerpoint/2010/main" val="397751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9142-1A78-4B8A-9D2D-73A4F60AB856}" type="datetimeFigureOut">
              <a:rPr lang="en-GB" smtClean="0"/>
              <a:t>14/01/2022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D9F81-5A60-4965-B5A5-DAB0049A7DAB}" type="slidenum">
              <a:rPr lang="en-GB" smtClean="0"/>
              <a:t>‹#›</a:t>
            </a:fld>
            <a:endParaRPr lang="en-GB"/>
          </a:p>
        </p:txBody>
      </p:sp>
    </p:spTree>
    <p:extLst>
      <p:ext uri="{BB962C8B-B14F-4D97-AF65-F5344CB8AC3E}">
        <p14:creationId xmlns:p14="http://schemas.microsoft.com/office/powerpoint/2010/main" val="84766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ailymail.co.uk/sciencetech/article-3643363/How-far-food-travelled-Interactive-map-shows-world-s-food-comes-from.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18" y="1676544"/>
            <a:ext cx="9144000" cy="2387600"/>
          </a:xfrm>
        </p:spPr>
        <p:txBody>
          <a:bodyPr>
            <a:normAutofit fontScale="90000"/>
          </a:bodyPr>
          <a:lstStyle/>
          <a:p>
            <a:r>
              <a:rPr lang="en-GB" b="1" u="sng" dirty="0" smtClean="0">
                <a:latin typeface="My Happy Ending" pitchFamily="2" charset="0"/>
                <a:ea typeface="My Happy Ending" pitchFamily="2" charset="0"/>
              </a:rPr>
              <a:t/>
            </a:r>
            <a:br>
              <a:rPr lang="en-GB" b="1" u="sng" dirty="0" smtClean="0">
                <a:latin typeface="My Happy Ending" pitchFamily="2" charset="0"/>
                <a:ea typeface="My Happy Ending" pitchFamily="2" charset="0"/>
              </a:rPr>
            </a:br>
            <a:r>
              <a:rPr lang="en-GB" b="1" u="sng" dirty="0">
                <a:latin typeface="My Happy Ending" pitchFamily="2" charset="0"/>
                <a:ea typeface="My Happy Ending" pitchFamily="2" charset="0"/>
              </a:rPr>
              <a:t/>
            </a:r>
            <a:br>
              <a:rPr lang="en-GB" b="1" u="sng" dirty="0">
                <a:latin typeface="My Happy Ending" pitchFamily="2" charset="0"/>
                <a:ea typeface="My Happy Ending" pitchFamily="2" charset="0"/>
              </a:rPr>
            </a:br>
            <a:r>
              <a:rPr lang="en-GB" sz="7300" b="1" u="sng" dirty="0">
                <a:latin typeface="My Happy Ending" pitchFamily="2" charset="0"/>
                <a:ea typeface="My Happy Ending" pitchFamily="2" charset="0"/>
              </a:rPr>
              <a:t>International/ Global </a:t>
            </a:r>
            <a:r>
              <a:rPr lang="en-GB" sz="7300" b="1" u="sng" dirty="0" smtClean="0">
                <a:latin typeface="My Happy Ending" pitchFamily="2" charset="0"/>
                <a:ea typeface="My Happy Ending" pitchFamily="2" charset="0"/>
              </a:rPr>
              <a:t>Trade</a:t>
            </a:r>
            <a:br>
              <a:rPr lang="en-GB" sz="7300" b="1" u="sng" dirty="0" smtClean="0">
                <a:latin typeface="My Happy Ending" pitchFamily="2" charset="0"/>
                <a:ea typeface="My Happy Ending" pitchFamily="2" charset="0"/>
              </a:rPr>
            </a:br>
            <a:r>
              <a:rPr lang="en-GB" sz="7300" b="1" u="sng" dirty="0" smtClean="0">
                <a:latin typeface="My Happy Ending" pitchFamily="2" charset="0"/>
                <a:ea typeface="My Happy Ending" pitchFamily="2" charset="0"/>
              </a:rPr>
              <a:t/>
            </a:r>
            <a:br>
              <a:rPr lang="en-GB" sz="7300" b="1" u="sng" dirty="0" smtClean="0">
                <a:latin typeface="My Happy Ending" pitchFamily="2" charset="0"/>
                <a:ea typeface="My Happy Ending" pitchFamily="2" charset="0"/>
              </a:rPr>
            </a:br>
            <a:r>
              <a:rPr lang="en-GB" sz="7300" b="1" u="sng" dirty="0" smtClean="0">
                <a:latin typeface="My Happy Ending" pitchFamily="2" charset="0"/>
                <a:ea typeface="My Happy Ending" pitchFamily="2" charset="0"/>
              </a:rPr>
              <a:t>Food</a:t>
            </a:r>
            <a:r>
              <a:rPr lang="en-GB" b="1" u="sng" dirty="0">
                <a:latin typeface="My Happy Ending" pitchFamily="2" charset="0"/>
                <a:ea typeface="My Happy Ending" pitchFamily="2" charset="0"/>
              </a:rPr>
              <a:t/>
            </a:r>
            <a:br>
              <a:rPr lang="en-GB" b="1" u="sng" dirty="0">
                <a:latin typeface="My Happy Ending" pitchFamily="2" charset="0"/>
                <a:ea typeface="My Happy Ending" pitchFamily="2" charset="0"/>
              </a:rPr>
            </a:br>
            <a:endParaRPr lang="en-GB" dirty="0">
              <a:latin typeface="My Happy Ending" pitchFamily="2" charset="0"/>
              <a:ea typeface="My Happy Ending" pitchFamily="2" charset="0"/>
            </a:endParaRPr>
          </a:p>
        </p:txBody>
      </p:sp>
      <p:pic>
        <p:nvPicPr>
          <p:cNvPr id="4" name="Picture 3"/>
          <p:cNvPicPr>
            <a:picLocks noChangeAspect="1"/>
          </p:cNvPicPr>
          <p:nvPr/>
        </p:nvPicPr>
        <p:blipFill>
          <a:blip r:embed="rId2"/>
          <a:stretch>
            <a:fillRect/>
          </a:stretch>
        </p:blipFill>
        <p:spPr>
          <a:xfrm>
            <a:off x="533400" y="3191739"/>
            <a:ext cx="4567382" cy="3293785"/>
          </a:xfrm>
          <a:prstGeom prst="rect">
            <a:avLst/>
          </a:prstGeom>
        </p:spPr>
      </p:pic>
      <p:pic>
        <p:nvPicPr>
          <p:cNvPr id="5" name="Picture 4"/>
          <p:cNvPicPr>
            <a:picLocks noChangeAspect="1"/>
          </p:cNvPicPr>
          <p:nvPr/>
        </p:nvPicPr>
        <p:blipFill>
          <a:blip r:embed="rId3"/>
          <a:stretch>
            <a:fillRect/>
          </a:stretch>
        </p:blipFill>
        <p:spPr>
          <a:xfrm>
            <a:off x="7342999" y="3323359"/>
            <a:ext cx="4849001" cy="2829656"/>
          </a:xfrm>
          <a:prstGeom prst="rect">
            <a:avLst/>
          </a:prstGeom>
        </p:spPr>
      </p:pic>
    </p:spTree>
    <p:extLst>
      <p:ext uri="{BB962C8B-B14F-4D97-AF65-F5344CB8AC3E}">
        <p14:creationId xmlns:p14="http://schemas.microsoft.com/office/powerpoint/2010/main" val="151984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42754" y="692739"/>
            <a:ext cx="6736352" cy="4494656"/>
          </a:xfrm>
          <a:prstGeom prst="rect">
            <a:avLst/>
          </a:prstGeom>
        </p:spPr>
      </p:pic>
      <p:sp>
        <p:nvSpPr>
          <p:cNvPr id="7" name="Rectangle 6"/>
          <p:cNvSpPr/>
          <p:nvPr/>
        </p:nvSpPr>
        <p:spPr>
          <a:xfrm>
            <a:off x="7722198" y="5047206"/>
            <a:ext cx="6096000" cy="1938992"/>
          </a:xfrm>
          <a:prstGeom prst="rect">
            <a:avLst/>
          </a:prstGeom>
        </p:spPr>
        <p:txBody>
          <a:bodyPr>
            <a:spAutoFit/>
          </a:bodyPr>
          <a:lstStyle/>
          <a:p>
            <a:r>
              <a:rPr lang="en-GB" sz="6000" dirty="0">
                <a:latin typeface="My Happy Ending" pitchFamily="2" charset="0"/>
                <a:ea typeface="My Happy Ending" pitchFamily="2" charset="0"/>
              </a:rPr>
              <a:t>Tea pickers</a:t>
            </a:r>
          </a:p>
          <a:p>
            <a:r>
              <a:rPr lang="en-GB" sz="6000" dirty="0">
                <a:latin typeface="My Happy Ending" pitchFamily="2" charset="0"/>
                <a:ea typeface="My Happy Ending" pitchFamily="2" charset="0"/>
              </a:rPr>
              <a:t>West Java, Indonesia</a:t>
            </a:r>
          </a:p>
        </p:txBody>
      </p:sp>
    </p:spTree>
    <p:extLst>
      <p:ext uri="{BB962C8B-B14F-4D97-AF65-F5344CB8AC3E}">
        <p14:creationId xmlns:p14="http://schemas.microsoft.com/office/powerpoint/2010/main" val="41353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8292"/>
          </a:xfrm>
        </p:spPr>
        <p:txBody>
          <a:bodyPr>
            <a:normAutofit/>
          </a:bodyPr>
          <a:lstStyle/>
          <a:p>
            <a:pPr algn="ctr"/>
            <a:r>
              <a:rPr lang="en-GB" sz="6600" dirty="0">
                <a:latin typeface="My Happy Ending" pitchFamily="2" charset="0"/>
                <a:ea typeface="My Happy Ending" pitchFamily="2" charset="0"/>
              </a:rPr>
              <a:t>Countries can earn money by exporting </a:t>
            </a:r>
            <a:br>
              <a:rPr lang="en-GB" sz="6600" dirty="0">
                <a:latin typeface="My Happy Ending" pitchFamily="2" charset="0"/>
                <a:ea typeface="My Happy Ending" pitchFamily="2" charset="0"/>
              </a:rPr>
            </a:br>
            <a:r>
              <a:rPr lang="en-GB" sz="6600" dirty="0">
                <a:latin typeface="My Happy Ending" pitchFamily="2" charset="0"/>
                <a:ea typeface="My Happy Ending" pitchFamily="2" charset="0"/>
              </a:rPr>
              <a:t>food to other countries. </a:t>
            </a:r>
            <a:r>
              <a:rPr lang="en-GB" sz="6600" dirty="0">
                <a:latin typeface="My Happy Ending" pitchFamily="2" charset="0"/>
                <a:ea typeface="My Happy Ending" pitchFamily="2" charset="0"/>
              </a:rPr>
              <a:t/>
            </a:r>
            <a:br>
              <a:rPr lang="en-GB" sz="6600" dirty="0">
                <a:latin typeface="My Happy Ending" pitchFamily="2" charset="0"/>
                <a:ea typeface="My Happy Ending" pitchFamily="2" charset="0"/>
              </a:rPr>
            </a:br>
            <a:r>
              <a:rPr lang="en-GB" sz="6600" dirty="0" smtClean="0">
                <a:latin typeface="My Happy Ending" pitchFamily="2" charset="0"/>
                <a:ea typeface="My Happy Ending" pitchFamily="2" charset="0"/>
              </a:rPr>
              <a:t/>
            </a:r>
            <a:br>
              <a:rPr lang="en-GB" sz="6600" dirty="0" smtClean="0">
                <a:latin typeface="My Happy Ending" pitchFamily="2" charset="0"/>
                <a:ea typeface="My Happy Ending" pitchFamily="2" charset="0"/>
              </a:rPr>
            </a:br>
            <a:r>
              <a:rPr lang="en-GB" sz="6600" dirty="0" smtClean="0">
                <a:latin typeface="My Happy Ending" pitchFamily="2" charset="0"/>
                <a:ea typeface="My Happy Ending" pitchFamily="2" charset="0"/>
              </a:rPr>
              <a:t>The </a:t>
            </a:r>
            <a:r>
              <a:rPr lang="en-GB" sz="6600" dirty="0">
                <a:latin typeface="My Happy Ending" pitchFamily="2" charset="0"/>
                <a:ea typeface="My Happy Ending" pitchFamily="2" charset="0"/>
              </a:rPr>
              <a:t>world's biggest food exporter is </a:t>
            </a:r>
            <a:br>
              <a:rPr lang="en-GB" sz="6600" dirty="0">
                <a:latin typeface="My Happy Ending" pitchFamily="2" charset="0"/>
                <a:ea typeface="My Happy Ending" pitchFamily="2" charset="0"/>
              </a:rPr>
            </a:br>
            <a:r>
              <a:rPr lang="en-GB" sz="6600" dirty="0">
                <a:latin typeface="My Happy Ending" pitchFamily="2" charset="0"/>
                <a:ea typeface="My Happy Ending" pitchFamily="2" charset="0"/>
              </a:rPr>
              <a:t>the United States of America. </a:t>
            </a:r>
            <a:r>
              <a:rPr lang="en-GB" sz="6600" dirty="0"/>
              <a:t/>
            </a:r>
            <a:br>
              <a:rPr lang="en-GB" sz="6600" dirty="0"/>
            </a:br>
            <a:endParaRPr lang="en-GB" sz="6600" dirty="0"/>
          </a:p>
        </p:txBody>
      </p:sp>
    </p:spTree>
    <p:extLst>
      <p:ext uri="{BB962C8B-B14F-4D97-AF65-F5344CB8AC3E}">
        <p14:creationId xmlns:p14="http://schemas.microsoft.com/office/powerpoint/2010/main" val="375504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8" y="1344839"/>
            <a:ext cx="10515600" cy="1325563"/>
          </a:xfrm>
        </p:spPr>
        <p:txBody>
          <a:bodyPr>
            <a:normAutofit fontScale="90000"/>
          </a:bodyPr>
          <a:lstStyle/>
          <a:p>
            <a:r>
              <a:rPr lang="en-GB" sz="9800" dirty="0">
                <a:latin typeface="My Happy Ending" pitchFamily="2" charset="0"/>
                <a:ea typeface="My Happy Ending" pitchFamily="2" charset="0"/>
              </a:rPr>
              <a:t>According to most sources, seafood is the </a:t>
            </a:r>
            <a:r>
              <a:rPr lang="en-GB" sz="9800" dirty="0" smtClean="0">
                <a:latin typeface="My Happy Ending" pitchFamily="2" charset="0"/>
                <a:ea typeface="My Happy Ending" pitchFamily="2" charset="0"/>
              </a:rPr>
              <a:t>most </a:t>
            </a:r>
            <a:r>
              <a:rPr lang="en-GB" sz="9800" dirty="0">
                <a:latin typeface="My Happy Ending" pitchFamily="2" charset="0"/>
                <a:ea typeface="My Happy Ending" pitchFamily="2" charset="0"/>
              </a:rPr>
              <a:t>traded food in the </a:t>
            </a:r>
            <a:r>
              <a:rPr lang="en-GB" sz="9800" dirty="0" smtClean="0">
                <a:latin typeface="My Happy Ending" pitchFamily="2" charset="0"/>
                <a:ea typeface="My Happy Ending" pitchFamily="2" charset="0"/>
              </a:rPr>
              <a:t>world!</a:t>
            </a: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3966210" y="3658416"/>
            <a:ext cx="4076700" cy="2571750"/>
          </a:xfrm>
          <a:prstGeom prst="rect">
            <a:avLst/>
          </a:prstGeom>
        </p:spPr>
      </p:pic>
    </p:spTree>
    <p:extLst>
      <p:ext uri="{BB962C8B-B14F-4D97-AF65-F5344CB8AC3E}">
        <p14:creationId xmlns:p14="http://schemas.microsoft.com/office/powerpoint/2010/main" val="1083977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03806" y="4564739"/>
            <a:ext cx="1266825" cy="1123950"/>
          </a:xfrm>
          <a:prstGeom prst="rect">
            <a:avLst/>
          </a:prstGeom>
        </p:spPr>
      </p:pic>
      <p:pic>
        <p:nvPicPr>
          <p:cNvPr id="7" name="Picture 6"/>
          <p:cNvPicPr>
            <a:picLocks noChangeAspect="1"/>
          </p:cNvPicPr>
          <p:nvPr/>
        </p:nvPicPr>
        <p:blipFill>
          <a:blip r:embed="rId3"/>
          <a:stretch>
            <a:fillRect/>
          </a:stretch>
        </p:blipFill>
        <p:spPr>
          <a:xfrm>
            <a:off x="1855333" y="3776525"/>
            <a:ext cx="1504950" cy="1238250"/>
          </a:xfrm>
          <a:prstGeom prst="rect">
            <a:avLst/>
          </a:prstGeom>
        </p:spPr>
      </p:pic>
      <p:pic>
        <p:nvPicPr>
          <p:cNvPr id="5" name="Picture 4"/>
          <p:cNvPicPr>
            <a:picLocks noChangeAspect="1"/>
          </p:cNvPicPr>
          <p:nvPr/>
        </p:nvPicPr>
        <p:blipFill>
          <a:blip r:embed="rId4"/>
          <a:stretch>
            <a:fillRect/>
          </a:stretch>
        </p:blipFill>
        <p:spPr>
          <a:xfrm>
            <a:off x="1941058" y="3019016"/>
            <a:ext cx="1333500" cy="1133475"/>
          </a:xfrm>
          <a:prstGeom prst="rect">
            <a:avLst/>
          </a:prstGeom>
        </p:spPr>
      </p:pic>
      <p:sp>
        <p:nvSpPr>
          <p:cNvPr id="3" name="Content Placeholder 2"/>
          <p:cNvSpPr>
            <a:spLocks noGrp="1"/>
          </p:cNvSpPr>
          <p:nvPr>
            <p:ph idx="1"/>
          </p:nvPr>
        </p:nvSpPr>
        <p:spPr>
          <a:xfrm>
            <a:off x="472439" y="231957"/>
            <a:ext cx="12747171" cy="6208032"/>
          </a:xfrm>
        </p:spPr>
        <p:txBody>
          <a:bodyPr>
            <a:noAutofit/>
          </a:bodyPr>
          <a:lstStyle/>
          <a:p>
            <a:pPr marL="0" indent="0">
              <a:buNone/>
            </a:pPr>
            <a:r>
              <a:rPr lang="en-GB" sz="7200" dirty="0">
                <a:latin typeface="My Happy Ending" pitchFamily="2" charset="0"/>
                <a:ea typeface="My Happy Ending" pitchFamily="2" charset="0"/>
              </a:rPr>
              <a:t>Other foods that are traded in huge </a:t>
            </a:r>
            <a:r>
              <a:rPr lang="en-GB" sz="7200" dirty="0" smtClean="0">
                <a:latin typeface="My Happy Ending" pitchFamily="2" charset="0"/>
                <a:ea typeface="My Happy Ending" pitchFamily="2" charset="0"/>
              </a:rPr>
              <a:t/>
            </a:r>
            <a:br>
              <a:rPr lang="en-GB" sz="7200" dirty="0" smtClean="0">
                <a:latin typeface="My Happy Ending" pitchFamily="2" charset="0"/>
                <a:ea typeface="My Happy Ending" pitchFamily="2" charset="0"/>
              </a:rPr>
            </a:br>
            <a:r>
              <a:rPr lang="en-GB" sz="7200" dirty="0" smtClean="0">
                <a:latin typeface="My Happy Ending" pitchFamily="2" charset="0"/>
                <a:ea typeface="My Happy Ending" pitchFamily="2" charset="0"/>
              </a:rPr>
              <a:t>quantities </a:t>
            </a:r>
            <a:r>
              <a:rPr lang="en-GB" sz="7200" dirty="0">
                <a:latin typeface="My Happy Ending" pitchFamily="2" charset="0"/>
                <a:ea typeface="My Happy Ending" pitchFamily="2" charset="0"/>
              </a:rPr>
              <a:t>across the world include: </a:t>
            </a:r>
          </a:p>
          <a:p>
            <a:r>
              <a:rPr lang="en-GB" sz="4800" dirty="0">
                <a:latin typeface="My Happy Ending" pitchFamily="2" charset="0"/>
                <a:ea typeface="My Happy Ending" pitchFamily="2" charset="0"/>
              </a:rPr>
              <a:t>soya beans </a:t>
            </a:r>
          </a:p>
          <a:p>
            <a:r>
              <a:rPr lang="en-GB" sz="4800" dirty="0">
                <a:latin typeface="My Happy Ending" pitchFamily="2" charset="0"/>
                <a:ea typeface="My Happy Ending" pitchFamily="2" charset="0"/>
              </a:rPr>
              <a:t>wheat</a:t>
            </a:r>
          </a:p>
          <a:p>
            <a:r>
              <a:rPr lang="en-GB" sz="4800" dirty="0">
                <a:latin typeface="My Happy Ending" pitchFamily="2" charset="0"/>
                <a:ea typeface="My Happy Ending" pitchFamily="2" charset="0"/>
              </a:rPr>
              <a:t>palm oil </a:t>
            </a:r>
          </a:p>
          <a:p>
            <a:r>
              <a:rPr lang="en-GB" sz="4800" dirty="0">
                <a:latin typeface="My Happy Ending" pitchFamily="2" charset="0"/>
                <a:ea typeface="My Happy Ending" pitchFamily="2" charset="0"/>
              </a:rPr>
              <a:t>sugar</a:t>
            </a:r>
          </a:p>
          <a:p>
            <a:r>
              <a:rPr lang="en-GB" sz="4800" dirty="0">
                <a:latin typeface="My Happy Ending" pitchFamily="2" charset="0"/>
                <a:ea typeface="My Happy Ending" pitchFamily="2" charset="0"/>
              </a:rPr>
              <a:t>corn</a:t>
            </a:r>
          </a:p>
          <a:p>
            <a:endParaRPr lang="en-GB" sz="1100" dirty="0"/>
          </a:p>
          <a:p>
            <a:endParaRPr lang="en-GB" sz="1100" dirty="0"/>
          </a:p>
        </p:txBody>
      </p:sp>
      <p:pic>
        <p:nvPicPr>
          <p:cNvPr id="4" name="Picture 3"/>
          <p:cNvPicPr>
            <a:picLocks noChangeAspect="1"/>
          </p:cNvPicPr>
          <p:nvPr/>
        </p:nvPicPr>
        <p:blipFill>
          <a:blip r:embed="rId5"/>
          <a:stretch>
            <a:fillRect/>
          </a:stretch>
        </p:blipFill>
        <p:spPr>
          <a:xfrm>
            <a:off x="2607808" y="2183448"/>
            <a:ext cx="1228725" cy="1152525"/>
          </a:xfrm>
          <a:prstGeom prst="rect">
            <a:avLst/>
          </a:prstGeom>
        </p:spPr>
      </p:pic>
      <p:pic>
        <p:nvPicPr>
          <p:cNvPr id="9" name="Picture 8"/>
          <p:cNvPicPr>
            <a:picLocks noChangeAspect="1"/>
          </p:cNvPicPr>
          <p:nvPr/>
        </p:nvPicPr>
        <p:blipFill>
          <a:blip r:embed="rId6"/>
          <a:stretch>
            <a:fillRect/>
          </a:stretch>
        </p:blipFill>
        <p:spPr>
          <a:xfrm>
            <a:off x="1625600" y="5688689"/>
            <a:ext cx="1219200" cy="1047750"/>
          </a:xfrm>
          <a:prstGeom prst="rect">
            <a:avLst/>
          </a:prstGeom>
        </p:spPr>
      </p:pic>
    </p:spTree>
    <p:extLst>
      <p:ext uri="{BB962C8B-B14F-4D97-AF65-F5344CB8AC3E}">
        <p14:creationId xmlns:p14="http://schemas.microsoft.com/office/powerpoint/2010/main" val="411527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2970439"/>
            <a:ext cx="10515600" cy="1325563"/>
          </a:xfrm>
        </p:spPr>
        <p:txBody>
          <a:bodyPr>
            <a:normAutofit fontScale="90000"/>
          </a:bodyPr>
          <a:lstStyle/>
          <a:p>
            <a:r>
              <a:rPr lang="en-GB" sz="7300" u="sng" dirty="0">
                <a:latin typeface="My Happy Ending" pitchFamily="2" charset="0"/>
                <a:ea typeface="My Happy Ending" pitchFamily="2" charset="0"/>
              </a:rPr>
              <a:t>Food Miles </a:t>
            </a:r>
            <a:r>
              <a:rPr lang="en-GB" sz="7300" u="sng" dirty="0" smtClean="0">
                <a:latin typeface="My Happy Ending" pitchFamily="2" charset="0"/>
                <a:ea typeface="My Happy Ending" pitchFamily="2" charset="0"/>
              </a:rPr>
              <a:t/>
            </a:r>
            <a:br>
              <a:rPr lang="en-GB" sz="7300" u="sng" dirty="0" smtClean="0">
                <a:latin typeface="My Happy Ending" pitchFamily="2" charset="0"/>
                <a:ea typeface="My Happy Ending" pitchFamily="2" charset="0"/>
              </a:rPr>
            </a:br>
            <a:r>
              <a:rPr lang="en-GB" sz="7300" u="sng" dirty="0" smtClean="0">
                <a:latin typeface="My Happy Ending" pitchFamily="2" charset="0"/>
                <a:ea typeface="My Happy Ending" pitchFamily="2" charset="0"/>
              </a:rPr>
              <a:t/>
            </a:r>
            <a:br>
              <a:rPr lang="en-GB" sz="7300" u="sng" dirty="0" smtClean="0">
                <a:latin typeface="My Happy Ending" pitchFamily="2" charset="0"/>
                <a:ea typeface="My Happy Ending" pitchFamily="2" charset="0"/>
              </a:rPr>
            </a:br>
            <a:r>
              <a:rPr lang="en-GB" sz="7300" dirty="0">
                <a:latin typeface="My Happy Ending" pitchFamily="2" charset="0"/>
                <a:ea typeface="My Happy Ending" pitchFamily="2" charset="0"/>
              </a:rPr>
              <a:t>The term 'food miles' is used to describe how far the food </a:t>
            </a:r>
            <a:r>
              <a:rPr lang="en-GB" sz="7300" dirty="0" smtClean="0">
                <a:latin typeface="My Happy Ending" pitchFamily="2" charset="0"/>
                <a:ea typeface="My Happy Ending" pitchFamily="2" charset="0"/>
              </a:rPr>
              <a:t>we </a:t>
            </a:r>
            <a:r>
              <a:rPr lang="en-GB" sz="7300" dirty="0">
                <a:latin typeface="My Happy Ending" pitchFamily="2" charset="0"/>
                <a:ea typeface="My Happy Ending" pitchFamily="2" charset="0"/>
              </a:rPr>
              <a:t>eat travels from where it is first produced, before it </a:t>
            </a:r>
            <a:r>
              <a:rPr lang="en-GB" sz="7300" dirty="0" smtClean="0">
                <a:latin typeface="My Happy Ending" pitchFamily="2" charset="0"/>
                <a:ea typeface="My Happy Ending" pitchFamily="2" charset="0"/>
              </a:rPr>
              <a:t>ends </a:t>
            </a:r>
            <a:r>
              <a:rPr lang="en-GB" sz="7300" dirty="0">
                <a:latin typeface="My Happy Ending" pitchFamily="2" charset="0"/>
                <a:ea typeface="My Happy Ending" pitchFamily="2" charset="0"/>
              </a:rPr>
              <a:t>up on our tables. Below is a map that shows some </a:t>
            </a:r>
            <a:r>
              <a:rPr lang="en-GB" sz="7300" dirty="0" smtClean="0">
                <a:latin typeface="My Happy Ending" pitchFamily="2" charset="0"/>
                <a:ea typeface="My Happy Ending" pitchFamily="2" charset="0"/>
              </a:rPr>
              <a:t>popular </a:t>
            </a:r>
            <a:r>
              <a:rPr lang="en-GB" sz="7300" dirty="0">
                <a:latin typeface="My Happy Ending" pitchFamily="2" charset="0"/>
                <a:ea typeface="My Happy Ending" pitchFamily="2" charset="0"/>
              </a:rPr>
              <a:t>imported foods in the UK and their food miles. </a:t>
            </a:r>
            <a:r>
              <a:rPr lang="en-GB" u="sng" dirty="0"/>
              <a:t/>
            </a:r>
            <a:br>
              <a:rPr lang="en-GB" u="sng" dirty="0"/>
            </a:br>
            <a:endParaRPr lang="en-GB" u="sng" dirty="0"/>
          </a:p>
        </p:txBody>
      </p:sp>
    </p:spTree>
    <p:extLst>
      <p:ext uri="{BB962C8B-B14F-4D97-AF65-F5344CB8AC3E}">
        <p14:creationId xmlns:p14="http://schemas.microsoft.com/office/powerpoint/2010/main" val="64496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9642" y="703036"/>
            <a:ext cx="8996577" cy="5124450"/>
          </a:xfrm>
          <a:prstGeom prst="rect">
            <a:avLst/>
          </a:prstGeom>
        </p:spPr>
      </p:pic>
    </p:spTree>
    <p:extLst>
      <p:ext uri="{BB962C8B-B14F-4D97-AF65-F5344CB8AC3E}">
        <p14:creationId xmlns:p14="http://schemas.microsoft.com/office/powerpoint/2010/main" val="1667099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2970439"/>
            <a:ext cx="10515600" cy="1325563"/>
          </a:xfrm>
        </p:spPr>
        <p:txBody>
          <a:bodyPr>
            <a:normAutofit fontScale="90000"/>
          </a:bodyPr>
          <a:lstStyle/>
          <a:p>
            <a:r>
              <a:rPr lang="en-GB" sz="7300" u="sng" dirty="0">
                <a:latin typeface="My Happy Ending" pitchFamily="2" charset="0"/>
                <a:ea typeface="My Happy Ending" pitchFamily="2" charset="0"/>
              </a:rPr>
              <a:t>Food Miles </a:t>
            </a:r>
            <a:r>
              <a:rPr lang="en-GB" sz="7300" u="sng" dirty="0">
                <a:latin typeface="My Happy Ending" pitchFamily="2" charset="0"/>
                <a:ea typeface="My Happy Ending" pitchFamily="2" charset="0"/>
              </a:rPr>
              <a:t/>
            </a:r>
            <a:br>
              <a:rPr lang="en-GB" sz="7300" u="sng" dirty="0">
                <a:latin typeface="My Happy Ending" pitchFamily="2" charset="0"/>
                <a:ea typeface="My Happy Ending" pitchFamily="2" charset="0"/>
              </a:rPr>
            </a:br>
            <a:r>
              <a:rPr lang="en-GB" sz="7300" u="sng" dirty="0" smtClean="0">
                <a:latin typeface="My Happy Ending" pitchFamily="2" charset="0"/>
                <a:ea typeface="My Happy Ending" pitchFamily="2" charset="0"/>
              </a:rPr>
              <a:t/>
            </a:r>
            <a:br>
              <a:rPr lang="en-GB" sz="7300" u="sng" dirty="0" smtClean="0">
                <a:latin typeface="My Happy Ending" pitchFamily="2" charset="0"/>
                <a:ea typeface="My Happy Ending" pitchFamily="2" charset="0"/>
              </a:rPr>
            </a:br>
            <a:r>
              <a:rPr lang="en-GB" sz="7300" dirty="0" smtClean="0">
                <a:latin typeface="My Happy Ending" pitchFamily="2" charset="0"/>
                <a:ea typeface="My Happy Ending" pitchFamily="2" charset="0"/>
              </a:rPr>
              <a:t>Although </a:t>
            </a:r>
            <a:r>
              <a:rPr lang="en-GB" sz="7300" dirty="0">
                <a:latin typeface="My Happy Ending" pitchFamily="2" charset="0"/>
                <a:ea typeface="My Happy Ending" pitchFamily="2" charset="0"/>
              </a:rPr>
              <a:t>food trade is essential, the vehicles that </a:t>
            </a:r>
            <a:br>
              <a:rPr lang="en-GB" sz="7300" dirty="0">
                <a:latin typeface="My Happy Ending" pitchFamily="2" charset="0"/>
                <a:ea typeface="My Happy Ending" pitchFamily="2" charset="0"/>
              </a:rPr>
            </a:br>
            <a:r>
              <a:rPr lang="en-GB" sz="7300" dirty="0">
                <a:latin typeface="My Happy Ending" pitchFamily="2" charset="0"/>
                <a:ea typeface="My Happy Ending" pitchFamily="2" charset="0"/>
              </a:rPr>
              <a:t>transport the food cause pollution. </a:t>
            </a:r>
            <a:r>
              <a:rPr lang="en-GB" sz="7300" b="1" dirty="0">
                <a:latin typeface="My Happy Ending" pitchFamily="2" charset="0"/>
                <a:ea typeface="My Happy Ending" pitchFamily="2" charset="0"/>
              </a:rPr>
              <a:t>The more miles, the </a:t>
            </a:r>
            <a:r>
              <a:rPr lang="en-GB" sz="7300" b="1" dirty="0" smtClean="0">
                <a:latin typeface="My Happy Ending" pitchFamily="2" charset="0"/>
                <a:ea typeface="My Happy Ending" pitchFamily="2" charset="0"/>
              </a:rPr>
              <a:t>greater </a:t>
            </a:r>
            <a:r>
              <a:rPr lang="en-GB" sz="7300" b="1" dirty="0">
                <a:latin typeface="My Happy Ending" pitchFamily="2" charset="0"/>
                <a:ea typeface="My Happy Ending" pitchFamily="2" charset="0"/>
              </a:rPr>
              <a:t>the pollution. </a:t>
            </a:r>
            <a:br>
              <a:rPr lang="en-GB" sz="7300" b="1" dirty="0">
                <a:latin typeface="My Happy Ending" pitchFamily="2" charset="0"/>
                <a:ea typeface="My Happy Ending" pitchFamily="2" charset="0"/>
              </a:rPr>
            </a:br>
            <a:r>
              <a:rPr lang="en-GB" sz="7300" dirty="0" smtClean="0">
                <a:latin typeface="My Happy Ending" pitchFamily="2" charset="0"/>
                <a:ea typeface="My Happy Ending" pitchFamily="2" charset="0"/>
              </a:rPr>
              <a:t> </a:t>
            </a:r>
            <a:r>
              <a:rPr lang="en-GB" u="sng" dirty="0"/>
              <a:t/>
            </a:r>
            <a:br>
              <a:rPr lang="en-GB" u="sng" dirty="0"/>
            </a:br>
            <a:endParaRPr lang="en-GB" u="sng" dirty="0"/>
          </a:p>
        </p:txBody>
      </p:sp>
      <p:pic>
        <p:nvPicPr>
          <p:cNvPr id="3" name="Picture 2"/>
          <p:cNvPicPr>
            <a:picLocks noChangeAspect="1"/>
          </p:cNvPicPr>
          <p:nvPr/>
        </p:nvPicPr>
        <p:blipFill>
          <a:blip r:embed="rId2"/>
          <a:stretch>
            <a:fillRect/>
          </a:stretch>
        </p:blipFill>
        <p:spPr>
          <a:xfrm>
            <a:off x="11039475" y="0"/>
            <a:ext cx="1152525" cy="1285875"/>
          </a:xfrm>
          <a:prstGeom prst="rect">
            <a:avLst/>
          </a:prstGeom>
        </p:spPr>
      </p:pic>
    </p:spTree>
    <p:extLst>
      <p:ext uri="{BB962C8B-B14F-4D97-AF65-F5344CB8AC3E}">
        <p14:creationId xmlns:p14="http://schemas.microsoft.com/office/powerpoint/2010/main" val="1713716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238466"/>
            <a:ext cx="8360229" cy="3724096"/>
          </a:xfrm>
          <a:prstGeom prst="rect">
            <a:avLst/>
          </a:prstGeom>
        </p:spPr>
        <p:txBody>
          <a:bodyPr wrap="square">
            <a:spAutoFit/>
          </a:bodyPr>
          <a:lstStyle/>
          <a:p>
            <a:r>
              <a:rPr lang="en-GB" sz="6000" u="sng" dirty="0">
                <a:solidFill>
                  <a:srgbClr val="000000"/>
                </a:solidFill>
                <a:latin typeface="My Happy Ending" pitchFamily="2" charset="0"/>
                <a:ea typeface="My Happy Ending" pitchFamily="2" charset="0"/>
              </a:rPr>
              <a:t>Food Security </a:t>
            </a:r>
          </a:p>
          <a:p>
            <a:r>
              <a:rPr lang="en-GB" sz="4400" dirty="0">
                <a:solidFill>
                  <a:srgbClr val="000000"/>
                </a:solidFill>
                <a:latin typeface="My Happy Ending" pitchFamily="2" charset="0"/>
                <a:ea typeface="My Happy Ending" pitchFamily="2" charset="0"/>
              </a:rPr>
              <a:t>The term '</a:t>
            </a:r>
            <a:r>
              <a:rPr lang="en-GB" sz="4400" dirty="0">
                <a:solidFill>
                  <a:srgbClr val="0000FF"/>
                </a:solidFill>
                <a:latin typeface="My Happy Ending" pitchFamily="2" charset="0"/>
                <a:ea typeface="My Happy Ending" pitchFamily="2" charset="0"/>
              </a:rPr>
              <a:t>food security</a:t>
            </a:r>
            <a:r>
              <a:rPr lang="en-GB" sz="4400" dirty="0">
                <a:solidFill>
                  <a:srgbClr val="000000"/>
                </a:solidFill>
                <a:latin typeface="My Happy Ending" pitchFamily="2" charset="0"/>
                <a:ea typeface="My Happy Ending" pitchFamily="2" charset="0"/>
              </a:rPr>
              <a:t>' refers to the availability of and </a:t>
            </a:r>
            <a:r>
              <a:rPr lang="en-GB" sz="4400" dirty="0" smtClean="0">
                <a:solidFill>
                  <a:srgbClr val="000000"/>
                </a:solidFill>
                <a:latin typeface="My Happy Ending" pitchFamily="2" charset="0"/>
                <a:ea typeface="My Happy Ending" pitchFamily="2" charset="0"/>
              </a:rPr>
              <a:t>access </a:t>
            </a:r>
            <a:r>
              <a:rPr lang="en-GB" sz="4400" dirty="0">
                <a:solidFill>
                  <a:srgbClr val="000000"/>
                </a:solidFill>
                <a:latin typeface="My Happy Ending" pitchFamily="2" charset="0"/>
                <a:ea typeface="My Happy Ending" pitchFamily="2" charset="0"/>
              </a:rPr>
              <a:t>of food. The map below shows levels of food security- </a:t>
            </a:r>
            <a:r>
              <a:rPr lang="en-GB" sz="4400" dirty="0" smtClean="0">
                <a:solidFill>
                  <a:srgbClr val="000000"/>
                </a:solidFill>
                <a:latin typeface="My Happy Ending" pitchFamily="2" charset="0"/>
                <a:ea typeface="My Happy Ending" pitchFamily="2" charset="0"/>
              </a:rPr>
              <a:t>the </a:t>
            </a:r>
            <a:r>
              <a:rPr lang="en-GB" sz="4400" dirty="0">
                <a:solidFill>
                  <a:srgbClr val="000000"/>
                </a:solidFill>
                <a:latin typeface="My Happy Ending" pitchFamily="2" charset="0"/>
                <a:ea typeface="My Happy Ending" pitchFamily="2" charset="0"/>
              </a:rPr>
              <a:t>ability of countries to produce/ import enough food for </a:t>
            </a:r>
            <a:r>
              <a:rPr lang="en-GB" sz="4400" dirty="0" smtClean="0">
                <a:solidFill>
                  <a:srgbClr val="000000"/>
                </a:solidFill>
                <a:latin typeface="My Happy Ending" pitchFamily="2" charset="0"/>
                <a:ea typeface="My Happy Ending" pitchFamily="2" charset="0"/>
              </a:rPr>
              <a:t>their </a:t>
            </a:r>
            <a:r>
              <a:rPr lang="en-GB" sz="4400" dirty="0">
                <a:solidFill>
                  <a:srgbClr val="000000"/>
                </a:solidFill>
                <a:latin typeface="My Happy Ending" pitchFamily="2" charset="0"/>
                <a:ea typeface="My Happy Ending" pitchFamily="2" charset="0"/>
              </a:rPr>
              <a:t>population. </a:t>
            </a:r>
          </a:p>
        </p:txBody>
      </p:sp>
      <p:pic>
        <p:nvPicPr>
          <p:cNvPr id="3" name="Picture 2"/>
          <p:cNvPicPr>
            <a:picLocks noChangeAspect="1"/>
          </p:cNvPicPr>
          <p:nvPr/>
        </p:nvPicPr>
        <p:blipFill>
          <a:blip r:embed="rId2"/>
          <a:stretch>
            <a:fillRect/>
          </a:stretch>
        </p:blipFill>
        <p:spPr>
          <a:xfrm>
            <a:off x="5566454" y="3353480"/>
            <a:ext cx="6429375" cy="3286125"/>
          </a:xfrm>
          <a:prstGeom prst="rect">
            <a:avLst/>
          </a:prstGeom>
        </p:spPr>
      </p:pic>
    </p:spTree>
    <p:extLst>
      <p:ext uri="{BB962C8B-B14F-4D97-AF65-F5344CB8AC3E}">
        <p14:creationId xmlns:p14="http://schemas.microsoft.com/office/powerpoint/2010/main" val="1692361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238466"/>
            <a:ext cx="8360229" cy="1015663"/>
          </a:xfrm>
          <a:prstGeom prst="rect">
            <a:avLst/>
          </a:prstGeom>
        </p:spPr>
        <p:txBody>
          <a:bodyPr wrap="square">
            <a:spAutoFit/>
          </a:bodyPr>
          <a:lstStyle/>
          <a:p>
            <a:r>
              <a:rPr lang="en-GB" sz="6000" dirty="0" smtClean="0">
                <a:solidFill>
                  <a:srgbClr val="000000"/>
                </a:solidFill>
                <a:latin typeface="My Happy Ending" pitchFamily="2" charset="0"/>
                <a:ea typeface="My Happy Ending" pitchFamily="2" charset="0"/>
              </a:rPr>
              <a:t>So, where does our food come from?</a:t>
            </a:r>
          </a:p>
        </p:txBody>
      </p:sp>
      <p:pic>
        <p:nvPicPr>
          <p:cNvPr id="4" name="Picture 3"/>
          <p:cNvPicPr>
            <a:picLocks noChangeAspect="1"/>
          </p:cNvPicPr>
          <p:nvPr/>
        </p:nvPicPr>
        <p:blipFill>
          <a:blip r:embed="rId2"/>
          <a:stretch>
            <a:fillRect/>
          </a:stretch>
        </p:blipFill>
        <p:spPr>
          <a:xfrm>
            <a:off x="1528158" y="1509712"/>
            <a:ext cx="7701567" cy="4716917"/>
          </a:xfrm>
          <a:prstGeom prst="rect">
            <a:avLst/>
          </a:prstGeom>
        </p:spPr>
      </p:pic>
    </p:spTree>
    <p:extLst>
      <p:ext uri="{BB962C8B-B14F-4D97-AF65-F5344CB8AC3E}">
        <p14:creationId xmlns:p14="http://schemas.microsoft.com/office/powerpoint/2010/main" val="72036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238466"/>
            <a:ext cx="11538857" cy="2585323"/>
          </a:xfrm>
          <a:prstGeom prst="rect">
            <a:avLst/>
          </a:prstGeom>
        </p:spPr>
        <p:txBody>
          <a:bodyPr wrap="square">
            <a:spAutoFit/>
          </a:bodyPr>
          <a:lstStyle/>
          <a:p>
            <a:r>
              <a:rPr lang="en-GB" sz="4800" dirty="0" smtClean="0">
                <a:latin typeface="My Happy Ending" pitchFamily="2" charset="0"/>
                <a:ea typeface="My Happy Ending" pitchFamily="2" charset="0"/>
              </a:rPr>
              <a:t>-</a:t>
            </a:r>
            <a:r>
              <a:rPr lang="en-GB" sz="6600" dirty="0" smtClean="0">
                <a:latin typeface="My Happy Ending" pitchFamily="2" charset="0"/>
                <a:ea typeface="My Happy Ending" pitchFamily="2" charset="0"/>
              </a:rPr>
              <a:t> </a:t>
            </a:r>
            <a:r>
              <a:rPr lang="en-GB" sz="4800" dirty="0" smtClean="0">
                <a:latin typeface="My Happy Ending" pitchFamily="2" charset="0"/>
                <a:ea typeface="My Happy Ending" pitchFamily="2" charset="0"/>
              </a:rPr>
              <a:t>Look </a:t>
            </a:r>
            <a:r>
              <a:rPr lang="en-GB" sz="4800" dirty="0">
                <a:latin typeface="My Happy Ending" pitchFamily="2" charset="0"/>
                <a:ea typeface="My Happy Ending" pitchFamily="2" charset="0"/>
              </a:rPr>
              <a:t>at the source location of each food item on the activity sheet. </a:t>
            </a:r>
          </a:p>
          <a:p>
            <a:r>
              <a:rPr lang="en-GB" sz="4800" dirty="0" smtClean="0">
                <a:latin typeface="My Happy Ending" pitchFamily="2" charset="0"/>
                <a:ea typeface="My Happy Ending" pitchFamily="2" charset="0"/>
              </a:rPr>
              <a:t>- Label </a:t>
            </a:r>
            <a:r>
              <a:rPr lang="en-GB" sz="4800" dirty="0">
                <a:latin typeface="My Happy Ending" pitchFamily="2" charset="0"/>
                <a:ea typeface="My Happy Ending" pitchFamily="2" charset="0"/>
              </a:rPr>
              <a:t>the relevant countries on your world map. </a:t>
            </a:r>
          </a:p>
          <a:p>
            <a:r>
              <a:rPr lang="en-GB" sz="4800" dirty="0" smtClean="0">
                <a:latin typeface="My Happy Ending" pitchFamily="2" charset="0"/>
                <a:ea typeface="My Happy Ending" pitchFamily="2" charset="0"/>
              </a:rPr>
              <a:t>- Stick </a:t>
            </a:r>
            <a:r>
              <a:rPr lang="en-GB" sz="4800" dirty="0">
                <a:latin typeface="My Happy Ending" pitchFamily="2" charset="0"/>
                <a:ea typeface="My Happy Ending" pitchFamily="2" charset="0"/>
              </a:rPr>
              <a:t>the food item image at the source location. </a:t>
            </a:r>
          </a:p>
        </p:txBody>
      </p:sp>
      <p:pic>
        <p:nvPicPr>
          <p:cNvPr id="3" name="Picture 2"/>
          <p:cNvPicPr>
            <a:picLocks noChangeAspect="1"/>
          </p:cNvPicPr>
          <p:nvPr/>
        </p:nvPicPr>
        <p:blipFill>
          <a:blip r:embed="rId2"/>
          <a:stretch>
            <a:fillRect/>
          </a:stretch>
        </p:blipFill>
        <p:spPr>
          <a:xfrm>
            <a:off x="4021930" y="2767817"/>
            <a:ext cx="4540024" cy="3831831"/>
          </a:xfrm>
          <a:prstGeom prst="rect">
            <a:avLst/>
          </a:prstGeom>
        </p:spPr>
      </p:pic>
      <p:pic>
        <p:nvPicPr>
          <p:cNvPr id="5" name="Picture 4"/>
          <p:cNvPicPr>
            <a:picLocks noChangeAspect="1"/>
          </p:cNvPicPr>
          <p:nvPr/>
        </p:nvPicPr>
        <p:blipFill>
          <a:blip r:embed="rId3"/>
          <a:stretch>
            <a:fillRect/>
          </a:stretch>
        </p:blipFill>
        <p:spPr>
          <a:xfrm>
            <a:off x="8602435" y="2473178"/>
            <a:ext cx="3168650" cy="4070497"/>
          </a:xfrm>
          <a:prstGeom prst="rect">
            <a:avLst/>
          </a:prstGeom>
        </p:spPr>
      </p:pic>
    </p:spTree>
    <p:extLst>
      <p:ext uri="{BB962C8B-B14F-4D97-AF65-F5344CB8AC3E}">
        <p14:creationId xmlns:p14="http://schemas.microsoft.com/office/powerpoint/2010/main" val="1783881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746" y="2452543"/>
            <a:ext cx="10515600" cy="1325563"/>
          </a:xfrm>
        </p:spPr>
        <p:txBody>
          <a:bodyPr>
            <a:normAutofit fontScale="90000"/>
          </a:bodyPr>
          <a:lstStyle/>
          <a:p>
            <a:pPr algn="ctr"/>
            <a:r>
              <a:rPr lang="en-GB" sz="6000" u="sng" dirty="0" smtClean="0">
                <a:latin typeface="My Happy Ending" pitchFamily="2" charset="0"/>
                <a:ea typeface="My Happy Ending" pitchFamily="2" charset="0"/>
              </a:rPr>
              <a:t>18.01.22</a:t>
            </a:r>
            <a:br>
              <a:rPr lang="en-GB" sz="6000" u="sng" dirty="0" smtClean="0">
                <a:latin typeface="My Happy Ending" pitchFamily="2" charset="0"/>
                <a:ea typeface="My Happy Ending" pitchFamily="2" charset="0"/>
              </a:rPr>
            </a:br>
            <a:r>
              <a:rPr lang="en-GB" sz="6000" u="sng" dirty="0" smtClean="0">
                <a:latin typeface="My Happy Ending" pitchFamily="2" charset="0"/>
                <a:ea typeface="My Happy Ending" pitchFamily="2" charset="0"/>
              </a:rPr>
              <a:t/>
            </a:r>
            <a:br>
              <a:rPr lang="en-GB" sz="6000" u="sng" dirty="0" smtClean="0">
                <a:latin typeface="My Happy Ending" pitchFamily="2" charset="0"/>
                <a:ea typeface="My Happy Ending" pitchFamily="2" charset="0"/>
              </a:rPr>
            </a:br>
            <a:r>
              <a:rPr lang="en-GB" sz="6000" u="sng" dirty="0">
                <a:latin typeface="My Happy Ending" pitchFamily="2" charset="0"/>
                <a:ea typeface="My Happy Ending" pitchFamily="2" charset="0"/>
              </a:rPr>
              <a:t>LO: To discover how global trade increases the range of food items available to us in the UK. </a:t>
            </a:r>
            <a:r>
              <a:rPr lang="en-GB" sz="6000" u="sng" dirty="0" smtClean="0">
                <a:latin typeface="My Happy Ending" pitchFamily="2" charset="0"/>
                <a:ea typeface="My Happy Ending" pitchFamily="2" charset="0"/>
              </a:rPr>
              <a:t/>
            </a:r>
            <a:br>
              <a:rPr lang="en-GB" sz="6000" u="sng" dirty="0" smtClean="0">
                <a:latin typeface="My Happy Ending" pitchFamily="2" charset="0"/>
                <a:ea typeface="My Happy Ending" pitchFamily="2" charset="0"/>
              </a:rPr>
            </a:br>
            <a:r>
              <a:rPr lang="en-GB" sz="6000" u="sng" dirty="0">
                <a:latin typeface="My Happy Ending" pitchFamily="2" charset="0"/>
                <a:ea typeface="My Happy Ending" pitchFamily="2" charset="0"/>
              </a:rPr>
              <a:t/>
            </a:r>
            <a:br>
              <a:rPr lang="en-GB" sz="6000" u="sng" dirty="0">
                <a:latin typeface="My Happy Ending" pitchFamily="2" charset="0"/>
                <a:ea typeface="My Happy Ending" pitchFamily="2" charset="0"/>
              </a:rPr>
            </a:br>
            <a:r>
              <a:rPr lang="en-GB" sz="6000" u="sng" dirty="0">
                <a:latin typeface="My Happy Ending" pitchFamily="2" charset="0"/>
                <a:ea typeface="My Happy Ending" pitchFamily="2" charset="0"/>
              </a:rPr>
              <a:t>LO: To locate the source of popular food items found in our local supermarkets.</a:t>
            </a:r>
            <a:r>
              <a:rPr lang="en-GB" u="sng" dirty="0"/>
              <a:t/>
            </a:r>
            <a:br>
              <a:rPr lang="en-GB" u="sng" dirty="0"/>
            </a:br>
            <a:endParaRPr lang="en-GB" dirty="0"/>
          </a:p>
        </p:txBody>
      </p:sp>
    </p:spTree>
    <p:extLst>
      <p:ext uri="{BB962C8B-B14F-4D97-AF65-F5344CB8AC3E}">
        <p14:creationId xmlns:p14="http://schemas.microsoft.com/office/powerpoint/2010/main" val="181389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77371" y="287608"/>
            <a:ext cx="6096000" cy="4708981"/>
          </a:xfrm>
          <a:prstGeom prst="rect">
            <a:avLst/>
          </a:prstGeom>
        </p:spPr>
        <p:txBody>
          <a:bodyPr>
            <a:spAutoFit/>
          </a:bodyPr>
          <a:lstStyle/>
          <a:p>
            <a:r>
              <a:rPr lang="en-GB" sz="6000" dirty="0">
                <a:solidFill>
                  <a:srgbClr val="000000"/>
                </a:solidFill>
                <a:latin typeface="My Happy Ending" pitchFamily="2" charset="0"/>
                <a:ea typeface="My Happy Ending" pitchFamily="2" charset="0"/>
              </a:rPr>
              <a:t>Buying seasonal </a:t>
            </a:r>
            <a:r>
              <a:rPr lang="en-GB" sz="6000" dirty="0" smtClean="0">
                <a:solidFill>
                  <a:srgbClr val="000000"/>
                </a:solidFill>
                <a:latin typeface="My Happy Ending" pitchFamily="2" charset="0"/>
                <a:ea typeface="My Happy Ending" pitchFamily="2" charset="0"/>
              </a:rPr>
              <a:t>produce that </a:t>
            </a:r>
            <a:r>
              <a:rPr lang="en-GB" sz="6000" dirty="0">
                <a:solidFill>
                  <a:srgbClr val="000000"/>
                </a:solidFill>
                <a:latin typeface="My Happy Ending" pitchFamily="2" charset="0"/>
                <a:ea typeface="My Happy Ending" pitchFamily="2" charset="0"/>
              </a:rPr>
              <a:t>is grown in the U.K </a:t>
            </a:r>
          </a:p>
          <a:p>
            <a:r>
              <a:rPr lang="en-GB" sz="6000" dirty="0">
                <a:solidFill>
                  <a:srgbClr val="000000"/>
                </a:solidFill>
                <a:latin typeface="My Happy Ending" pitchFamily="2" charset="0"/>
                <a:ea typeface="My Happy Ending" pitchFamily="2" charset="0"/>
              </a:rPr>
              <a:t>when possible </a:t>
            </a:r>
            <a:r>
              <a:rPr lang="en-GB" sz="6000" dirty="0" smtClean="0">
                <a:solidFill>
                  <a:srgbClr val="000000"/>
                </a:solidFill>
                <a:latin typeface="My Happy Ending" pitchFamily="2" charset="0"/>
                <a:ea typeface="My Happy Ending" pitchFamily="2" charset="0"/>
              </a:rPr>
              <a:t>helps the </a:t>
            </a:r>
            <a:r>
              <a:rPr lang="en-GB" sz="6000" dirty="0">
                <a:solidFill>
                  <a:srgbClr val="000000"/>
                </a:solidFill>
                <a:latin typeface="My Happy Ending" pitchFamily="2" charset="0"/>
                <a:ea typeface="My Happy Ending" pitchFamily="2" charset="0"/>
              </a:rPr>
              <a:t>national </a:t>
            </a:r>
            <a:r>
              <a:rPr lang="en-GB" sz="6000" dirty="0" smtClean="0">
                <a:solidFill>
                  <a:srgbClr val="000000"/>
                </a:solidFill>
                <a:latin typeface="My Happy Ending" pitchFamily="2" charset="0"/>
                <a:ea typeface="My Happy Ending" pitchFamily="2" charset="0"/>
              </a:rPr>
              <a:t>economy and </a:t>
            </a:r>
            <a:r>
              <a:rPr lang="en-GB" sz="6000" dirty="0">
                <a:solidFill>
                  <a:srgbClr val="000000"/>
                </a:solidFill>
                <a:latin typeface="My Happy Ending" pitchFamily="2" charset="0"/>
                <a:ea typeface="My Happy Ending" pitchFamily="2" charset="0"/>
              </a:rPr>
              <a:t>can be better for </a:t>
            </a:r>
            <a:r>
              <a:rPr lang="en-GB" sz="6000" dirty="0" smtClean="0">
                <a:solidFill>
                  <a:srgbClr val="000000"/>
                </a:solidFill>
                <a:latin typeface="My Happy Ending" pitchFamily="2" charset="0"/>
                <a:ea typeface="My Happy Ending" pitchFamily="2" charset="0"/>
              </a:rPr>
              <a:t>the </a:t>
            </a:r>
            <a:r>
              <a:rPr lang="en-GB" sz="6000" dirty="0">
                <a:solidFill>
                  <a:srgbClr val="000000"/>
                </a:solidFill>
                <a:latin typeface="My Happy Ending" pitchFamily="2" charset="0"/>
                <a:ea typeface="My Happy Ending" pitchFamily="2" charset="0"/>
              </a:rPr>
              <a:t>environment. </a:t>
            </a:r>
          </a:p>
        </p:txBody>
      </p:sp>
      <p:pic>
        <p:nvPicPr>
          <p:cNvPr id="7" name="Picture 6"/>
          <p:cNvPicPr>
            <a:picLocks noChangeAspect="1"/>
          </p:cNvPicPr>
          <p:nvPr/>
        </p:nvPicPr>
        <p:blipFill>
          <a:blip r:embed="rId2"/>
          <a:stretch>
            <a:fillRect/>
          </a:stretch>
        </p:blipFill>
        <p:spPr>
          <a:xfrm>
            <a:off x="7053943" y="873572"/>
            <a:ext cx="5138057" cy="4210557"/>
          </a:xfrm>
          <a:prstGeom prst="rect">
            <a:avLst/>
          </a:prstGeom>
        </p:spPr>
      </p:pic>
      <p:pic>
        <p:nvPicPr>
          <p:cNvPr id="5" name="Picture 4"/>
          <p:cNvPicPr>
            <a:picLocks noChangeAspect="1"/>
          </p:cNvPicPr>
          <p:nvPr/>
        </p:nvPicPr>
        <p:blipFill>
          <a:blip r:embed="rId3"/>
          <a:stretch>
            <a:fillRect/>
          </a:stretch>
        </p:blipFill>
        <p:spPr>
          <a:xfrm>
            <a:off x="5553755" y="4587422"/>
            <a:ext cx="3000375" cy="2095500"/>
          </a:xfrm>
          <a:prstGeom prst="rect">
            <a:avLst/>
          </a:prstGeom>
        </p:spPr>
      </p:pic>
    </p:spTree>
    <p:extLst>
      <p:ext uri="{BB962C8B-B14F-4D97-AF65-F5344CB8AC3E}">
        <p14:creationId xmlns:p14="http://schemas.microsoft.com/office/powerpoint/2010/main" val="17309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8345" y="1179079"/>
            <a:ext cx="10515600" cy="4351338"/>
          </a:xfrm>
        </p:spPr>
        <p:txBody>
          <a:bodyPr/>
          <a:lstStyle/>
          <a:p>
            <a:pPr marL="0" indent="0">
              <a:buNone/>
            </a:pPr>
            <a:r>
              <a:rPr lang="en-GB" sz="6600" b="1" dirty="0">
                <a:latin typeface="My Happy Ending" pitchFamily="2" charset="0"/>
                <a:ea typeface="My Happy Ending" pitchFamily="2" charset="0"/>
              </a:rPr>
              <a:t>Flashback!</a:t>
            </a:r>
          </a:p>
          <a:p>
            <a:r>
              <a:rPr lang="en-GB" sz="6600" dirty="0">
                <a:latin typeface="My Happy Ending" pitchFamily="2" charset="0"/>
                <a:ea typeface="My Happy Ending" pitchFamily="2" charset="0"/>
              </a:rPr>
              <a:t>International trade is the exchange of goods and services between countries.</a:t>
            </a:r>
          </a:p>
          <a:p>
            <a:pPr marL="0" indent="0">
              <a:buNone/>
            </a:pPr>
            <a:endParaRPr lang="en-GB" dirty="0"/>
          </a:p>
        </p:txBody>
      </p:sp>
    </p:spTree>
    <p:extLst>
      <p:ext uri="{BB962C8B-B14F-4D97-AF65-F5344CB8AC3E}">
        <p14:creationId xmlns:p14="http://schemas.microsoft.com/office/powerpoint/2010/main" val="112693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2" y="642215"/>
            <a:ext cx="10515600" cy="1325563"/>
          </a:xfrm>
        </p:spPr>
        <p:txBody>
          <a:bodyPr>
            <a:normAutofit fontScale="90000"/>
          </a:bodyPr>
          <a:lstStyle/>
          <a:p>
            <a:r>
              <a:rPr lang="en-GB" sz="5300" b="1" dirty="0">
                <a:latin typeface="My Happy Ending" pitchFamily="2" charset="0"/>
                <a:ea typeface="My Happy Ending" pitchFamily="2" charset="0"/>
              </a:rPr>
              <a:t>Trade: </a:t>
            </a:r>
            <a:br>
              <a:rPr lang="en-GB" sz="5300" b="1" dirty="0">
                <a:latin typeface="My Happy Ending" pitchFamily="2" charset="0"/>
                <a:ea typeface="My Happy Ending" pitchFamily="2" charset="0"/>
              </a:rPr>
            </a:br>
            <a:r>
              <a:rPr lang="en-GB" sz="5300" dirty="0">
                <a:latin typeface="My Happy Ending" pitchFamily="2" charset="0"/>
                <a:ea typeface="My Happy Ending" pitchFamily="2" charset="0"/>
              </a:rPr>
              <a:t>is the buying and selling of products we </a:t>
            </a:r>
            <a:r>
              <a:rPr lang="en-GB" sz="5300" u="sng" dirty="0">
                <a:latin typeface="My Happy Ending" pitchFamily="2" charset="0"/>
                <a:ea typeface="My Happy Ending" pitchFamily="2" charset="0"/>
              </a:rPr>
              <a:t>want and need.</a:t>
            </a:r>
            <a:r>
              <a:rPr lang="en-GB" b="1" u="sng" dirty="0">
                <a:latin typeface="My Happy Ending" pitchFamily="2" charset="0"/>
                <a:ea typeface="My Happy Ending" pitchFamily="2" charset="0"/>
              </a:rPr>
              <a:t/>
            </a:r>
            <a:br>
              <a:rPr lang="en-GB" b="1" u="sng" dirty="0">
                <a:latin typeface="My Happy Ending" pitchFamily="2" charset="0"/>
                <a:ea typeface="My Happy Ending" pitchFamily="2" charset="0"/>
              </a:rPr>
            </a:br>
            <a:endParaRPr lang="en-GB" dirty="0">
              <a:latin typeface="My Happy Ending" pitchFamily="2" charset="0"/>
              <a:ea typeface="My Happy Ending" pitchFamily="2" charset="0"/>
            </a:endParaRPr>
          </a:p>
        </p:txBody>
      </p:sp>
      <p:sp>
        <p:nvSpPr>
          <p:cNvPr id="4" name="Rectangle 3"/>
          <p:cNvSpPr/>
          <p:nvPr/>
        </p:nvSpPr>
        <p:spPr>
          <a:xfrm>
            <a:off x="782782" y="1967778"/>
            <a:ext cx="10427855" cy="4401205"/>
          </a:xfrm>
          <a:prstGeom prst="rect">
            <a:avLst/>
          </a:prstGeom>
        </p:spPr>
        <p:txBody>
          <a:bodyPr wrap="square">
            <a:spAutoFit/>
          </a:bodyPr>
          <a:lstStyle/>
          <a:p>
            <a:r>
              <a:rPr lang="en-GB" sz="4000" dirty="0" smtClean="0">
                <a:latin typeface="My Happy Ending" pitchFamily="2" charset="0"/>
                <a:ea typeface="My Happy Ending" pitchFamily="2" charset="0"/>
              </a:rPr>
              <a:t>Everything we want and need cannot be sourced within the national borders of the United Kingdom.</a:t>
            </a:r>
          </a:p>
          <a:p>
            <a:endParaRPr lang="en-GB" sz="4000" dirty="0" smtClean="0">
              <a:latin typeface="My Happy Ending" pitchFamily="2" charset="0"/>
              <a:ea typeface="My Happy Ending" pitchFamily="2" charset="0"/>
            </a:endParaRPr>
          </a:p>
          <a:p>
            <a:r>
              <a:rPr lang="en-GB" sz="4000" dirty="0" smtClean="0">
                <a:latin typeface="My Happy Ending" pitchFamily="2" charset="0"/>
                <a:ea typeface="My Happy Ending" pitchFamily="2" charset="0"/>
              </a:rPr>
              <a:t>We therefore import items such as food products from other countries. </a:t>
            </a:r>
          </a:p>
          <a:p>
            <a:endParaRPr lang="en-GB" sz="4000" dirty="0" smtClean="0">
              <a:latin typeface="My Happy Ending" pitchFamily="2" charset="0"/>
              <a:ea typeface="My Happy Ending" pitchFamily="2" charset="0"/>
            </a:endParaRPr>
          </a:p>
          <a:p>
            <a:r>
              <a:rPr lang="en-GB" sz="4000" i="1" dirty="0" smtClean="0">
                <a:solidFill>
                  <a:schemeClr val="accent1">
                    <a:lumMod val="50000"/>
                  </a:schemeClr>
                </a:solidFill>
                <a:latin typeface="My Happy Ending" pitchFamily="2" charset="0"/>
                <a:ea typeface="My Happy Ending" pitchFamily="2" charset="0"/>
              </a:rPr>
              <a:t>&gt;Think of your favourite foods.  </a:t>
            </a:r>
          </a:p>
          <a:p>
            <a:r>
              <a:rPr lang="en-GB" sz="4000" i="1" dirty="0" smtClean="0">
                <a:solidFill>
                  <a:schemeClr val="accent1">
                    <a:lumMod val="50000"/>
                  </a:schemeClr>
                </a:solidFill>
                <a:latin typeface="My Happy Ending" pitchFamily="2" charset="0"/>
                <a:ea typeface="My Happy Ending" pitchFamily="2" charset="0"/>
              </a:rPr>
              <a:t>Could they be produced here in the U.K?  If not, why?</a:t>
            </a:r>
            <a:endParaRPr lang="en-GB" sz="4000" i="1" dirty="0">
              <a:solidFill>
                <a:schemeClr val="accent1">
                  <a:lumMod val="50000"/>
                </a:schemeClr>
              </a:solidFill>
              <a:latin typeface="My Happy Ending" pitchFamily="2" charset="0"/>
              <a:ea typeface="My Happy Ending" pitchFamily="2" charset="0"/>
            </a:endParaRPr>
          </a:p>
        </p:txBody>
      </p:sp>
      <p:pic>
        <p:nvPicPr>
          <p:cNvPr id="5" name="Picture 4"/>
          <p:cNvPicPr>
            <a:picLocks noChangeAspect="1"/>
          </p:cNvPicPr>
          <p:nvPr/>
        </p:nvPicPr>
        <p:blipFill>
          <a:blip r:embed="rId2"/>
          <a:stretch>
            <a:fillRect/>
          </a:stretch>
        </p:blipFill>
        <p:spPr>
          <a:xfrm>
            <a:off x="10344871" y="4006117"/>
            <a:ext cx="1819275" cy="1600200"/>
          </a:xfrm>
          <a:prstGeom prst="rect">
            <a:avLst/>
          </a:prstGeom>
        </p:spPr>
      </p:pic>
      <p:pic>
        <p:nvPicPr>
          <p:cNvPr id="6" name="Picture 5"/>
          <p:cNvPicPr>
            <a:picLocks noChangeAspect="1"/>
          </p:cNvPicPr>
          <p:nvPr/>
        </p:nvPicPr>
        <p:blipFill>
          <a:blip r:embed="rId3"/>
          <a:stretch>
            <a:fillRect/>
          </a:stretch>
        </p:blipFill>
        <p:spPr>
          <a:xfrm>
            <a:off x="10344870" y="5400675"/>
            <a:ext cx="1819275" cy="1457325"/>
          </a:xfrm>
          <a:prstGeom prst="rect">
            <a:avLst/>
          </a:prstGeom>
        </p:spPr>
      </p:pic>
      <p:pic>
        <p:nvPicPr>
          <p:cNvPr id="7" name="Picture 6"/>
          <p:cNvPicPr>
            <a:picLocks noChangeAspect="1"/>
          </p:cNvPicPr>
          <p:nvPr/>
        </p:nvPicPr>
        <p:blipFill>
          <a:blip r:embed="rId4"/>
          <a:stretch>
            <a:fillRect/>
          </a:stretch>
        </p:blipFill>
        <p:spPr>
          <a:xfrm>
            <a:off x="8182697" y="5314950"/>
            <a:ext cx="2162175" cy="1543050"/>
          </a:xfrm>
          <a:prstGeom prst="rect">
            <a:avLst/>
          </a:prstGeom>
        </p:spPr>
      </p:pic>
      <p:pic>
        <p:nvPicPr>
          <p:cNvPr id="8" name="Picture 7"/>
          <p:cNvPicPr>
            <a:picLocks noChangeAspect="1"/>
          </p:cNvPicPr>
          <p:nvPr/>
        </p:nvPicPr>
        <p:blipFill>
          <a:blip r:embed="rId5"/>
          <a:stretch>
            <a:fillRect/>
          </a:stretch>
        </p:blipFill>
        <p:spPr>
          <a:xfrm rot="16200000">
            <a:off x="10778259" y="2655220"/>
            <a:ext cx="1181100" cy="1590675"/>
          </a:xfrm>
          <a:prstGeom prst="rect">
            <a:avLst/>
          </a:prstGeom>
        </p:spPr>
      </p:pic>
    </p:spTree>
    <p:extLst>
      <p:ext uri="{BB962C8B-B14F-4D97-AF65-F5344CB8AC3E}">
        <p14:creationId xmlns:p14="http://schemas.microsoft.com/office/powerpoint/2010/main" val="306675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939684" y="1443989"/>
            <a:ext cx="7981556" cy="4686844"/>
          </a:xfrm>
          <a:prstGeom prst="rect">
            <a:avLst/>
          </a:prstGeom>
        </p:spPr>
      </p:pic>
      <p:sp>
        <p:nvSpPr>
          <p:cNvPr id="5" name="TextBox 4"/>
          <p:cNvSpPr txBox="1"/>
          <p:nvPr/>
        </p:nvSpPr>
        <p:spPr>
          <a:xfrm>
            <a:off x="426720" y="635726"/>
            <a:ext cx="3161443" cy="584775"/>
          </a:xfrm>
          <a:prstGeom prst="rect">
            <a:avLst/>
          </a:prstGeom>
          <a:noFill/>
        </p:spPr>
        <p:txBody>
          <a:bodyPr wrap="none" rtlCol="0">
            <a:spAutoFit/>
          </a:bodyPr>
          <a:lstStyle/>
          <a:p>
            <a:r>
              <a:rPr lang="en-GB" sz="3200" dirty="0" smtClean="0">
                <a:latin typeface="My Happy Ending" pitchFamily="2" charset="0"/>
                <a:ea typeface="My Happy Ending" pitchFamily="2" charset="0"/>
              </a:rPr>
              <a:t>Click on the image below…</a:t>
            </a:r>
            <a:endParaRPr lang="en-GB" sz="3200" dirty="0">
              <a:latin typeface="My Happy Ending" pitchFamily="2" charset="0"/>
              <a:ea typeface="My Happy Ending" pitchFamily="2" charset="0"/>
            </a:endParaRPr>
          </a:p>
        </p:txBody>
      </p:sp>
    </p:spTree>
    <p:extLst>
      <p:ext uri="{BB962C8B-B14F-4D97-AF65-F5344CB8AC3E}">
        <p14:creationId xmlns:p14="http://schemas.microsoft.com/office/powerpoint/2010/main" val="54700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455" y="379214"/>
            <a:ext cx="8448147" cy="1015663"/>
          </a:xfrm>
          <a:prstGeom prst="rect">
            <a:avLst/>
          </a:prstGeom>
        </p:spPr>
        <p:txBody>
          <a:bodyPr wrap="none">
            <a:spAutoFit/>
          </a:bodyPr>
          <a:lstStyle/>
          <a:p>
            <a:r>
              <a:rPr lang="en-GB" sz="6000" dirty="0" smtClean="0">
                <a:solidFill>
                  <a:srgbClr val="000000"/>
                </a:solidFill>
                <a:latin typeface="My Happy Ending" pitchFamily="2" charset="0"/>
                <a:ea typeface="My Happy Ending" pitchFamily="2" charset="0"/>
              </a:rPr>
              <a:t>Countries </a:t>
            </a:r>
            <a:r>
              <a:rPr lang="en-GB" sz="6000" u="sng" dirty="0" smtClean="0">
                <a:solidFill>
                  <a:srgbClr val="000000"/>
                </a:solidFill>
                <a:latin typeface="My Happy Ending" pitchFamily="2" charset="0"/>
                <a:ea typeface="My Happy Ending" pitchFamily="2" charset="0"/>
              </a:rPr>
              <a:t>import</a:t>
            </a:r>
            <a:r>
              <a:rPr lang="en-GB" sz="6000" dirty="0" smtClean="0">
                <a:solidFill>
                  <a:srgbClr val="000000"/>
                </a:solidFill>
                <a:latin typeface="My Happy Ending" pitchFamily="2" charset="0"/>
                <a:ea typeface="My Happy Ending" pitchFamily="2" charset="0"/>
              </a:rPr>
              <a:t> and </a:t>
            </a:r>
            <a:r>
              <a:rPr lang="en-GB" sz="6000" u="sng" dirty="0" smtClean="0">
                <a:solidFill>
                  <a:srgbClr val="000000"/>
                </a:solidFill>
                <a:latin typeface="My Happy Ending" pitchFamily="2" charset="0"/>
                <a:ea typeface="My Happy Ending" pitchFamily="2" charset="0"/>
              </a:rPr>
              <a:t>export</a:t>
            </a:r>
            <a:r>
              <a:rPr lang="en-GB" sz="6000" dirty="0" smtClean="0">
                <a:solidFill>
                  <a:srgbClr val="000000"/>
                </a:solidFill>
                <a:latin typeface="My Happy Ending" pitchFamily="2" charset="0"/>
                <a:ea typeface="My Happy Ending" pitchFamily="2" charset="0"/>
              </a:rPr>
              <a:t> food products</a:t>
            </a:r>
            <a:endParaRPr lang="en-GB" sz="6000" dirty="0">
              <a:solidFill>
                <a:srgbClr val="000000"/>
              </a:solidFill>
              <a:latin typeface="My Happy Ending" pitchFamily="2" charset="0"/>
              <a:ea typeface="My Happy Ending" pitchFamily="2" charset="0"/>
            </a:endParaRPr>
          </a:p>
        </p:txBody>
      </p:sp>
      <p:sp>
        <p:nvSpPr>
          <p:cNvPr id="6" name="Rectangle 5"/>
          <p:cNvSpPr/>
          <p:nvPr/>
        </p:nvSpPr>
        <p:spPr>
          <a:xfrm>
            <a:off x="418011" y="1933528"/>
            <a:ext cx="6096000" cy="3108543"/>
          </a:xfrm>
          <a:prstGeom prst="rect">
            <a:avLst/>
          </a:prstGeom>
        </p:spPr>
        <p:txBody>
          <a:bodyPr>
            <a:spAutoFit/>
          </a:bodyPr>
          <a:lstStyle/>
          <a:p>
            <a:r>
              <a:rPr lang="en-GB" sz="4000" b="1" dirty="0" smtClean="0">
                <a:solidFill>
                  <a:schemeClr val="accent1">
                    <a:lumMod val="50000"/>
                  </a:schemeClr>
                </a:solidFill>
                <a:latin typeface="My Happy Ending" pitchFamily="2" charset="0"/>
                <a:ea typeface="My Happy Ending" pitchFamily="2" charset="0"/>
              </a:rPr>
              <a:t>Import:</a:t>
            </a:r>
          </a:p>
          <a:p>
            <a:r>
              <a:rPr lang="en-GB" sz="4000" dirty="0" smtClean="0">
                <a:latin typeface="My Happy Ending" pitchFamily="2" charset="0"/>
                <a:ea typeface="My Happy Ending" pitchFamily="2" charset="0"/>
              </a:rPr>
              <a:t>Buy goods from another country.</a:t>
            </a:r>
          </a:p>
          <a:p>
            <a:r>
              <a:rPr lang="en-GB" sz="4000" b="1" dirty="0" smtClean="0">
                <a:solidFill>
                  <a:schemeClr val="accent1">
                    <a:lumMod val="50000"/>
                  </a:schemeClr>
                </a:solidFill>
                <a:latin typeface="My Happy Ending" pitchFamily="2" charset="0"/>
                <a:ea typeface="My Happy Ending" pitchFamily="2" charset="0"/>
              </a:rPr>
              <a:t>Export:</a:t>
            </a:r>
          </a:p>
          <a:p>
            <a:r>
              <a:rPr lang="en-GB" sz="4000" dirty="0" smtClean="0">
                <a:latin typeface="My Happy Ending" pitchFamily="2" charset="0"/>
                <a:ea typeface="My Happy Ending" pitchFamily="2" charset="0"/>
              </a:rPr>
              <a:t>Selling goods to another country. </a:t>
            </a:r>
          </a:p>
          <a:p>
            <a:endParaRPr lang="en-GB" dirty="0" smtClean="0"/>
          </a:p>
          <a:p>
            <a:endParaRPr lang="en-GB" dirty="0"/>
          </a:p>
        </p:txBody>
      </p:sp>
      <p:pic>
        <p:nvPicPr>
          <p:cNvPr id="7" name="Picture 6"/>
          <p:cNvPicPr>
            <a:picLocks noChangeAspect="1"/>
          </p:cNvPicPr>
          <p:nvPr/>
        </p:nvPicPr>
        <p:blipFill>
          <a:blip r:embed="rId2"/>
          <a:stretch>
            <a:fillRect/>
          </a:stretch>
        </p:blipFill>
        <p:spPr>
          <a:xfrm>
            <a:off x="7336978" y="3770811"/>
            <a:ext cx="4606148" cy="2839555"/>
          </a:xfrm>
          <a:prstGeom prst="rect">
            <a:avLst/>
          </a:prstGeom>
        </p:spPr>
      </p:pic>
    </p:spTree>
    <p:extLst>
      <p:ext uri="{BB962C8B-B14F-4D97-AF65-F5344CB8AC3E}">
        <p14:creationId xmlns:p14="http://schemas.microsoft.com/office/powerpoint/2010/main" val="344007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82334" y="3525266"/>
            <a:ext cx="6609666" cy="2485885"/>
          </a:xfrm>
          <a:prstGeom prst="rect">
            <a:avLst/>
          </a:prstGeom>
        </p:spPr>
      </p:pic>
      <p:sp>
        <p:nvSpPr>
          <p:cNvPr id="2" name="Rectangle 1"/>
          <p:cNvSpPr/>
          <p:nvPr/>
        </p:nvSpPr>
        <p:spPr>
          <a:xfrm>
            <a:off x="452094" y="239877"/>
            <a:ext cx="8672567" cy="5632311"/>
          </a:xfrm>
          <a:prstGeom prst="rect">
            <a:avLst/>
          </a:prstGeom>
        </p:spPr>
        <p:txBody>
          <a:bodyPr wrap="none">
            <a:spAutoFit/>
          </a:bodyPr>
          <a:lstStyle/>
          <a:p>
            <a:r>
              <a:rPr lang="en-GB" sz="5400" dirty="0" smtClean="0">
                <a:latin typeface="My Happy Ending" pitchFamily="2" charset="0"/>
                <a:ea typeface="My Happy Ending" pitchFamily="2" charset="0"/>
              </a:rPr>
              <a:t>Over 50 % </a:t>
            </a:r>
            <a:r>
              <a:rPr lang="en-GB" sz="5400" dirty="0">
                <a:latin typeface="My Happy Ending" pitchFamily="2" charset="0"/>
                <a:ea typeface="My Happy Ending" pitchFamily="2" charset="0"/>
              </a:rPr>
              <a:t>of food eaten in the UK is </a:t>
            </a:r>
            <a:r>
              <a:rPr lang="en-GB" sz="5400" dirty="0" smtClean="0">
                <a:latin typeface="My Happy Ending" pitchFamily="2" charset="0"/>
                <a:ea typeface="My Happy Ending" pitchFamily="2" charset="0"/>
              </a:rPr>
              <a:t>imported.</a:t>
            </a:r>
          </a:p>
          <a:p>
            <a:endParaRPr lang="en-GB" sz="5400" dirty="0">
              <a:latin typeface="My Happy Ending" pitchFamily="2" charset="0"/>
              <a:ea typeface="My Happy Ending" pitchFamily="2" charset="0"/>
            </a:endParaRPr>
          </a:p>
          <a:p>
            <a:r>
              <a:rPr lang="en-GB" sz="5400" dirty="0" smtClean="0">
                <a:latin typeface="My Happy Ending" pitchFamily="2" charset="0"/>
                <a:ea typeface="My Happy Ending" pitchFamily="2" charset="0"/>
              </a:rPr>
              <a:t>Why import?</a:t>
            </a:r>
          </a:p>
          <a:p>
            <a:pPr marL="285750" indent="-285750">
              <a:buFont typeface="Arial" panose="020B0604020202020204" pitchFamily="34" charset="0"/>
              <a:buChar char="•"/>
            </a:pPr>
            <a:r>
              <a:rPr lang="en-GB" sz="3600" dirty="0">
                <a:latin typeface="My Happy Ending" pitchFamily="2" charset="0"/>
                <a:ea typeface="My Happy Ending" pitchFamily="2" charset="0"/>
              </a:rPr>
              <a:t>The</a:t>
            </a:r>
            <a:r>
              <a:rPr lang="en-GB" sz="3600" dirty="0">
                <a:latin typeface="My Happy Ending" pitchFamily="2" charset="0"/>
                <a:ea typeface="My Happy Ending" pitchFamily="2" charset="0"/>
              </a:rPr>
              <a:t> physical geography of the UK prevents </a:t>
            </a:r>
            <a:br>
              <a:rPr lang="en-GB" sz="3600" dirty="0">
                <a:latin typeface="My Happy Ending" pitchFamily="2" charset="0"/>
                <a:ea typeface="My Happy Ending" pitchFamily="2" charset="0"/>
              </a:rPr>
            </a:br>
            <a:r>
              <a:rPr lang="en-GB" sz="3600" dirty="0">
                <a:latin typeface="My Happy Ending" pitchFamily="2" charset="0"/>
                <a:ea typeface="My Happy Ending" pitchFamily="2" charset="0"/>
              </a:rPr>
              <a:t>us from growing certain foods growing here.</a:t>
            </a:r>
          </a:p>
          <a:p>
            <a:pPr marL="285750" indent="-285750">
              <a:buFont typeface="Arial" panose="020B0604020202020204" pitchFamily="34" charset="0"/>
              <a:buChar char="•"/>
            </a:pPr>
            <a:r>
              <a:rPr lang="en-GB" sz="3600" dirty="0">
                <a:latin typeface="My Happy Ending" pitchFamily="2" charset="0"/>
                <a:ea typeface="My Happy Ending" pitchFamily="2" charset="0"/>
              </a:rPr>
              <a:t>Climate and limited space to grow enough  </a:t>
            </a:r>
            <a:br>
              <a:rPr lang="en-GB" sz="3600" dirty="0">
                <a:latin typeface="My Happy Ending" pitchFamily="2" charset="0"/>
                <a:ea typeface="My Happy Ending" pitchFamily="2" charset="0"/>
              </a:rPr>
            </a:br>
            <a:r>
              <a:rPr lang="en-GB" sz="3600" dirty="0">
                <a:latin typeface="My Happy Ending" pitchFamily="2" charset="0"/>
                <a:ea typeface="My Happy Ending" pitchFamily="2" charset="0"/>
              </a:rPr>
              <a:t>or the range of foods. </a:t>
            </a:r>
          </a:p>
          <a:p>
            <a:endParaRPr lang="en-GB" sz="5400" dirty="0" smtClean="0">
              <a:latin typeface="My Happy Ending" pitchFamily="2" charset="0"/>
              <a:ea typeface="My Happy Ending" pitchFamily="2" charset="0"/>
            </a:endParaRPr>
          </a:p>
        </p:txBody>
      </p:sp>
      <p:sp>
        <p:nvSpPr>
          <p:cNvPr id="4" name="TextBox 3"/>
          <p:cNvSpPr txBox="1"/>
          <p:nvPr/>
        </p:nvSpPr>
        <p:spPr>
          <a:xfrm>
            <a:off x="0" y="6150114"/>
            <a:ext cx="9898864" cy="707886"/>
          </a:xfrm>
          <a:prstGeom prst="rect">
            <a:avLst/>
          </a:prstGeom>
          <a:noFill/>
        </p:spPr>
        <p:txBody>
          <a:bodyPr wrap="none" rtlCol="0">
            <a:spAutoFit/>
          </a:bodyPr>
          <a:lstStyle/>
          <a:p>
            <a:r>
              <a:rPr lang="en-GB" sz="4000" b="1" dirty="0">
                <a:latin typeface="My Happy Ending" pitchFamily="2" charset="0"/>
                <a:ea typeface="My Happy Ending" pitchFamily="2" charset="0"/>
              </a:rPr>
              <a:t>Climate</a:t>
            </a:r>
            <a:r>
              <a:rPr lang="en-GB" sz="4000" dirty="0" smtClean="0">
                <a:latin typeface="My Happy Ending" pitchFamily="2" charset="0"/>
                <a:ea typeface="My Happy Ending" pitchFamily="2" charset="0"/>
              </a:rPr>
              <a:t>: The </a:t>
            </a:r>
            <a:r>
              <a:rPr lang="en-GB" sz="4000" dirty="0">
                <a:latin typeface="My Happy Ending" pitchFamily="2" charset="0"/>
                <a:ea typeface="My Happy Ending" pitchFamily="2" charset="0"/>
              </a:rPr>
              <a:t>general weather conditions usually found in a particular place </a:t>
            </a:r>
          </a:p>
        </p:txBody>
      </p:sp>
    </p:spTree>
    <p:extLst>
      <p:ext uri="{BB962C8B-B14F-4D97-AF65-F5344CB8AC3E}">
        <p14:creationId xmlns:p14="http://schemas.microsoft.com/office/powerpoint/2010/main" val="136279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37269" y="3333750"/>
            <a:ext cx="4654731" cy="3483730"/>
          </a:xfrm>
          <a:prstGeom prst="rect">
            <a:avLst/>
          </a:prstGeom>
        </p:spPr>
      </p:pic>
      <p:sp>
        <p:nvSpPr>
          <p:cNvPr id="2" name="Rectangle 1"/>
          <p:cNvSpPr/>
          <p:nvPr/>
        </p:nvSpPr>
        <p:spPr>
          <a:xfrm>
            <a:off x="448491" y="487905"/>
            <a:ext cx="10694126" cy="5693866"/>
          </a:xfrm>
          <a:prstGeom prst="rect">
            <a:avLst/>
          </a:prstGeom>
        </p:spPr>
        <p:txBody>
          <a:bodyPr wrap="square">
            <a:spAutoFit/>
          </a:bodyPr>
          <a:lstStyle/>
          <a:p>
            <a:r>
              <a:rPr lang="en-GB" sz="4800" dirty="0">
                <a:latin typeface="My Happy Ending" pitchFamily="2" charset="0"/>
                <a:ea typeface="My Happy Ending" pitchFamily="2" charset="0"/>
              </a:rPr>
              <a:t>There are several reasons why international/ </a:t>
            </a:r>
            <a:r>
              <a:rPr lang="en-GB" sz="4800" dirty="0" smtClean="0">
                <a:latin typeface="My Happy Ending" pitchFamily="2" charset="0"/>
                <a:ea typeface="My Happy Ending" pitchFamily="2" charset="0"/>
              </a:rPr>
              <a:t>global </a:t>
            </a:r>
            <a:r>
              <a:rPr lang="en-GB" sz="4800" dirty="0">
                <a:latin typeface="My Happy Ending" pitchFamily="2" charset="0"/>
                <a:ea typeface="My Happy Ending" pitchFamily="2" charset="0"/>
              </a:rPr>
              <a:t>trade in food is important</a:t>
            </a:r>
            <a:r>
              <a:rPr lang="en-GB" sz="4800" dirty="0" smtClean="0">
                <a:latin typeface="My Happy Ending" pitchFamily="2" charset="0"/>
                <a:ea typeface="My Happy Ending" pitchFamily="2" charset="0"/>
              </a:rPr>
              <a:t>:</a:t>
            </a:r>
          </a:p>
          <a:p>
            <a:r>
              <a:rPr lang="en-GB" sz="4800" dirty="0" smtClean="0">
                <a:latin typeface="My Happy Ending" pitchFamily="2" charset="0"/>
                <a:ea typeface="My Happy Ending" pitchFamily="2" charset="0"/>
              </a:rPr>
              <a:t> </a:t>
            </a:r>
            <a:endParaRPr lang="en-GB" sz="4800" dirty="0">
              <a:latin typeface="My Happy Ending" pitchFamily="2" charset="0"/>
              <a:ea typeface="My Happy Ending" pitchFamily="2" charset="0"/>
            </a:endParaRPr>
          </a:p>
          <a:p>
            <a:pPr marL="285750" indent="-285750">
              <a:buFont typeface="Arial" panose="020B0604020202020204" pitchFamily="34" charset="0"/>
              <a:buChar char="•"/>
            </a:pPr>
            <a:r>
              <a:rPr lang="en-GB" sz="4400" dirty="0">
                <a:latin typeface="My Happy Ending" pitchFamily="2" charset="0"/>
                <a:ea typeface="My Happy Ending" pitchFamily="2" charset="0"/>
              </a:rPr>
              <a:t>Not all countries have suitable conditions for </a:t>
            </a:r>
            <a:r>
              <a:rPr lang="en-GB" sz="4400" dirty="0" smtClean="0">
                <a:latin typeface="My Happy Ending" pitchFamily="2" charset="0"/>
                <a:ea typeface="My Happy Ending" pitchFamily="2" charset="0"/>
              </a:rPr>
              <a:t/>
            </a:r>
            <a:br>
              <a:rPr lang="en-GB" sz="4400" dirty="0" smtClean="0">
                <a:latin typeface="My Happy Ending" pitchFamily="2" charset="0"/>
                <a:ea typeface="My Happy Ending" pitchFamily="2" charset="0"/>
              </a:rPr>
            </a:br>
            <a:r>
              <a:rPr lang="en-GB" sz="4400" dirty="0" smtClean="0">
                <a:latin typeface="My Happy Ending" pitchFamily="2" charset="0"/>
                <a:ea typeface="My Happy Ending" pitchFamily="2" charset="0"/>
              </a:rPr>
              <a:t>growing food </a:t>
            </a:r>
            <a:r>
              <a:rPr lang="en-GB" sz="4400" dirty="0">
                <a:latin typeface="My Happy Ending" pitchFamily="2" charset="0"/>
                <a:ea typeface="My Happy Ending" pitchFamily="2" charset="0"/>
              </a:rPr>
              <a:t>and so they trade with other </a:t>
            </a:r>
            <a:r>
              <a:rPr lang="en-GB" sz="4400" dirty="0" smtClean="0">
                <a:latin typeface="My Happy Ending" pitchFamily="2" charset="0"/>
                <a:ea typeface="My Happy Ending" pitchFamily="2" charset="0"/>
              </a:rPr>
              <a:t/>
            </a:r>
            <a:br>
              <a:rPr lang="en-GB" sz="4400" dirty="0" smtClean="0">
                <a:latin typeface="My Happy Ending" pitchFamily="2" charset="0"/>
                <a:ea typeface="My Happy Ending" pitchFamily="2" charset="0"/>
              </a:rPr>
            </a:br>
            <a:r>
              <a:rPr lang="en-GB" sz="4400" dirty="0" smtClean="0">
                <a:latin typeface="My Happy Ending" pitchFamily="2" charset="0"/>
                <a:ea typeface="My Happy Ending" pitchFamily="2" charset="0"/>
              </a:rPr>
              <a:t>countries</a:t>
            </a:r>
            <a:r>
              <a:rPr lang="en-GB" sz="4400" dirty="0">
                <a:latin typeface="My Happy Ending" pitchFamily="2" charset="0"/>
                <a:ea typeface="My Happy Ending" pitchFamily="2" charset="0"/>
              </a:rPr>
              <a:t>. For </a:t>
            </a:r>
            <a:r>
              <a:rPr lang="en-GB" sz="4400" dirty="0" smtClean="0">
                <a:latin typeface="My Happy Ending" pitchFamily="2" charset="0"/>
                <a:ea typeface="My Happy Ending" pitchFamily="2" charset="0"/>
              </a:rPr>
              <a:t>example</a:t>
            </a:r>
            <a:r>
              <a:rPr lang="en-GB" sz="4400" dirty="0">
                <a:latin typeface="My Happy Ending" pitchFamily="2" charset="0"/>
                <a:ea typeface="My Happy Ending" pitchFamily="2" charset="0"/>
              </a:rPr>
              <a:t>, the United Arab Emirates </a:t>
            </a:r>
            <a:r>
              <a:rPr lang="en-GB" sz="4400" dirty="0" smtClean="0">
                <a:latin typeface="My Happy Ending" pitchFamily="2" charset="0"/>
                <a:ea typeface="My Happy Ending" pitchFamily="2" charset="0"/>
              </a:rPr>
              <a:t/>
            </a:r>
            <a:br>
              <a:rPr lang="en-GB" sz="4400" dirty="0" smtClean="0">
                <a:latin typeface="My Happy Ending" pitchFamily="2" charset="0"/>
                <a:ea typeface="My Happy Ending" pitchFamily="2" charset="0"/>
              </a:rPr>
            </a:br>
            <a:r>
              <a:rPr lang="en-GB" sz="4400" dirty="0" smtClean="0">
                <a:latin typeface="My Happy Ending" pitchFamily="2" charset="0"/>
                <a:ea typeface="My Happy Ending" pitchFamily="2" charset="0"/>
              </a:rPr>
              <a:t>is </a:t>
            </a:r>
            <a:r>
              <a:rPr lang="en-GB" sz="4400" dirty="0">
                <a:latin typeface="My Happy Ending" pitchFamily="2" charset="0"/>
                <a:ea typeface="My Happy Ending" pitchFamily="2" charset="0"/>
              </a:rPr>
              <a:t>mostly desert and </a:t>
            </a:r>
            <a:r>
              <a:rPr lang="en-GB" sz="4400" dirty="0" smtClean="0">
                <a:latin typeface="My Happy Ending" pitchFamily="2" charset="0"/>
                <a:ea typeface="My Happy Ending" pitchFamily="2" charset="0"/>
              </a:rPr>
              <a:t>so </a:t>
            </a:r>
            <a:r>
              <a:rPr lang="en-GB" sz="4400" dirty="0">
                <a:latin typeface="My Happy Ending" pitchFamily="2" charset="0"/>
                <a:ea typeface="My Happy Ending" pitchFamily="2" charset="0"/>
              </a:rPr>
              <a:t>it needs to import a </a:t>
            </a:r>
            <a:r>
              <a:rPr lang="en-GB" sz="4400" dirty="0" smtClean="0">
                <a:latin typeface="My Happy Ending" pitchFamily="2" charset="0"/>
                <a:ea typeface="My Happy Ending" pitchFamily="2" charset="0"/>
              </a:rPr>
              <a:t/>
            </a:r>
            <a:br>
              <a:rPr lang="en-GB" sz="4400" dirty="0" smtClean="0">
                <a:latin typeface="My Happy Ending" pitchFamily="2" charset="0"/>
                <a:ea typeface="My Happy Ending" pitchFamily="2" charset="0"/>
              </a:rPr>
            </a:br>
            <a:r>
              <a:rPr lang="en-GB" sz="4400" dirty="0" smtClean="0">
                <a:latin typeface="My Happy Ending" pitchFamily="2" charset="0"/>
                <a:ea typeface="My Happy Ending" pitchFamily="2" charset="0"/>
              </a:rPr>
              <a:t>lot </a:t>
            </a:r>
            <a:r>
              <a:rPr lang="en-GB" sz="4400" dirty="0">
                <a:latin typeface="My Happy Ending" pitchFamily="2" charset="0"/>
                <a:ea typeface="My Happy Ending" pitchFamily="2" charset="0"/>
              </a:rPr>
              <a:t>of its food from </a:t>
            </a:r>
            <a:r>
              <a:rPr lang="en-GB" sz="4400" dirty="0" smtClean="0">
                <a:latin typeface="My Happy Ending" pitchFamily="2" charset="0"/>
                <a:ea typeface="My Happy Ending" pitchFamily="2" charset="0"/>
              </a:rPr>
              <a:t>other countries. </a:t>
            </a:r>
            <a:endParaRPr lang="en-GB" sz="4400" dirty="0">
              <a:latin typeface="My Happy Ending" pitchFamily="2" charset="0"/>
              <a:ea typeface="My Happy Ending" pitchFamily="2" charset="0"/>
            </a:endParaRPr>
          </a:p>
        </p:txBody>
      </p:sp>
    </p:spTree>
    <p:extLst>
      <p:ext uri="{BB962C8B-B14F-4D97-AF65-F5344CB8AC3E}">
        <p14:creationId xmlns:p14="http://schemas.microsoft.com/office/powerpoint/2010/main" val="240981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617" y="493098"/>
            <a:ext cx="11177452" cy="3877985"/>
          </a:xfrm>
          <a:prstGeom prst="rect">
            <a:avLst/>
          </a:prstGeom>
        </p:spPr>
        <p:txBody>
          <a:bodyPr wrap="square">
            <a:spAutoFit/>
          </a:bodyPr>
          <a:lstStyle/>
          <a:p>
            <a:pPr>
              <a:buFont typeface="Symbol" panose="05050102010706020507" pitchFamily="18" charset="2"/>
              <a:buChar char="·"/>
            </a:pPr>
            <a:r>
              <a:rPr lang="en-GB" sz="4800" dirty="0">
                <a:solidFill>
                  <a:srgbClr val="000000"/>
                </a:solidFill>
                <a:latin typeface="My Happy Ending" pitchFamily="2" charset="0"/>
                <a:ea typeface="My Happy Ending" pitchFamily="2" charset="0"/>
              </a:rPr>
              <a:t>Different climates allow different types of food </a:t>
            </a:r>
            <a:br>
              <a:rPr lang="en-GB" sz="4800" dirty="0">
                <a:solidFill>
                  <a:srgbClr val="000000"/>
                </a:solidFill>
                <a:latin typeface="My Happy Ending" pitchFamily="2" charset="0"/>
                <a:ea typeface="My Happy Ending" pitchFamily="2" charset="0"/>
              </a:rPr>
            </a:br>
            <a:r>
              <a:rPr lang="en-GB" sz="4800" dirty="0">
                <a:solidFill>
                  <a:srgbClr val="000000"/>
                </a:solidFill>
                <a:latin typeface="My Happy Ending" pitchFamily="2" charset="0"/>
                <a:ea typeface="My Happy Ending" pitchFamily="2" charset="0"/>
              </a:rPr>
              <a:t>to be grown. For example, Colombia has a good </a:t>
            </a:r>
            <a:br>
              <a:rPr lang="en-GB" sz="4800" dirty="0">
                <a:solidFill>
                  <a:srgbClr val="000000"/>
                </a:solidFill>
                <a:latin typeface="My Happy Ending" pitchFamily="2" charset="0"/>
                <a:ea typeface="My Happy Ending" pitchFamily="2" charset="0"/>
              </a:rPr>
            </a:br>
            <a:r>
              <a:rPr lang="en-GB" sz="4800" dirty="0">
                <a:solidFill>
                  <a:srgbClr val="000000"/>
                </a:solidFill>
                <a:latin typeface="My Happy Ending" pitchFamily="2" charset="0"/>
                <a:ea typeface="My Happy Ending" pitchFamily="2" charset="0"/>
              </a:rPr>
              <a:t>climate for growing coffee beans and the United </a:t>
            </a:r>
            <a:br>
              <a:rPr lang="en-GB" sz="4800" dirty="0">
                <a:solidFill>
                  <a:srgbClr val="000000"/>
                </a:solidFill>
                <a:latin typeface="My Happy Ending" pitchFamily="2" charset="0"/>
                <a:ea typeface="My Happy Ending" pitchFamily="2" charset="0"/>
              </a:rPr>
            </a:br>
            <a:r>
              <a:rPr lang="en-GB" sz="4800" dirty="0">
                <a:solidFill>
                  <a:srgbClr val="000000"/>
                </a:solidFill>
                <a:latin typeface="My Happy Ending" pitchFamily="2" charset="0"/>
                <a:ea typeface="My Happy Ending" pitchFamily="2" charset="0"/>
              </a:rPr>
              <a:t>Kingdom does not.</a:t>
            </a:r>
            <a:r>
              <a:rPr lang="en-GB" dirty="0">
                <a:solidFill>
                  <a:srgbClr val="000000"/>
                </a:solidFill>
                <a:latin typeface="Comic Sans MS" panose="030F0702030302020204" pitchFamily="66" charset="0"/>
              </a:rPr>
              <a:t/>
            </a:r>
            <a:br>
              <a:rPr lang="en-GB" dirty="0">
                <a:solidFill>
                  <a:srgbClr val="000000"/>
                </a:solidFill>
                <a:latin typeface="Comic Sans MS" panose="030F0702030302020204" pitchFamily="66" charset="0"/>
              </a:rPr>
            </a:br>
            <a:r>
              <a:rPr lang="en-GB" dirty="0">
                <a:solidFill>
                  <a:srgbClr val="000000"/>
                </a:solidFill>
                <a:latin typeface="Comic Sans MS" panose="030F0702030302020204" pitchFamily="66" charset="0"/>
              </a:rPr>
              <a:t/>
            </a:r>
            <a:br>
              <a:rPr lang="en-GB" dirty="0">
                <a:solidFill>
                  <a:srgbClr val="000000"/>
                </a:solidFill>
                <a:latin typeface="Comic Sans MS" panose="030F0702030302020204" pitchFamily="66" charset="0"/>
              </a:rPr>
            </a:br>
            <a:r>
              <a:rPr lang="en-GB" dirty="0">
                <a:solidFill>
                  <a:srgbClr val="000000"/>
                </a:solidFill>
                <a:latin typeface="Comic Sans MS" panose="030F0702030302020204" pitchFamily="66" charset="0"/>
              </a:rPr>
              <a:t/>
            </a:r>
            <a:br>
              <a:rPr lang="en-GB" dirty="0">
                <a:solidFill>
                  <a:srgbClr val="000000"/>
                </a:solidFill>
                <a:latin typeface="Comic Sans MS" panose="030F0702030302020204" pitchFamily="66" charset="0"/>
              </a:rPr>
            </a:br>
            <a:r>
              <a:rPr lang="en-GB" dirty="0">
                <a:solidFill>
                  <a:srgbClr val="000000"/>
                </a:solidFill>
                <a:latin typeface="Comic Sans MS" panose="030F0702030302020204" pitchFamily="66" charset="0"/>
              </a:rPr>
              <a:t> </a:t>
            </a:r>
          </a:p>
        </p:txBody>
      </p:sp>
      <p:pic>
        <p:nvPicPr>
          <p:cNvPr id="3" name="Picture 2"/>
          <p:cNvPicPr>
            <a:picLocks noChangeAspect="1"/>
          </p:cNvPicPr>
          <p:nvPr/>
        </p:nvPicPr>
        <p:blipFill>
          <a:blip r:embed="rId2"/>
          <a:stretch>
            <a:fillRect/>
          </a:stretch>
        </p:blipFill>
        <p:spPr>
          <a:xfrm>
            <a:off x="7860846" y="3295690"/>
            <a:ext cx="4331154" cy="3562310"/>
          </a:xfrm>
          <a:prstGeom prst="rect">
            <a:avLst/>
          </a:prstGeom>
        </p:spPr>
      </p:pic>
      <p:sp>
        <p:nvSpPr>
          <p:cNvPr id="4" name="Rectangle 3"/>
          <p:cNvSpPr/>
          <p:nvPr/>
        </p:nvSpPr>
        <p:spPr>
          <a:xfrm>
            <a:off x="134983" y="4057233"/>
            <a:ext cx="6096000" cy="2800767"/>
          </a:xfrm>
          <a:prstGeom prst="rect">
            <a:avLst/>
          </a:prstGeom>
        </p:spPr>
        <p:txBody>
          <a:bodyPr>
            <a:spAutoFit/>
          </a:bodyPr>
          <a:lstStyle/>
          <a:p>
            <a:pPr>
              <a:buFont typeface="Symbol" panose="05050102010706020507" pitchFamily="18" charset="2"/>
              <a:buChar char="·"/>
            </a:pPr>
            <a:r>
              <a:rPr lang="en-GB" sz="4400" b="1" dirty="0">
                <a:solidFill>
                  <a:srgbClr val="000000"/>
                </a:solidFill>
                <a:latin typeface="My Happy Ending" pitchFamily="2" charset="0"/>
                <a:ea typeface="My Happy Ending" pitchFamily="2" charset="0"/>
              </a:rPr>
              <a:t>Why do you think </a:t>
            </a:r>
            <a:r>
              <a:rPr lang="en-GB" sz="4400" b="1" dirty="0" smtClean="0">
                <a:solidFill>
                  <a:srgbClr val="000000"/>
                </a:solidFill>
                <a:latin typeface="My Happy Ending" pitchFamily="2" charset="0"/>
                <a:ea typeface="My Happy Ending" pitchFamily="2" charset="0"/>
              </a:rPr>
              <a:t>coffee is </a:t>
            </a:r>
            <a:r>
              <a:rPr lang="en-GB" sz="4400" b="1" dirty="0">
                <a:solidFill>
                  <a:srgbClr val="000000"/>
                </a:solidFill>
                <a:latin typeface="My Happy Ending" pitchFamily="2" charset="0"/>
                <a:ea typeface="My Happy Ending" pitchFamily="2" charset="0"/>
              </a:rPr>
              <a:t>the </a:t>
            </a:r>
            <a:r>
              <a:rPr lang="en-GB" sz="4400" b="1" u="sng" dirty="0">
                <a:solidFill>
                  <a:srgbClr val="000000"/>
                </a:solidFill>
                <a:latin typeface="My Happy Ending" pitchFamily="2" charset="0"/>
                <a:ea typeface="My Happy Ending" pitchFamily="2" charset="0"/>
              </a:rPr>
              <a:t>most traded beverage</a:t>
            </a:r>
            <a:r>
              <a:rPr lang="en-GB" sz="4400" b="1" u="sng" dirty="0" smtClean="0">
                <a:solidFill>
                  <a:srgbClr val="000000"/>
                </a:solidFill>
                <a:latin typeface="My Happy Ending" pitchFamily="2" charset="0"/>
                <a:ea typeface="My Happy Ending" pitchFamily="2" charset="0"/>
              </a:rPr>
              <a:t>?</a:t>
            </a:r>
          </a:p>
          <a:p>
            <a:pPr>
              <a:buFont typeface="Symbol" panose="05050102010706020507" pitchFamily="18" charset="2"/>
              <a:buChar char="·"/>
            </a:pPr>
            <a:endParaRPr lang="en-GB" sz="4400" b="1" u="sng" dirty="0">
              <a:solidFill>
                <a:srgbClr val="000000"/>
              </a:solidFill>
              <a:latin typeface="My Happy Ending" pitchFamily="2" charset="0"/>
              <a:ea typeface="My Happy Ending" pitchFamily="2" charset="0"/>
            </a:endParaRPr>
          </a:p>
          <a:p>
            <a:r>
              <a:rPr lang="en-GB" sz="4400" i="1" u="sng" dirty="0">
                <a:solidFill>
                  <a:srgbClr val="000000"/>
                </a:solidFill>
                <a:latin typeface="My Happy Ending" pitchFamily="2" charset="0"/>
                <a:ea typeface="My Happy Ending" pitchFamily="2" charset="0"/>
              </a:rPr>
              <a:t>Beverage: drink</a:t>
            </a:r>
          </a:p>
        </p:txBody>
      </p:sp>
    </p:spTree>
    <p:extLst>
      <p:ext uri="{BB962C8B-B14F-4D97-AF65-F5344CB8AC3E}">
        <p14:creationId xmlns:p14="http://schemas.microsoft.com/office/powerpoint/2010/main" val="2183883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317</Words>
  <Application>Microsoft Office PowerPoint</Application>
  <PresentationFormat>Widescreen</PresentationFormat>
  <Paragraphs>50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Comic Sans MS</vt:lpstr>
      <vt:lpstr>My Happy Ending</vt:lpstr>
      <vt:lpstr>Symbol</vt:lpstr>
      <vt:lpstr>Office Theme</vt:lpstr>
      <vt:lpstr>  International/ Global Trade  Food </vt:lpstr>
      <vt:lpstr>18.01.22  LO: To discover how global trade increases the range of food items available to us in the UK.   LO: To locate the source of popular food items found in our local supermarkets. </vt:lpstr>
      <vt:lpstr>PowerPoint Presentation</vt:lpstr>
      <vt:lpstr>Trade:  is the buying and selling of products we want and need. </vt:lpstr>
      <vt:lpstr>PowerPoint Presentation</vt:lpstr>
      <vt:lpstr>PowerPoint Presentation</vt:lpstr>
      <vt:lpstr>PowerPoint Presentation</vt:lpstr>
      <vt:lpstr>PowerPoint Presentation</vt:lpstr>
      <vt:lpstr>PowerPoint Presentation</vt:lpstr>
      <vt:lpstr>PowerPoint Presentation</vt:lpstr>
      <vt:lpstr>Countries can earn money by exporting  food to other countries.   The world's biggest food exporter is  the United States of America.  </vt:lpstr>
      <vt:lpstr>According to most sources, seafood is the most traded food in the world! </vt:lpstr>
      <vt:lpstr>PowerPoint Presentation</vt:lpstr>
      <vt:lpstr>Food Miles   The term 'food miles' is used to describe how far the food we eat travels from where it is first produced, before it ends up on our tables. Below is a map that shows some popular imported foods in the UK and their food miles.  </vt:lpstr>
      <vt:lpstr>PowerPoint Presentation</vt:lpstr>
      <vt:lpstr>Food Miles   Although food trade is essential, the vehicles that  transport the food cause pollution. The more miles, the greater the pollution.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International/ Global Trade  Food </dc:title>
  <dc:creator>Emily Rochester</dc:creator>
  <cp:lastModifiedBy>Emily Rochester</cp:lastModifiedBy>
  <cp:revision>9</cp:revision>
  <dcterms:created xsi:type="dcterms:W3CDTF">2022-01-12T17:33:05Z</dcterms:created>
  <dcterms:modified xsi:type="dcterms:W3CDTF">2022-01-14T09:00:29Z</dcterms:modified>
</cp:coreProperties>
</file>