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5"/>
  </p:notesMasterIdLst>
  <p:handoutMasterIdLst>
    <p:handoutMasterId r:id="rId16"/>
  </p:handoutMasterIdLst>
  <p:sldIdLst>
    <p:sldId id="275" r:id="rId2"/>
    <p:sldId id="276" r:id="rId3"/>
    <p:sldId id="278" r:id="rId4"/>
    <p:sldId id="279" r:id="rId5"/>
    <p:sldId id="289" r:id="rId6"/>
    <p:sldId id="290" r:id="rId7"/>
    <p:sldId id="291" r:id="rId8"/>
    <p:sldId id="282" r:id="rId9"/>
    <p:sldId id="292" r:id="rId10"/>
    <p:sldId id="284" r:id="rId11"/>
    <p:sldId id="288" r:id="rId12"/>
    <p:sldId id="277" r:id="rId13"/>
    <p:sldId id="286" r:id="rId14"/>
  </p:sldIdLst>
  <p:sldSz cx="9144000" cy="6858000" type="screen4x3"/>
  <p:notesSz cx="6858000" cy="9144000"/>
  <p:embeddedFontLst>
    <p:embeddedFont>
      <p:font typeface="Twinkl" pitchFamily="2" charset="0"/>
      <p:regular r:id="rId17"/>
      <p:bold r:id="rId18"/>
    </p:embeddedFont>
    <p:embeddedFont>
      <p:font typeface="Calibri" panose="020F0502020204030204" pitchFamily="34" charset="0"/>
      <p:regular r:id="rId19"/>
      <p:bold r:id="rId20"/>
      <p:italic r:id="rId21"/>
      <p:boldItalic r:id="rId22"/>
    </p:embeddedFont>
    <p:embeddedFont>
      <p:font typeface="Tuffy-TTF" panose="020B0603060100000000" charset="0"/>
      <p:regular r:id="rId23"/>
      <p:bold r:id="rId24"/>
      <p:italic r:id="rId25"/>
      <p:boldItalic r:id="rId26"/>
    </p:embeddedFont>
    <p:embeddedFont>
      <p:font typeface="Tuffy" panose="020B0603060100000000" pitchFamily="34" charset="0"/>
      <p:regular r:id="rId27"/>
      <p:bold r:id="rId28"/>
      <p:italic r:id="rId29"/>
      <p:boldItalic r:id="rId30"/>
    </p:embeddedFont>
    <p:embeddedFont>
      <p:font typeface="Kalam"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864"/>
    <a:srgbClr val="009541"/>
    <a:srgbClr val="F0864A"/>
    <a:srgbClr val="4DB1E3"/>
    <a:srgbClr val="E6C700"/>
    <a:srgbClr val="FEE001"/>
    <a:srgbClr val="87BD31"/>
    <a:srgbClr val="FFE76D"/>
    <a:srgbClr val="0079C3"/>
    <a:srgbClr val="072F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1506" y="108"/>
      </p:cViewPr>
      <p:guideLst>
        <p:guide orient="horz" pos="2160"/>
        <p:guide pos="2880"/>
        <p:guide pos="340"/>
        <p:guide orient="horz" pos="3952"/>
        <p:guide pos="5420"/>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11/11/2019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11/11/2019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hite-rose-maths-resources/year-4-white-rose-maths-resources-key-stage-1-year-1-year-2/autumn-block-4-multiplication-and-division-year-4-white-rose-maths-resources-key-stage-1-year-1-year-2"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twinkl.co.uk/resources/planit-maths-primary-teaching-resources-year-4/planit-maths-primary-teaching-resources-year-4-number-multiplication-and-division/planit-maths-primary-teaching-resources-year-4-number-multiplication-and-division-recall-multiplication-and-division-facts-for-multiplication-tables-up-to-12-12" TargetMode="External"/><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2" Type="http://schemas.openxmlformats.org/officeDocument/2006/relationships/hyperlink" Target="https://www.twinkl.co.uk/resources/white-rose-maths-resources/year-4-white-rose-maths-resources-key-stage-1-year-1-year-2/autumn-block-4-multiplication-and-division-year-4-white-rose-maths-resources-key-stage-1-year-1-year-2"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C08CD893-2782-42C9-BF68-30E674838A30}"/>
              </a:ext>
            </a:extLst>
          </p:cNvPr>
          <p:cNvSpPr/>
          <p:nvPr/>
        </p:nvSpPr>
        <p:spPr>
          <a:xfrm>
            <a:off x="0" y="5232400"/>
            <a:ext cx="1905000" cy="1625600"/>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6" name="Rectangle 5">
            <a:extLst>
              <a:ext uri="{FF2B5EF4-FFF2-40B4-BE49-F238E27FC236}">
                <a16:creationId xmlns:a16="http://schemas.microsoft.com/office/drawing/2014/main" id="{E5F1D7CB-83E6-4A93-80AF-34AF80D5C20F}"/>
              </a:ext>
            </a:extLst>
          </p:cNvPr>
          <p:cNvSpPr/>
          <p:nvPr/>
        </p:nvSpPr>
        <p:spPr>
          <a:xfrm>
            <a:off x="447429" y="670981"/>
            <a:ext cx="2661532"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Multiply and Divide by 9</a:t>
            </a:r>
          </a:p>
        </p:txBody>
      </p:sp>
      <p:sp>
        <p:nvSpPr>
          <p:cNvPr id="75" name="Rectangle 74"/>
          <p:cNvSpPr/>
          <p:nvPr/>
        </p:nvSpPr>
        <p:spPr>
          <a:xfrm>
            <a:off x="3108961"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3108961"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Speech Bubble: Rectangle 19">
            <a:extLst>
              <a:ext uri="{FF2B5EF4-FFF2-40B4-BE49-F238E27FC236}">
                <a16:creationId xmlns:a16="http://schemas.microsoft.com/office/drawing/2014/main" id="{47660B97-508A-46CF-A2B0-FB28F9FA6EC3}"/>
              </a:ext>
            </a:extLst>
          </p:cNvPr>
          <p:cNvSpPr/>
          <p:nvPr/>
        </p:nvSpPr>
        <p:spPr>
          <a:xfrm>
            <a:off x="755650" y="2493776"/>
            <a:ext cx="2146252" cy="1189950"/>
          </a:xfrm>
          <a:prstGeom prst="wedgeRectCallout">
            <a:avLst>
              <a:gd name="adj1" fmla="val -10948"/>
              <a:gd name="adj2" fmla="val 6477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solidFill>
                  <a:schemeClr val="tx1"/>
                </a:solidFill>
              </a:rPr>
              <a:t>The tens digit is less than 4.</a:t>
            </a:r>
          </a:p>
        </p:txBody>
      </p:sp>
      <p:sp>
        <p:nvSpPr>
          <p:cNvPr id="21" name="Speech Bubble: Rectangle 20">
            <a:extLst>
              <a:ext uri="{FF2B5EF4-FFF2-40B4-BE49-F238E27FC236}">
                <a16:creationId xmlns:a16="http://schemas.microsoft.com/office/drawing/2014/main" id="{CC280365-5961-455D-BB4C-63756B0C273C}"/>
              </a:ext>
            </a:extLst>
          </p:cNvPr>
          <p:cNvSpPr/>
          <p:nvPr/>
        </p:nvSpPr>
        <p:spPr>
          <a:xfrm>
            <a:off x="3605657" y="2380837"/>
            <a:ext cx="2024515" cy="1048163"/>
          </a:xfrm>
          <a:prstGeom prst="wedgeRectCallout">
            <a:avLst>
              <a:gd name="adj1" fmla="val -6688"/>
              <a:gd name="adj2" fmla="val 9172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solidFill>
                  <a:schemeClr val="tx1"/>
                </a:solidFill>
              </a:rPr>
              <a:t>It is a two-digit odd number that is less than 30.</a:t>
            </a:r>
          </a:p>
        </p:txBody>
      </p:sp>
      <p:sp>
        <p:nvSpPr>
          <p:cNvPr id="22" name="Speech Bubble: Rectangle 21">
            <a:extLst>
              <a:ext uri="{FF2B5EF4-FFF2-40B4-BE49-F238E27FC236}">
                <a16:creationId xmlns:a16="http://schemas.microsoft.com/office/drawing/2014/main" id="{21ED5BE8-ACF9-4EF5-B6BF-9E82AB5629A9}"/>
              </a:ext>
            </a:extLst>
          </p:cNvPr>
          <p:cNvSpPr/>
          <p:nvPr/>
        </p:nvSpPr>
        <p:spPr>
          <a:xfrm>
            <a:off x="6105461" y="2586685"/>
            <a:ext cx="2241599" cy="794690"/>
          </a:xfrm>
          <a:prstGeom prst="wedgeRectCallout">
            <a:avLst>
              <a:gd name="adj1" fmla="val -9103"/>
              <a:gd name="adj2" fmla="val 108386"/>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solidFill>
                  <a:schemeClr val="tx1"/>
                </a:solidFill>
              </a:rPr>
              <a:t>When doubled, it makes 36.</a:t>
            </a:r>
          </a:p>
        </p:txBody>
      </p:sp>
      <p:sp>
        <p:nvSpPr>
          <p:cNvPr id="23" name="Rectangle 22">
            <a:extLst>
              <a:ext uri="{FF2B5EF4-FFF2-40B4-BE49-F238E27FC236}">
                <a16:creationId xmlns:a16="http://schemas.microsoft.com/office/drawing/2014/main" id="{9CEDD115-1EE3-40EC-8A13-0BDA1486B73B}"/>
              </a:ext>
            </a:extLst>
          </p:cNvPr>
          <p:cNvSpPr/>
          <p:nvPr/>
        </p:nvSpPr>
        <p:spPr>
          <a:xfrm>
            <a:off x="2189939" y="3436172"/>
            <a:ext cx="1236366" cy="495108"/>
          </a:xfrm>
          <a:prstGeom prst="rect">
            <a:avLst/>
          </a:prstGeom>
          <a:solidFill>
            <a:schemeClr val="bg1"/>
          </a:solidFill>
          <a:ln w="28575">
            <a:solidFill>
              <a:srgbClr val="009541"/>
            </a:solidFill>
          </a:ln>
        </p:spPr>
        <p:txBody>
          <a:bodyPr wrap="square" lIns="108000" tIns="108000" rIns="108000" bIns="108000">
            <a:spAutoFit/>
          </a:bodyPr>
          <a:lstStyle/>
          <a:p>
            <a:pPr algn="ctr"/>
            <a:r>
              <a:rPr lang="en-GB" b="1" dirty="0"/>
              <a:t>18, 27, 36</a:t>
            </a:r>
          </a:p>
        </p:txBody>
      </p:sp>
      <p:sp>
        <p:nvSpPr>
          <p:cNvPr id="24" name="Rectangle 23">
            <a:extLst>
              <a:ext uri="{FF2B5EF4-FFF2-40B4-BE49-F238E27FC236}">
                <a16:creationId xmlns:a16="http://schemas.microsoft.com/office/drawing/2014/main" id="{BBCEA7A1-DB2D-4F68-9AAA-599793BB9F54}"/>
              </a:ext>
            </a:extLst>
          </p:cNvPr>
          <p:cNvSpPr/>
          <p:nvPr/>
        </p:nvSpPr>
        <p:spPr>
          <a:xfrm>
            <a:off x="4854527" y="5496603"/>
            <a:ext cx="447558" cy="369332"/>
          </a:xfrm>
          <a:prstGeom prst="rect">
            <a:avLst/>
          </a:prstGeom>
        </p:spPr>
        <p:txBody>
          <a:bodyPr wrap="none">
            <a:spAutoFit/>
          </a:bodyPr>
          <a:lstStyle/>
          <a:p>
            <a:r>
              <a:rPr lang="en-GB" dirty="0">
                <a:solidFill>
                  <a:srgbClr val="00B050"/>
                </a:solidFill>
              </a:rPr>
              <a:t>48</a:t>
            </a:r>
            <a:endParaRPr lang="en-GB" dirty="0"/>
          </a:p>
        </p:txBody>
      </p:sp>
      <p:pic>
        <p:nvPicPr>
          <p:cNvPr id="25" name="Picture 24">
            <a:extLst>
              <a:ext uri="{FF2B5EF4-FFF2-40B4-BE49-F238E27FC236}">
                <a16:creationId xmlns:a16="http://schemas.microsoft.com/office/drawing/2014/main" id="{3ED00BF3-01B2-4050-A9C9-B1944B593A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003"/>
          <a:stretch/>
        </p:blipFill>
        <p:spPr>
          <a:xfrm>
            <a:off x="644604" y="3821102"/>
            <a:ext cx="2267181" cy="2588577"/>
          </a:xfrm>
          <a:prstGeom prst="rect">
            <a:avLst/>
          </a:prstGeom>
        </p:spPr>
      </p:pic>
      <p:pic>
        <p:nvPicPr>
          <p:cNvPr id="26" name="Picture 25">
            <a:extLst>
              <a:ext uri="{FF2B5EF4-FFF2-40B4-BE49-F238E27FC236}">
                <a16:creationId xmlns:a16="http://schemas.microsoft.com/office/drawing/2014/main" id="{652A0051-83BA-4893-A6BA-02CF53C32C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982"/>
          <a:stretch/>
        </p:blipFill>
        <p:spPr>
          <a:xfrm>
            <a:off x="5844169" y="3942292"/>
            <a:ext cx="2780520" cy="2467387"/>
          </a:xfrm>
          <a:prstGeom prst="rect">
            <a:avLst/>
          </a:prstGeom>
        </p:spPr>
      </p:pic>
      <p:pic>
        <p:nvPicPr>
          <p:cNvPr id="27" name="Picture 26">
            <a:extLst>
              <a:ext uri="{FF2B5EF4-FFF2-40B4-BE49-F238E27FC236}">
                <a16:creationId xmlns:a16="http://schemas.microsoft.com/office/drawing/2014/main" id="{2D9C5B55-4967-45AA-A28A-BD689BF7D0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715"/>
          <a:stretch/>
        </p:blipFill>
        <p:spPr>
          <a:xfrm>
            <a:off x="3299832" y="3964614"/>
            <a:ext cx="2330340" cy="2445066"/>
          </a:xfrm>
          <a:prstGeom prst="rect">
            <a:avLst/>
          </a:prstGeom>
        </p:spPr>
      </p:pic>
      <p:sp>
        <p:nvSpPr>
          <p:cNvPr id="28" name="Rectangle 27">
            <a:extLst>
              <a:ext uri="{FF2B5EF4-FFF2-40B4-BE49-F238E27FC236}">
                <a16:creationId xmlns:a16="http://schemas.microsoft.com/office/drawing/2014/main" id="{BD53941F-79B5-475A-9D16-0F82192E94EF}"/>
              </a:ext>
            </a:extLst>
          </p:cNvPr>
          <p:cNvSpPr/>
          <p:nvPr/>
        </p:nvSpPr>
        <p:spPr>
          <a:xfrm>
            <a:off x="5201746" y="3325994"/>
            <a:ext cx="634272" cy="495108"/>
          </a:xfrm>
          <a:prstGeom prst="rect">
            <a:avLst/>
          </a:prstGeom>
          <a:solidFill>
            <a:schemeClr val="bg1"/>
          </a:solidFill>
          <a:ln w="28575">
            <a:solidFill>
              <a:srgbClr val="009541"/>
            </a:solidFill>
          </a:ln>
        </p:spPr>
        <p:txBody>
          <a:bodyPr wrap="square" lIns="108000" tIns="108000" rIns="108000" bIns="108000">
            <a:spAutoFit/>
          </a:bodyPr>
          <a:lstStyle/>
          <a:p>
            <a:pPr algn="ctr"/>
            <a:r>
              <a:rPr lang="en-GB" b="1" dirty="0"/>
              <a:t>27</a:t>
            </a:r>
          </a:p>
        </p:txBody>
      </p:sp>
      <p:sp>
        <p:nvSpPr>
          <p:cNvPr id="30" name="Rectangle 29">
            <a:extLst>
              <a:ext uri="{FF2B5EF4-FFF2-40B4-BE49-F238E27FC236}">
                <a16:creationId xmlns:a16="http://schemas.microsoft.com/office/drawing/2014/main" id="{CC8E4C03-AA36-4BD0-AF12-7DE93FD3D4BE}"/>
              </a:ext>
            </a:extLst>
          </p:cNvPr>
          <p:cNvSpPr/>
          <p:nvPr/>
        </p:nvSpPr>
        <p:spPr>
          <a:xfrm>
            <a:off x="7786853" y="3229072"/>
            <a:ext cx="698018" cy="495108"/>
          </a:xfrm>
          <a:prstGeom prst="rect">
            <a:avLst/>
          </a:prstGeom>
          <a:solidFill>
            <a:schemeClr val="bg1"/>
          </a:solidFill>
          <a:ln w="28575">
            <a:solidFill>
              <a:srgbClr val="009541"/>
            </a:solidFill>
          </a:ln>
        </p:spPr>
        <p:txBody>
          <a:bodyPr wrap="square" lIns="108000" tIns="108000" rIns="108000" bIns="108000">
            <a:spAutoFit/>
          </a:bodyPr>
          <a:lstStyle/>
          <a:p>
            <a:pPr algn="ctr"/>
            <a:r>
              <a:rPr lang="en-GB" b="1" dirty="0"/>
              <a:t>18</a:t>
            </a:r>
          </a:p>
        </p:txBody>
      </p:sp>
      <p:sp>
        <p:nvSpPr>
          <p:cNvPr id="33" name="TextBox 32">
            <a:extLst>
              <a:ext uri="{FF2B5EF4-FFF2-40B4-BE49-F238E27FC236}">
                <a16:creationId xmlns:a16="http://schemas.microsoft.com/office/drawing/2014/main" id="{DD43A576-EED3-498F-A7E3-99C1AF499388}"/>
              </a:ext>
            </a:extLst>
          </p:cNvPr>
          <p:cNvSpPr txBox="1"/>
          <p:nvPr/>
        </p:nvSpPr>
        <p:spPr>
          <a:xfrm>
            <a:off x="755650" y="1341438"/>
            <a:ext cx="7632700" cy="772107"/>
          </a:xfrm>
          <a:prstGeom prst="rect">
            <a:avLst/>
          </a:prstGeom>
          <a:solidFill>
            <a:srgbClr val="FFE864"/>
          </a:solidFill>
          <a:ln w="28575">
            <a:solidFill>
              <a:srgbClr val="FFE864"/>
            </a:solidFill>
          </a:ln>
        </p:spPr>
        <p:txBody>
          <a:bodyPr wrap="square" lIns="108000" tIns="108000" rIns="108000" bIns="108000" rtlCol="0">
            <a:spAutoFit/>
          </a:bodyPr>
          <a:lstStyle/>
          <a:p>
            <a:pPr algn="just"/>
            <a:r>
              <a:rPr lang="en-GB" b="1" dirty="0">
                <a:solidFill>
                  <a:schemeClr val="bg2">
                    <a:lumMod val="10000"/>
                  </a:schemeClr>
                </a:solidFill>
              </a:rPr>
              <a:t>Read the clues below to see if you can identify which multiple from the 9 times table they represent.</a:t>
            </a:r>
          </a:p>
        </p:txBody>
      </p:sp>
      <p:cxnSp>
        <p:nvCxnSpPr>
          <p:cNvPr id="3" name="Straight Connector 2">
            <a:extLst>
              <a:ext uri="{FF2B5EF4-FFF2-40B4-BE49-F238E27FC236}">
                <a16:creationId xmlns:a16="http://schemas.microsoft.com/office/drawing/2014/main" id="{5AE2C207-5B5B-4931-8D86-77F31A8C9D63}"/>
              </a:ext>
            </a:extLst>
          </p:cNvPr>
          <p:cNvCxnSpPr>
            <a:cxnSpLocks/>
          </p:cNvCxnSpPr>
          <p:nvPr/>
        </p:nvCxnSpPr>
        <p:spPr>
          <a:xfrm flipH="1">
            <a:off x="2671761" y="3567114"/>
            <a:ext cx="280988" cy="219075"/>
          </a:xfrm>
          <a:prstGeom prst="line">
            <a:avLst/>
          </a:prstGeom>
          <a:ln w="5715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22353F3B-0B01-49F1-8A14-2857E386AB5F}"/>
              </a:ext>
            </a:extLst>
          </p:cNvPr>
          <p:cNvCxnSpPr>
            <a:cxnSpLocks/>
          </p:cNvCxnSpPr>
          <p:nvPr/>
        </p:nvCxnSpPr>
        <p:spPr>
          <a:xfrm flipH="1">
            <a:off x="2296706" y="3578882"/>
            <a:ext cx="280988" cy="219075"/>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250"/>
                            </p:stCondLst>
                            <p:childTnLst>
                              <p:par>
                                <p:cTn id="14" presetID="26" presetClass="emph" presetSubtype="0" fill="hold" grpId="1" nodeType="afterEffect">
                                  <p:stCondLst>
                                    <p:cond delay="500"/>
                                  </p:stCondLst>
                                  <p:childTnLst>
                                    <p:animEffect transition="out" filter="fade">
                                      <p:cBhvr>
                                        <p:cTn id="15" dur="250" tmFilter="0, 0; .2, .5; .8, .5; 1, 0"/>
                                        <p:tgtEl>
                                          <p:spTgt spid="23"/>
                                        </p:tgtEl>
                                      </p:cBhvr>
                                    </p:animEffect>
                                    <p:animScale>
                                      <p:cBhvr>
                                        <p:cTn id="16" dur="125" autoRev="1" fill="hold"/>
                                        <p:tgtEl>
                                          <p:spTgt spid="23"/>
                                        </p:tgtEl>
                                      </p:cBhvr>
                                      <p:by x="105000" y="105000"/>
                                    </p:animScale>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50"/>
                                        <p:tgtEl>
                                          <p:spTgt spid="30"/>
                                        </p:tgtEl>
                                      </p:cBhvr>
                                    </p:animEffect>
                                  </p:childTnLst>
                                </p:cTn>
                              </p:par>
                            </p:childTnLst>
                          </p:cTn>
                        </p:par>
                        <p:par>
                          <p:cTn id="26" fill="hold">
                            <p:stCondLst>
                              <p:cond delay="250"/>
                            </p:stCondLst>
                            <p:childTnLst>
                              <p:par>
                                <p:cTn id="27" presetID="26" presetClass="emph" presetSubtype="0" fill="hold" grpId="2" nodeType="afterEffect">
                                  <p:stCondLst>
                                    <p:cond delay="500"/>
                                  </p:stCondLst>
                                  <p:childTnLst>
                                    <p:animEffect transition="out" filter="fade">
                                      <p:cBhvr>
                                        <p:cTn id="28" dur="250" tmFilter="0, 0; .2, .5; .8, .5; 1, 0"/>
                                        <p:tgtEl>
                                          <p:spTgt spid="23"/>
                                        </p:tgtEl>
                                      </p:cBhvr>
                                    </p:animEffect>
                                    <p:animScale>
                                      <p:cBhvr>
                                        <p:cTn id="29" dur="125" autoRev="1" fill="hold"/>
                                        <p:tgtEl>
                                          <p:spTgt spid="23"/>
                                        </p:tgtEl>
                                      </p:cBhvr>
                                      <p:by x="105000" y="105000"/>
                                    </p:animScale>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P spid="28"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0899"/>
            <a:ext cx="2722089" cy="3850438"/>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50055" b="18151"/>
          <a:stretch/>
        </p:blipFill>
        <p:spPr>
          <a:xfrm rot="1560000">
            <a:off x="2597508" y="2857134"/>
            <a:ext cx="804705" cy="1865407"/>
          </a:xfrm>
          <a:prstGeom prst="rect">
            <a:avLst/>
          </a:prstGeom>
          <a:effectLst/>
        </p:spPr>
      </p:pic>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8275" y="2030899"/>
            <a:ext cx="2722089" cy="3850438"/>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4426" y="2030899"/>
            <a:ext cx="2722089" cy="3850438"/>
          </a:xfrm>
          <a:prstGeom prst="rect">
            <a:avLst/>
          </a:prstGeom>
          <a:effectLst>
            <a:outerShdw blurRad="63500" sx="102000" sy="102000" algn="ctr" rotWithShape="0">
              <a:prstClr val="black">
                <a:alpha val="20000"/>
              </a:prstClr>
            </a:outerShdw>
          </a:effectLst>
        </p:spPr>
      </p:pic>
      <p:sp>
        <p:nvSpPr>
          <p:cNvPr id="14" name="Rectangle 13">
            <a:extLst>
              <a:ext uri="{FF2B5EF4-FFF2-40B4-BE49-F238E27FC236}">
                <a16:creationId xmlns:a16="http://schemas.microsoft.com/office/drawing/2014/main" id="{8C3479B5-F56C-4708-A102-7E76126AE015}"/>
              </a:ext>
            </a:extLst>
          </p:cNvPr>
          <p:cNvSpPr/>
          <p:nvPr/>
        </p:nvSpPr>
        <p:spPr>
          <a:xfrm>
            <a:off x="447429" y="670981"/>
            <a:ext cx="2661532"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Multiply and Divide by 9</a:t>
            </a:r>
          </a:p>
        </p:txBody>
      </p:sp>
      <p:pic>
        <p:nvPicPr>
          <p:cNvPr id="17" name="Picture 16">
            <a:extLst>
              <a:ext uri="{FF2B5EF4-FFF2-40B4-BE49-F238E27FC236}">
                <a16:creationId xmlns:a16="http://schemas.microsoft.com/office/drawing/2014/main" id="{73E7B941-5746-4DCF-A6C1-C82E7D69E54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52" t="3549" r="2528" b="7677"/>
          <a:stretch/>
        </p:blipFill>
        <p:spPr>
          <a:xfrm rot="1635956">
            <a:off x="894001" y="2276569"/>
            <a:ext cx="1581582" cy="2098952"/>
          </a:xfrm>
          <a:prstGeom prst="rect">
            <a:avLst/>
          </a:prstGeom>
          <a:effectLst>
            <a:outerShdw blurRad="63500" sx="102000" sy="102000" algn="ctr" rotWithShape="0">
              <a:prstClr val="black">
                <a:alpha val="20000"/>
              </a:prstClr>
            </a:outerShdw>
          </a:effectLst>
        </p:spPr>
      </p:pic>
      <p:pic>
        <p:nvPicPr>
          <p:cNvPr id="2" name="Picture 1">
            <a:extLst>
              <a:ext uri="{FF2B5EF4-FFF2-40B4-BE49-F238E27FC236}">
                <a16:creationId xmlns:a16="http://schemas.microsoft.com/office/drawing/2014/main" id="{584311BE-9270-45E3-AD4B-C9B15A80601D}"/>
              </a:ext>
            </a:extLst>
          </p:cNvPr>
          <p:cNvPicPr>
            <a:picLocks noChangeAspect="1"/>
          </p:cNvPicPr>
          <p:nvPr/>
        </p:nvPicPr>
        <p:blipFill>
          <a:blip r:embed="rId8"/>
          <a:stretch>
            <a:fillRect/>
          </a:stretch>
        </p:blipFill>
        <p:spPr>
          <a:xfrm>
            <a:off x="305484" y="1813064"/>
            <a:ext cx="540332" cy="4290874"/>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6" t="622" r="32362"/>
          <a:stretch/>
        </p:blipFill>
        <p:spPr>
          <a:xfrm>
            <a:off x="755650" y="1928694"/>
            <a:ext cx="4038155" cy="4164130"/>
          </a:xfrm>
          <a:prstGeom prst="rect">
            <a:avLst/>
          </a:prstGeom>
        </p:spPr>
      </p:pic>
    </p:spTree>
    <p:extLst>
      <p:ext uri="{BB962C8B-B14F-4D97-AF65-F5344CB8AC3E}">
        <p14:creationId xmlns:p14="http://schemas.microsoft.com/office/powerpoint/2010/main" val="177127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755650" y="1789800"/>
            <a:ext cx="7564566" cy="742639"/>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Tuffy" panose="020B0603060100000000" pitchFamily="34" charset="0"/>
                <a:ea typeface="Tuffy" panose="020B0603060100000000" pitchFamily="34" charset="0"/>
              </a:rPr>
              <a:t>Recall multiplication and division facts for multiplication tables up to 12 × 12.</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568E92FC-8275-44A6-A736-5BD34F653393}"/>
              </a:ext>
            </a:extLst>
          </p:cNvPr>
          <p:cNvSpPr/>
          <p:nvPr/>
        </p:nvSpPr>
        <p:spPr>
          <a:xfrm>
            <a:off x="3403600" y="2616200"/>
            <a:ext cx="2336800" cy="1625600"/>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Recall multiplication and division facts for multiplication tables up to 12 × 12.</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5C9FB8F9-6525-4287-AE17-FC9CA76E7B16}"/>
              </a:ext>
            </a:extLst>
          </p:cNvPr>
          <p:cNvSpPr/>
          <p:nvPr/>
        </p:nvSpPr>
        <p:spPr>
          <a:xfrm>
            <a:off x="755650" y="1836546"/>
            <a:ext cx="7632700" cy="2042843"/>
          </a:xfrm>
          <a:prstGeom prst="rect">
            <a:avLst/>
          </a:prstGeom>
          <a:solidFill>
            <a:schemeClr val="bg1"/>
          </a:solidFill>
          <a:ln w="28575">
            <a:solidFill>
              <a:srgbClr val="FFE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p:cNvSpPr/>
          <p:nvPr/>
        </p:nvSpPr>
        <p:spPr>
          <a:xfrm>
            <a:off x="3108961"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2661532"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Multiply and Divide by 9</a:t>
            </a:r>
          </a:p>
        </p:txBody>
      </p:sp>
      <p:cxnSp>
        <p:nvCxnSpPr>
          <p:cNvPr id="103" name="Straight Connector 102"/>
          <p:cNvCxnSpPr/>
          <p:nvPr/>
        </p:nvCxnSpPr>
        <p:spPr>
          <a:xfrm>
            <a:off x="3108961"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50" y="1341438"/>
            <a:ext cx="7632700" cy="495108"/>
          </a:xfrm>
          <a:prstGeom prst="rect">
            <a:avLst/>
          </a:prstGeom>
          <a:solidFill>
            <a:srgbClr val="FFE864"/>
          </a:solidFill>
          <a:ln w="28575">
            <a:solidFill>
              <a:srgbClr val="FFE864"/>
            </a:solidFill>
          </a:ln>
        </p:spPr>
        <p:txBody>
          <a:bodyPr wrap="square" lIns="108000" tIns="108000" rIns="108000" bIns="108000" rtlCol="0">
            <a:spAutoFit/>
          </a:bodyPr>
          <a:lstStyle/>
          <a:p>
            <a:pPr algn="ctr"/>
            <a:r>
              <a:rPr lang="en-GB" b="1" dirty="0"/>
              <a:t>Draw an array to match this calculation.</a:t>
            </a:r>
          </a:p>
        </p:txBody>
      </p:sp>
      <p:grpSp>
        <p:nvGrpSpPr>
          <p:cNvPr id="12" name="Group 11">
            <a:extLst>
              <a:ext uri="{FF2B5EF4-FFF2-40B4-BE49-F238E27FC236}">
                <a16:creationId xmlns:a16="http://schemas.microsoft.com/office/drawing/2014/main" id="{EE937D8D-7821-4FC7-8630-E7C6A71DD2C4}"/>
              </a:ext>
            </a:extLst>
          </p:cNvPr>
          <p:cNvGrpSpPr/>
          <p:nvPr/>
        </p:nvGrpSpPr>
        <p:grpSpPr>
          <a:xfrm>
            <a:off x="1317370" y="2338642"/>
            <a:ext cx="2812869" cy="823641"/>
            <a:chOff x="4869714" y="2184031"/>
            <a:chExt cx="3518262" cy="1030188"/>
          </a:xfrm>
        </p:grpSpPr>
        <p:sp>
          <p:nvSpPr>
            <p:cNvPr id="9" name="Rectangle 8">
              <a:extLst>
                <a:ext uri="{FF2B5EF4-FFF2-40B4-BE49-F238E27FC236}">
                  <a16:creationId xmlns:a16="http://schemas.microsoft.com/office/drawing/2014/main" id="{4D773D75-374B-4586-B14C-37D94B958A36}"/>
                </a:ext>
              </a:extLst>
            </p:cNvPr>
            <p:cNvSpPr/>
            <p:nvPr/>
          </p:nvSpPr>
          <p:spPr>
            <a:xfrm>
              <a:off x="4869714" y="2184031"/>
              <a:ext cx="3518262" cy="103018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nvGrpSpPr>
            <p:cNvPr id="7" name="Group 6">
              <a:extLst>
                <a:ext uri="{FF2B5EF4-FFF2-40B4-BE49-F238E27FC236}">
                  <a16:creationId xmlns:a16="http://schemas.microsoft.com/office/drawing/2014/main" id="{CE0A0573-518B-4AF8-BDB9-FDD4AF04C1AF}"/>
                </a:ext>
              </a:extLst>
            </p:cNvPr>
            <p:cNvGrpSpPr/>
            <p:nvPr/>
          </p:nvGrpSpPr>
          <p:grpSpPr>
            <a:xfrm>
              <a:off x="5517019" y="2375959"/>
              <a:ext cx="2461696" cy="646331"/>
              <a:chOff x="3173888" y="2261991"/>
              <a:chExt cx="2461696" cy="646331"/>
            </a:xfrm>
          </p:grpSpPr>
          <p:sp>
            <p:nvSpPr>
              <p:cNvPr id="3" name="Rectangle 2">
                <a:extLst>
                  <a:ext uri="{FF2B5EF4-FFF2-40B4-BE49-F238E27FC236}">
                    <a16:creationId xmlns:a16="http://schemas.microsoft.com/office/drawing/2014/main" id="{E7ABE155-146A-4006-94E6-4D2A6C5F839C}"/>
                  </a:ext>
                </a:extLst>
              </p:cNvPr>
              <p:cNvSpPr/>
              <p:nvPr/>
            </p:nvSpPr>
            <p:spPr>
              <a:xfrm>
                <a:off x="3173888" y="2261991"/>
                <a:ext cx="1596912" cy="646331"/>
              </a:xfrm>
              <a:prstGeom prst="rect">
                <a:avLst/>
              </a:prstGeom>
            </p:spPr>
            <p:txBody>
              <a:bodyPr wrap="none" anchor="ctr">
                <a:spAutoFit/>
              </a:bodyPr>
              <a:lstStyle/>
              <a:p>
                <a:pPr lvl="0" algn="ctr" eaLnBrk="0" fontAlgn="base" hangingPunct="0">
                  <a:spcBef>
                    <a:spcPct val="0"/>
                  </a:spcBef>
                  <a:spcAft>
                    <a:spcPct val="0"/>
                  </a:spcAft>
                </a:pPr>
                <a:r>
                  <a:rPr lang="en-US" altLang="en-US" sz="3600" dirty="0">
                    <a:ea typeface="Calibri" panose="020F0502020204030204" pitchFamily="34" charset="0"/>
                    <a:cs typeface="Times New Roman" panose="02020603050405020304" pitchFamily="18" charset="0"/>
                  </a:rPr>
                  <a:t>3 </a:t>
                </a:r>
                <a:r>
                  <a:rPr lang="en-US" altLang="en-US" sz="3600" dirty="0">
                    <a:ea typeface="Calibri" panose="020F0502020204030204" pitchFamily="34" charset="0"/>
                    <a:cs typeface="Calibri" panose="020F0502020204030204" pitchFamily="34" charset="0"/>
                  </a:rPr>
                  <a:t>×</a:t>
                </a:r>
                <a:r>
                  <a:rPr lang="en-US" altLang="en-US" sz="3600" dirty="0">
                    <a:ea typeface="Calibri" panose="020F0502020204030204" pitchFamily="34" charset="0"/>
                    <a:cs typeface="Times New Roman" panose="02020603050405020304" pitchFamily="18" charset="0"/>
                  </a:rPr>
                  <a:t> 9 =</a:t>
                </a:r>
                <a:endParaRPr lang="en-US" altLang="en-US" sz="3600" dirty="0">
                  <a:solidFill>
                    <a:srgbClr val="00B050"/>
                  </a:solidFill>
                </a:endParaRPr>
              </a:p>
            </p:txBody>
          </p:sp>
          <p:sp>
            <p:nvSpPr>
              <p:cNvPr id="4" name="Rectangle 3">
                <a:extLst>
                  <a:ext uri="{FF2B5EF4-FFF2-40B4-BE49-F238E27FC236}">
                    <a16:creationId xmlns:a16="http://schemas.microsoft.com/office/drawing/2014/main" id="{1440503B-84EC-4DEE-8D20-C4F7195E3B18}"/>
                  </a:ext>
                </a:extLst>
              </p:cNvPr>
              <p:cNvSpPr/>
              <p:nvPr/>
            </p:nvSpPr>
            <p:spPr>
              <a:xfrm>
                <a:off x="5008846" y="2271788"/>
                <a:ext cx="626738" cy="62673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grpSp>
      <p:grpSp>
        <p:nvGrpSpPr>
          <p:cNvPr id="105" name="Group 104">
            <a:extLst>
              <a:ext uri="{FF2B5EF4-FFF2-40B4-BE49-F238E27FC236}">
                <a16:creationId xmlns:a16="http://schemas.microsoft.com/office/drawing/2014/main" id="{266DD692-3DDF-4FED-9529-DD278050C6F5}"/>
              </a:ext>
            </a:extLst>
          </p:cNvPr>
          <p:cNvGrpSpPr/>
          <p:nvPr/>
        </p:nvGrpSpPr>
        <p:grpSpPr>
          <a:xfrm>
            <a:off x="4930048" y="2105416"/>
            <a:ext cx="3100254" cy="1505102"/>
            <a:chOff x="4930048" y="2105416"/>
            <a:chExt cx="3100254" cy="1505102"/>
          </a:xfrm>
        </p:grpSpPr>
        <p:sp>
          <p:nvSpPr>
            <p:cNvPr id="77" name="Rectangle 76">
              <a:extLst>
                <a:ext uri="{FF2B5EF4-FFF2-40B4-BE49-F238E27FC236}">
                  <a16:creationId xmlns:a16="http://schemas.microsoft.com/office/drawing/2014/main" id="{9C2F0909-A793-485D-A739-8376D14E14CE}"/>
                </a:ext>
              </a:extLst>
            </p:cNvPr>
            <p:cNvSpPr/>
            <p:nvPr/>
          </p:nvSpPr>
          <p:spPr>
            <a:xfrm>
              <a:off x="4930048" y="2105416"/>
              <a:ext cx="3100254" cy="1505102"/>
            </a:xfrm>
            <a:prstGeom prst="rect">
              <a:avLst/>
            </a:prstGeom>
            <a:solidFill>
              <a:schemeClr val="bg1"/>
            </a:solidFill>
            <a:ln w="38100">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6" name="Group 75">
              <a:extLst>
                <a:ext uri="{FF2B5EF4-FFF2-40B4-BE49-F238E27FC236}">
                  <a16:creationId xmlns:a16="http://schemas.microsoft.com/office/drawing/2014/main" id="{1D7F5A28-239D-4F31-8723-55C571A7D625}"/>
                </a:ext>
              </a:extLst>
            </p:cNvPr>
            <p:cNvGrpSpPr/>
            <p:nvPr/>
          </p:nvGrpSpPr>
          <p:grpSpPr>
            <a:xfrm>
              <a:off x="5225599" y="2321158"/>
              <a:ext cx="2509152" cy="1033162"/>
              <a:chOff x="4968895" y="2127024"/>
              <a:chExt cx="3073539" cy="1265552"/>
            </a:xfrm>
            <a:solidFill>
              <a:srgbClr val="F0864A"/>
            </a:solidFill>
          </p:grpSpPr>
          <p:sp>
            <p:nvSpPr>
              <p:cNvPr id="13" name="Oval 12">
                <a:extLst>
                  <a:ext uri="{FF2B5EF4-FFF2-40B4-BE49-F238E27FC236}">
                    <a16:creationId xmlns:a16="http://schemas.microsoft.com/office/drawing/2014/main" id="{9F06672F-B602-4EB2-8A57-C67E35328CEE}"/>
                  </a:ext>
                </a:extLst>
              </p:cNvPr>
              <p:cNvSpPr/>
              <p:nvPr/>
            </p:nvSpPr>
            <p:spPr>
              <a:xfrm>
                <a:off x="4968895" y="2127024"/>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4" name="Oval 13">
                <a:extLst>
                  <a:ext uri="{FF2B5EF4-FFF2-40B4-BE49-F238E27FC236}">
                    <a16:creationId xmlns:a16="http://schemas.microsoft.com/office/drawing/2014/main" id="{5F7463E7-EDE6-4DAE-BAAD-5BE9D19D693E}"/>
                  </a:ext>
                </a:extLst>
              </p:cNvPr>
              <p:cNvSpPr/>
              <p:nvPr/>
            </p:nvSpPr>
            <p:spPr>
              <a:xfrm>
                <a:off x="5315128" y="2127024"/>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5" name="Oval 14">
                <a:extLst>
                  <a:ext uri="{FF2B5EF4-FFF2-40B4-BE49-F238E27FC236}">
                    <a16:creationId xmlns:a16="http://schemas.microsoft.com/office/drawing/2014/main" id="{94C0AB54-72DF-455B-B00B-5CC7E5258834}"/>
                  </a:ext>
                </a:extLst>
              </p:cNvPr>
              <p:cNvSpPr/>
              <p:nvPr/>
            </p:nvSpPr>
            <p:spPr>
              <a:xfrm>
                <a:off x="5661360" y="2127024"/>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6" name="Oval 15">
                <a:extLst>
                  <a:ext uri="{FF2B5EF4-FFF2-40B4-BE49-F238E27FC236}">
                    <a16:creationId xmlns:a16="http://schemas.microsoft.com/office/drawing/2014/main" id="{EA2CC0A5-2FBE-4ED2-BF1F-5A50FAE611AE}"/>
                  </a:ext>
                </a:extLst>
              </p:cNvPr>
              <p:cNvSpPr/>
              <p:nvPr/>
            </p:nvSpPr>
            <p:spPr>
              <a:xfrm>
                <a:off x="6007593" y="2127024"/>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7" name="Oval 16">
                <a:extLst>
                  <a:ext uri="{FF2B5EF4-FFF2-40B4-BE49-F238E27FC236}">
                    <a16:creationId xmlns:a16="http://schemas.microsoft.com/office/drawing/2014/main" id="{61C00738-BCE7-4AA4-9883-FE28FB9C3290}"/>
                  </a:ext>
                </a:extLst>
              </p:cNvPr>
              <p:cNvSpPr/>
              <p:nvPr/>
            </p:nvSpPr>
            <p:spPr>
              <a:xfrm>
                <a:off x="6353826" y="2127024"/>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8" name="Oval 17">
                <a:extLst>
                  <a:ext uri="{FF2B5EF4-FFF2-40B4-BE49-F238E27FC236}">
                    <a16:creationId xmlns:a16="http://schemas.microsoft.com/office/drawing/2014/main" id="{9E3584C1-CFC2-4901-BC44-0E6EE26D67C2}"/>
                  </a:ext>
                </a:extLst>
              </p:cNvPr>
              <p:cNvSpPr/>
              <p:nvPr/>
            </p:nvSpPr>
            <p:spPr>
              <a:xfrm>
                <a:off x="6700058" y="2127024"/>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9" name="Oval 18">
                <a:extLst>
                  <a:ext uri="{FF2B5EF4-FFF2-40B4-BE49-F238E27FC236}">
                    <a16:creationId xmlns:a16="http://schemas.microsoft.com/office/drawing/2014/main" id="{14F39C7F-F495-44C1-BC1E-256D6C0F5A24}"/>
                  </a:ext>
                </a:extLst>
              </p:cNvPr>
              <p:cNvSpPr/>
              <p:nvPr/>
            </p:nvSpPr>
            <p:spPr>
              <a:xfrm>
                <a:off x="7046291" y="2127024"/>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0" name="Oval 19">
                <a:extLst>
                  <a:ext uri="{FF2B5EF4-FFF2-40B4-BE49-F238E27FC236}">
                    <a16:creationId xmlns:a16="http://schemas.microsoft.com/office/drawing/2014/main" id="{42B518AD-25B1-4745-96AB-C95C4D20775C}"/>
                  </a:ext>
                </a:extLst>
              </p:cNvPr>
              <p:cNvSpPr/>
              <p:nvPr/>
            </p:nvSpPr>
            <p:spPr>
              <a:xfrm>
                <a:off x="7392524" y="2127024"/>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1" name="Oval 20">
                <a:extLst>
                  <a:ext uri="{FF2B5EF4-FFF2-40B4-BE49-F238E27FC236}">
                    <a16:creationId xmlns:a16="http://schemas.microsoft.com/office/drawing/2014/main" id="{6381A9B0-A624-4463-9F04-78B3198AE867}"/>
                  </a:ext>
                </a:extLst>
              </p:cNvPr>
              <p:cNvSpPr/>
              <p:nvPr/>
            </p:nvSpPr>
            <p:spPr>
              <a:xfrm>
                <a:off x="7738755" y="2127024"/>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8" name="Oval 57">
                <a:extLst>
                  <a:ext uri="{FF2B5EF4-FFF2-40B4-BE49-F238E27FC236}">
                    <a16:creationId xmlns:a16="http://schemas.microsoft.com/office/drawing/2014/main" id="{5475E5F9-39AC-40FD-A29C-7DBFA572FC8A}"/>
                  </a:ext>
                </a:extLst>
              </p:cNvPr>
              <p:cNvSpPr/>
              <p:nvPr/>
            </p:nvSpPr>
            <p:spPr>
              <a:xfrm>
                <a:off x="4968895" y="260795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59" name="Oval 58">
                <a:extLst>
                  <a:ext uri="{FF2B5EF4-FFF2-40B4-BE49-F238E27FC236}">
                    <a16:creationId xmlns:a16="http://schemas.microsoft.com/office/drawing/2014/main" id="{853CB8FE-8222-415A-BC1C-8AC335F6013F}"/>
                  </a:ext>
                </a:extLst>
              </p:cNvPr>
              <p:cNvSpPr/>
              <p:nvPr/>
            </p:nvSpPr>
            <p:spPr>
              <a:xfrm>
                <a:off x="5315128" y="260795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0" name="Oval 59">
                <a:extLst>
                  <a:ext uri="{FF2B5EF4-FFF2-40B4-BE49-F238E27FC236}">
                    <a16:creationId xmlns:a16="http://schemas.microsoft.com/office/drawing/2014/main" id="{0345C72D-27AD-4BDF-8BEF-CA76200356EB}"/>
                  </a:ext>
                </a:extLst>
              </p:cNvPr>
              <p:cNvSpPr/>
              <p:nvPr/>
            </p:nvSpPr>
            <p:spPr>
              <a:xfrm>
                <a:off x="5661360" y="260795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1" name="Oval 60">
                <a:extLst>
                  <a:ext uri="{FF2B5EF4-FFF2-40B4-BE49-F238E27FC236}">
                    <a16:creationId xmlns:a16="http://schemas.microsoft.com/office/drawing/2014/main" id="{0F0E5BB3-8A50-4263-BB2A-69BB5255AAB7}"/>
                  </a:ext>
                </a:extLst>
              </p:cNvPr>
              <p:cNvSpPr/>
              <p:nvPr/>
            </p:nvSpPr>
            <p:spPr>
              <a:xfrm>
                <a:off x="6007593" y="260795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2" name="Oval 61">
                <a:extLst>
                  <a:ext uri="{FF2B5EF4-FFF2-40B4-BE49-F238E27FC236}">
                    <a16:creationId xmlns:a16="http://schemas.microsoft.com/office/drawing/2014/main" id="{F4D53478-F944-46CC-821F-F6EADA7BF4DF}"/>
                  </a:ext>
                </a:extLst>
              </p:cNvPr>
              <p:cNvSpPr/>
              <p:nvPr/>
            </p:nvSpPr>
            <p:spPr>
              <a:xfrm>
                <a:off x="6353826" y="260795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3" name="Oval 62">
                <a:extLst>
                  <a:ext uri="{FF2B5EF4-FFF2-40B4-BE49-F238E27FC236}">
                    <a16:creationId xmlns:a16="http://schemas.microsoft.com/office/drawing/2014/main" id="{1967A82B-4916-4C98-9D6C-830FFA215BF6}"/>
                  </a:ext>
                </a:extLst>
              </p:cNvPr>
              <p:cNvSpPr/>
              <p:nvPr/>
            </p:nvSpPr>
            <p:spPr>
              <a:xfrm>
                <a:off x="6700058" y="260795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4" name="Oval 63">
                <a:extLst>
                  <a:ext uri="{FF2B5EF4-FFF2-40B4-BE49-F238E27FC236}">
                    <a16:creationId xmlns:a16="http://schemas.microsoft.com/office/drawing/2014/main" id="{0598B8F2-204B-4763-9AFE-0EC840AEC8BF}"/>
                  </a:ext>
                </a:extLst>
              </p:cNvPr>
              <p:cNvSpPr/>
              <p:nvPr/>
            </p:nvSpPr>
            <p:spPr>
              <a:xfrm>
                <a:off x="7046291" y="260795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5" name="Oval 64">
                <a:extLst>
                  <a:ext uri="{FF2B5EF4-FFF2-40B4-BE49-F238E27FC236}">
                    <a16:creationId xmlns:a16="http://schemas.microsoft.com/office/drawing/2014/main" id="{1E4D50C4-1878-4AF2-A781-B34CB7B2294C}"/>
                  </a:ext>
                </a:extLst>
              </p:cNvPr>
              <p:cNvSpPr/>
              <p:nvPr/>
            </p:nvSpPr>
            <p:spPr>
              <a:xfrm>
                <a:off x="7392524" y="260795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6" name="Oval 65">
                <a:extLst>
                  <a:ext uri="{FF2B5EF4-FFF2-40B4-BE49-F238E27FC236}">
                    <a16:creationId xmlns:a16="http://schemas.microsoft.com/office/drawing/2014/main" id="{031706E5-0CE4-4A20-902E-B44C53A97199}"/>
                  </a:ext>
                </a:extLst>
              </p:cNvPr>
              <p:cNvSpPr/>
              <p:nvPr/>
            </p:nvSpPr>
            <p:spPr>
              <a:xfrm>
                <a:off x="7738755" y="260795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7" name="Oval 66">
                <a:extLst>
                  <a:ext uri="{FF2B5EF4-FFF2-40B4-BE49-F238E27FC236}">
                    <a16:creationId xmlns:a16="http://schemas.microsoft.com/office/drawing/2014/main" id="{93C45EFF-BA0E-4958-92C8-B687AD3B9E63}"/>
                  </a:ext>
                </a:extLst>
              </p:cNvPr>
              <p:cNvSpPr/>
              <p:nvPr/>
            </p:nvSpPr>
            <p:spPr>
              <a:xfrm>
                <a:off x="4968895" y="309782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68" name="Oval 67">
                <a:extLst>
                  <a:ext uri="{FF2B5EF4-FFF2-40B4-BE49-F238E27FC236}">
                    <a16:creationId xmlns:a16="http://schemas.microsoft.com/office/drawing/2014/main" id="{7A5CDEEE-EBB9-44C9-9FE1-CEE623D50CAA}"/>
                  </a:ext>
                </a:extLst>
              </p:cNvPr>
              <p:cNvSpPr/>
              <p:nvPr/>
            </p:nvSpPr>
            <p:spPr>
              <a:xfrm>
                <a:off x="5315128" y="309782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9" name="Oval 68">
                <a:extLst>
                  <a:ext uri="{FF2B5EF4-FFF2-40B4-BE49-F238E27FC236}">
                    <a16:creationId xmlns:a16="http://schemas.microsoft.com/office/drawing/2014/main" id="{297B7EB1-A48F-4BFF-95DB-16A3DCF9D19B}"/>
                  </a:ext>
                </a:extLst>
              </p:cNvPr>
              <p:cNvSpPr/>
              <p:nvPr/>
            </p:nvSpPr>
            <p:spPr>
              <a:xfrm>
                <a:off x="5661360" y="309782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0" name="Oval 69">
                <a:extLst>
                  <a:ext uri="{FF2B5EF4-FFF2-40B4-BE49-F238E27FC236}">
                    <a16:creationId xmlns:a16="http://schemas.microsoft.com/office/drawing/2014/main" id="{090066D8-DFC9-4EA6-98ED-3FB2B38BDD83}"/>
                  </a:ext>
                </a:extLst>
              </p:cNvPr>
              <p:cNvSpPr/>
              <p:nvPr/>
            </p:nvSpPr>
            <p:spPr>
              <a:xfrm>
                <a:off x="6007593" y="309782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1" name="Oval 70">
                <a:extLst>
                  <a:ext uri="{FF2B5EF4-FFF2-40B4-BE49-F238E27FC236}">
                    <a16:creationId xmlns:a16="http://schemas.microsoft.com/office/drawing/2014/main" id="{E4224000-D40F-4D4C-B3CD-206ABF45A49B}"/>
                  </a:ext>
                </a:extLst>
              </p:cNvPr>
              <p:cNvSpPr/>
              <p:nvPr/>
            </p:nvSpPr>
            <p:spPr>
              <a:xfrm>
                <a:off x="6353826" y="309782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2" name="Oval 71">
                <a:extLst>
                  <a:ext uri="{FF2B5EF4-FFF2-40B4-BE49-F238E27FC236}">
                    <a16:creationId xmlns:a16="http://schemas.microsoft.com/office/drawing/2014/main" id="{6AC900F3-91C3-48A7-AA17-EA9D35222366}"/>
                  </a:ext>
                </a:extLst>
              </p:cNvPr>
              <p:cNvSpPr/>
              <p:nvPr/>
            </p:nvSpPr>
            <p:spPr>
              <a:xfrm>
                <a:off x="6700058" y="309782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3" name="Oval 72">
                <a:extLst>
                  <a:ext uri="{FF2B5EF4-FFF2-40B4-BE49-F238E27FC236}">
                    <a16:creationId xmlns:a16="http://schemas.microsoft.com/office/drawing/2014/main" id="{10F71CBF-D7F3-4C88-B4C4-A03BE1F7CA37}"/>
                  </a:ext>
                </a:extLst>
              </p:cNvPr>
              <p:cNvSpPr/>
              <p:nvPr/>
            </p:nvSpPr>
            <p:spPr>
              <a:xfrm>
                <a:off x="7046291" y="309782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4" name="Oval 73">
                <a:extLst>
                  <a:ext uri="{FF2B5EF4-FFF2-40B4-BE49-F238E27FC236}">
                    <a16:creationId xmlns:a16="http://schemas.microsoft.com/office/drawing/2014/main" id="{73E1F495-67A9-4339-ABC9-93D0229AAC7C}"/>
                  </a:ext>
                </a:extLst>
              </p:cNvPr>
              <p:cNvSpPr/>
              <p:nvPr/>
            </p:nvSpPr>
            <p:spPr>
              <a:xfrm>
                <a:off x="7392524" y="309782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5" name="Oval 74">
                <a:extLst>
                  <a:ext uri="{FF2B5EF4-FFF2-40B4-BE49-F238E27FC236}">
                    <a16:creationId xmlns:a16="http://schemas.microsoft.com/office/drawing/2014/main" id="{47C08C47-B90E-48B3-8EF5-8743E9DDCD42}"/>
                  </a:ext>
                </a:extLst>
              </p:cNvPr>
              <p:cNvSpPr/>
              <p:nvPr/>
            </p:nvSpPr>
            <p:spPr>
              <a:xfrm>
                <a:off x="7738755" y="3097826"/>
                <a:ext cx="303679" cy="294750"/>
              </a:xfrm>
              <a:prstGeom prst="ellipse">
                <a:avLst/>
              </a:prstGeom>
              <a:grp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grpSp>
      <p:grpSp>
        <p:nvGrpSpPr>
          <p:cNvPr id="107" name="Group 106">
            <a:extLst>
              <a:ext uri="{FF2B5EF4-FFF2-40B4-BE49-F238E27FC236}">
                <a16:creationId xmlns:a16="http://schemas.microsoft.com/office/drawing/2014/main" id="{D1AEA8FE-CED9-4249-94FF-B4262A18EA0D}"/>
              </a:ext>
            </a:extLst>
          </p:cNvPr>
          <p:cNvGrpSpPr/>
          <p:nvPr/>
        </p:nvGrpSpPr>
        <p:grpSpPr>
          <a:xfrm>
            <a:off x="2891246" y="4746602"/>
            <a:ext cx="3361508" cy="966690"/>
            <a:chOff x="2891246" y="4502762"/>
            <a:chExt cx="3361508" cy="966690"/>
          </a:xfrm>
        </p:grpSpPr>
        <p:sp>
          <p:nvSpPr>
            <p:cNvPr id="81" name="TextBox 80">
              <a:extLst>
                <a:ext uri="{FF2B5EF4-FFF2-40B4-BE49-F238E27FC236}">
                  <a16:creationId xmlns:a16="http://schemas.microsoft.com/office/drawing/2014/main" id="{3B5D4E4F-8B30-4F72-8F8A-793D008D2E93}"/>
                </a:ext>
              </a:extLst>
            </p:cNvPr>
            <p:cNvSpPr txBox="1"/>
            <p:nvPr/>
          </p:nvSpPr>
          <p:spPr>
            <a:xfrm>
              <a:off x="2891246" y="4502762"/>
              <a:ext cx="3361508" cy="966690"/>
            </a:xfrm>
            <a:prstGeom prst="rect">
              <a:avLst/>
            </a:prstGeom>
            <a:solidFill>
              <a:schemeClr val="bg1"/>
            </a:solidFill>
            <a:ln w="28575">
              <a:solidFill>
                <a:srgbClr val="F08115"/>
              </a:solidFill>
            </a:ln>
          </p:spPr>
          <p:txBody>
            <a:bodyPr wrap="square" lIns="108000" tIns="108000" rIns="108000" bIns="108000" rtlCol="0" anchor="ctr" anchorCtr="0">
              <a:noAutofit/>
            </a:bodyPr>
            <a:lstStyle/>
            <a:p>
              <a:pPr algn="ctr">
                <a:spcAft>
                  <a:spcPts val="1200"/>
                </a:spcAft>
              </a:pPr>
              <a:r>
                <a:rPr lang="en-GB" dirty="0"/>
                <a:t>There are       lots of 9.</a:t>
              </a:r>
            </a:p>
            <a:p>
              <a:pPr algn="ctr">
                <a:spcAft>
                  <a:spcPts val="1200"/>
                </a:spcAft>
              </a:pPr>
              <a:r>
                <a:rPr lang="en-GB" dirty="0"/>
                <a:t>There are        nines.</a:t>
              </a:r>
              <a:r>
                <a:rPr lang="en-GB" dirty="0">
                  <a:solidFill>
                    <a:schemeClr val="bg1"/>
                  </a:solidFill>
                </a:rPr>
                <a:t>.</a:t>
              </a:r>
            </a:p>
          </p:txBody>
        </p:sp>
        <p:sp>
          <p:nvSpPr>
            <p:cNvPr id="83" name="Rectangle 82">
              <a:extLst>
                <a:ext uri="{FF2B5EF4-FFF2-40B4-BE49-F238E27FC236}">
                  <a16:creationId xmlns:a16="http://schemas.microsoft.com/office/drawing/2014/main" id="{A81F4E2C-7842-49BF-A44F-B8E00D439FC7}"/>
                </a:ext>
              </a:extLst>
            </p:cNvPr>
            <p:cNvSpPr/>
            <p:nvPr/>
          </p:nvSpPr>
          <p:spPr>
            <a:xfrm>
              <a:off x="4460302" y="4628425"/>
              <a:ext cx="319388" cy="3193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Rectangle 83">
              <a:extLst>
                <a:ext uri="{FF2B5EF4-FFF2-40B4-BE49-F238E27FC236}">
                  <a16:creationId xmlns:a16="http://schemas.microsoft.com/office/drawing/2014/main" id="{7C567166-09B9-44B7-BE55-4281F20174F3}"/>
                </a:ext>
              </a:extLst>
            </p:cNvPr>
            <p:cNvSpPr/>
            <p:nvPr/>
          </p:nvSpPr>
          <p:spPr>
            <a:xfrm>
              <a:off x="4572893" y="5033237"/>
              <a:ext cx="319388" cy="3193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2" name="Rectangle 101">
            <a:extLst>
              <a:ext uri="{FF2B5EF4-FFF2-40B4-BE49-F238E27FC236}">
                <a16:creationId xmlns:a16="http://schemas.microsoft.com/office/drawing/2014/main" id="{123E4DED-B7E8-4170-A006-4991EC05144B}"/>
              </a:ext>
            </a:extLst>
          </p:cNvPr>
          <p:cNvSpPr/>
          <p:nvPr/>
        </p:nvSpPr>
        <p:spPr>
          <a:xfrm>
            <a:off x="3300660" y="2519628"/>
            <a:ext cx="503664" cy="461665"/>
          </a:xfrm>
          <a:prstGeom prst="rect">
            <a:avLst/>
          </a:prstGeom>
        </p:spPr>
        <p:txBody>
          <a:bodyPr wrap="none">
            <a:spAutoFit/>
          </a:bodyPr>
          <a:lstStyle/>
          <a:p>
            <a:pPr algn="ctr"/>
            <a:r>
              <a:rPr lang="en-GB" sz="2400" b="1" dirty="0">
                <a:solidFill>
                  <a:srgbClr val="009541"/>
                </a:solidFill>
              </a:rPr>
              <a:t>27</a:t>
            </a:r>
          </a:p>
        </p:txBody>
      </p:sp>
      <p:sp>
        <p:nvSpPr>
          <p:cNvPr id="88" name="Rectangle 87">
            <a:extLst>
              <a:ext uri="{FF2B5EF4-FFF2-40B4-BE49-F238E27FC236}">
                <a16:creationId xmlns:a16="http://schemas.microsoft.com/office/drawing/2014/main" id="{FD02DA7B-6CE5-40FD-BFD8-31BF2E6010B1}"/>
              </a:ext>
            </a:extLst>
          </p:cNvPr>
          <p:cNvSpPr/>
          <p:nvPr/>
        </p:nvSpPr>
        <p:spPr>
          <a:xfrm>
            <a:off x="4476261" y="4840833"/>
            <a:ext cx="304892" cy="369332"/>
          </a:xfrm>
          <a:prstGeom prst="rect">
            <a:avLst/>
          </a:prstGeom>
        </p:spPr>
        <p:txBody>
          <a:bodyPr wrap="none">
            <a:spAutoFit/>
          </a:bodyPr>
          <a:lstStyle/>
          <a:p>
            <a:r>
              <a:rPr lang="en-GB" b="1" dirty="0">
                <a:solidFill>
                  <a:srgbClr val="009541"/>
                </a:solidFill>
              </a:rPr>
              <a:t>3</a:t>
            </a:r>
          </a:p>
        </p:txBody>
      </p:sp>
      <p:sp>
        <p:nvSpPr>
          <p:cNvPr id="93" name="Rectangle 92">
            <a:extLst>
              <a:ext uri="{FF2B5EF4-FFF2-40B4-BE49-F238E27FC236}">
                <a16:creationId xmlns:a16="http://schemas.microsoft.com/office/drawing/2014/main" id="{1A3B0787-7CEA-4A9A-AE97-42CB69204522}"/>
              </a:ext>
            </a:extLst>
          </p:cNvPr>
          <p:cNvSpPr/>
          <p:nvPr/>
        </p:nvSpPr>
        <p:spPr>
          <a:xfrm>
            <a:off x="4580141" y="5248503"/>
            <a:ext cx="304892" cy="369332"/>
          </a:xfrm>
          <a:prstGeom prst="rect">
            <a:avLst/>
          </a:prstGeom>
        </p:spPr>
        <p:txBody>
          <a:bodyPr wrap="none">
            <a:spAutoFit/>
          </a:bodyPr>
          <a:lstStyle/>
          <a:p>
            <a:r>
              <a:rPr lang="en-GB" b="1" dirty="0">
                <a:solidFill>
                  <a:srgbClr val="009541"/>
                </a:solidFill>
              </a:rPr>
              <a:t>3</a:t>
            </a:r>
          </a:p>
        </p:txBody>
      </p:sp>
      <p:sp>
        <p:nvSpPr>
          <p:cNvPr id="108" name="Rectangle 107">
            <a:extLst>
              <a:ext uri="{FF2B5EF4-FFF2-40B4-BE49-F238E27FC236}">
                <a16:creationId xmlns:a16="http://schemas.microsoft.com/office/drawing/2014/main" id="{752D4B6E-AE32-4C4F-A3F0-F55655622B25}"/>
              </a:ext>
            </a:extLst>
          </p:cNvPr>
          <p:cNvSpPr/>
          <p:nvPr/>
        </p:nvSpPr>
        <p:spPr>
          <a:xfrm>
            <a:off x="1974558" y="4305309"/>
            <a:ext cx="5194884" cy="388696"/>
          </a:xfrm>
          <a:prstGeom prst="rect">
            <a:avLst/>
          </a:prstGeom>
        </p:spPr>
        <p:txBody>
          <a:bodyPr wrap="square">
            <a:spAutoFit/>
          </a:bodyPr>
          <a:lstStyle/>
          <a:p>
            <a:pPr algn="ctr">
              <a:lnSpc>
                <a:spcPct val="107000"/>
              </a:lnSpc>
              <a:spcAft>
                <a:spcPts val="800"/>
              </a:spcAft>
            </a:pPr>
            <a:r>
              <a:rPr lang="en-GB" dirty="0">
                <a:ea typeface="Calibri" panose="020F0502020204030204" pitchFamily="34" charset="0"/>
                <a:cs typeface="Times New Roman" panose="02020603050405020304" pitchFamily="18" charset="0"/>
              </a:rPr>
              <a:t>Now complete these sentences about the array:</a:t>
            </a:r>
          </a:p>
        </p:txBody>
      </p:sp>
      <p:grpSp>
        <p:nvGrpSpPr>
          <p:cNvPr id="115" name="Group 114">
            <a:extLst>
              <a:ext uri="{FF2B5EF4-FFF2-40B4-BE49-F238E27FC236}">
                <a16:creationId xmlns:a16="http://schemas.microsoft.com/office/drawing/2014/main" id="{2AC8C673-6F71-4F62-B961-1260C03A84B8}"/>
              </a:ext>
            </a:extLst>
          </p:cNvPr>
          <p:cNvGrpSpPr/>
          <p:nvPr/>
        </p:nvGrpSpPr>
        <p:grpSpPr>
          <a:xfrm>
            <a:off x="2434422" y="3772037"/>
            <a:ext cx="4275156" cy="2636317"/>
            <a:chOff x="2656018" y="3772037"/>
            <a:chExt cx="4275156" cy="2636317"/>
          </a:xfrm>
        </p:grpSpPr>
        <p:pic>
          <p:nvPicPr>
            <p:cNvPr id="114" name="Picture 113">
              <a:extLst>
                <a:ext uri="{FF2B5EF4-FFF2-40B4-BE49-F238E27FC236}">
                  <a16:creationId xmlns:a16="http://schemas.microsoft.com/office/drawing/2014/main" id="{D39806D7-1F35-4B6A-BE3E-C937D6A2BB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6018" y="3772037"/>
              <a:ext cx="2084306" cy="2636317"/>
            </a:xfrm>
            <a:prstGeom prst="rect">
              <a:avLst/>
            </a:prstGeom>
          </p:spPr>
        </p:pic>
        <p:pic>
          <p:nvPicPr>
            <p:cNvPr id="112" name="Picture 111">
              <a:extLst>
                <a:ext uri="{FF2B5EF4-FFF2-40B4-BE49-F238E27FC236}">
                  <a16:creationId xmlns:a16="http://schemas.microsoft.com/office/drawing/2014/main" id="{2DFD6F53-B0E6-44A8-A56D-5D169159C1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1532" y="3779744"/>
              <a:ext cx="2009642" cy="2626381"/>
            </a:xfrm>
            <a:prstGeom prst="rect">
              <a:avLst/>
            </a:prstGeom>
          </p:spPr>
        </p:pic>
      </p:gr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5E-6 3.7037E-7 L 0.08681 3.7037E-7 " pathEditMode="relative" rAng="0" ptsTypes="AA">
                                      <p:cBhvr>
                                        <p:cTn id="16" dur="1000" fill="hold"/>
                                        <p:tgtEl>
                                          <p:spTgt spid="115"/>
                                        </p:tgtEl>
                                        <p:attrNameLst>
                                          <p:attrName>ppt_x</p:attrName>
                                          <p:attrName>ppt_y</p:attrName>
                                        </p:attrNameLst>
                                      </p:cBhvr>
                                      <p:rCtr x="4340" y="0"/>
                                    </p:animMotion>
                                  </p:childTnLst>
                                </p:cTn>
                              </p:par>
                              <p:par>
                                <p:cTn id="17" presetID="10" presetClass="exit" presetSubtype="0" fill="hold" nodeType="withEffect">
                                  <p:stCondLst>
                                    <p:cond delay="0"/>
                                  </p:stCondLst>
                                  <p:childTnLst>
                                    <p:animEffect transition="out" filter="fade">
                                      <p:cBhvr>
                                        <p:cTn id="18" dur="500"/>
                                        <p:tgtEl>
                                          <p:spTgt spid="115"/>
                                        </p:tgtEl>
                                      </p:cBhvr>
                                    </p:animEffect>
                                    <p:set>
                                      <p:cBhvr>
                                        <p:cTn id="19" dur="1" fill="hold">
                                          <p:stCondLst>
                                            <p:cond delay="499"/>
                                          </p:stCondLst>
                                        </p:cTn>
                                        <p:tgtEl>
                                          <p:spTgt spid="115"/>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fade">
                                      <p:cBhvr>
                                        <p:cTn id="22" dur="500"/>
                                        <p:tgtEl>
                                          <p:spTgt spid="108"/>
                                        </p:tgtEl>
                                      </p:cBhvr>
                                    </p:animEffect>
                                  </p:childTnLst>
                                </p:cTn>
                              </p:par>
                              <p:par>
                                <p:cTn id="23" presetID="10" presetClass="entr" presetSubtype="0" fill="hold" nodeType="with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fade">
                                      <p:cBhvr>
                                        <p:cTn id="30" dur="500"/>
                                        <p:tgtEl>
                                          <p:spTgt spid="8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88" grpId="0"/>
      <p:bldP spid="93" grpId="0"/>
      <p:bldP spid="10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3108961"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2661532"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Multiply and Divide by 9</a:t>
            </a:r>
          </a:p>
        </p:txBody>
      </p:sp>
      <p:cxnSp>
        <p:nvCxnSpPr>
          <p:cNvPr id="103" name="Straight Connector 102"/>
          <p:cNvCxnSpPr/>
          <p:nvPr/>
        </p:nvCxnSpPr>
        <p:spPr>
          <a:xfrm>
            <a:off x="3108961"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664464FD-AA09-475A-A1D6-AD357CF3A124}"/>
              </a:ext>
            </a:extLst>
          </p:cNvPr>
          <p:cNvSpPr/>
          <p:nvPr/>
        </p:nvSpPr>
        <p:spPr>
          <a:xfrm>
            <a:off x="755650" y="1836547"/>
            <a:ext cx="7632700" cy="3783204"/>
          </a:xfrm>
          <a:prstGeom prst="rect">
            <a:avLst/>
          </a:prstGeom>
          <a:solidFill>
            <a:schemeClr val="bg1"/>
          </a:solidFill>
          <a:ln w="28575">
            <a:solidFill>
              <a:srgbClr val="FFE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4538529C-096F-433E-BF47-9009DBD6FEEF}"/>
              </a:ext>
            </a:extLst>
          </p:cNvPr>
          <p:cNvSpPr txBox="1"/>
          <p:nvPr/>
        </p:nvSpPr>
        <p:spPr>
          <a:xfrm>
            <a:off x="755650" y="1341438"/>
            <a:ext cx="7632700" cy="495108"/>
          </a:xfrm>
          <a:prstGeom prst="rect">
            <a:avLst/>
          </a:prstGeom>
          <a:solidFill>
            <a:srgbClr val="FFE864"/>
          </a:solidFill>
          <a:ln w="28575">
            <a:solidFill>
              <a:srgbClr val="FFE864"/>
            </a:solidFill>
          </a:ln>
        </p:spPr>
        <p:txBody>
          <a:bodyPr wrap="square" lIns="108000" tIns="108000" rIns="108000" bIns="108000" rtlCol="0">
            <a:spAutoFit/>
          </a:bodyPr>
          <a:lstStyle/>
          <a:p>
            <a:pPr algn="ctr"/>
            <a:r>
              <a:rPr lang="en-GB" b="1" dirty="0"/>
              <a:t>Write a fact family to match this representation. </a:t>
            </a:r>
          </a:p>
        </p:txBody>
      </p:sp>
      <p:sp>
        <p:nvSpPr>
          <p:cNvPr id="53" name="TextBox 52">
            <a:extLst>
              <a:ext uri="{FF2B5EF4-FFF2-40B4-BE49-F238E27FC236}">
                <a16:creationId xmlns:a16="http://schemas.microsoft.com/office/drawing/2014/main" id="{65DBC795-B27C-48C9-9E80-B65AE8B07AE4}"/>
              </a:ext>
            </a:extLst>
          </p:cNvPr>
          <p:cNvSpPr txBox="1"/>
          <p:nvPr/>
        </p:nvSpPr>
        <p:spPr>
          <a:xfrm>
            <a:off x="6233793" y="2530075"/>
            <a:ext cx="1801357" cy="1097220"/>
          </a:xfrm>
          <a:prstGeom prst="rect">
            <a:avLst/>
          </a:prstGeom>
          <a:solidFill>
            <a:schemeClr val="bg1"/>
          </a:solidFill>
          <a:ln w="28575">
            <a:solidFill>
              <a:srgbClr val="F08115"/>
            </a:solidFill>
          </a:ln>
        </p:spPr>
        <p:txBody>
          <a:bodyPr wrap="square" lIns="108000" tIns="108000" rIns="108000" bIns="108000" rtlCol="0" anchor="ctr" anchorCtr="0">
            <a:noAutofit/>
          </a:bodyPr>
          <a:lstStyle/>
          <a:p>
            <a:pPr>
              <a:spcAft>
                <a:spcPts val="1200"/>
              </a:spcAft>
            </a:pPr>
            <a:r>
              <a:rPr lang="en-GB" sz="1600" dirty="0"/>
              <a:t>       ×       =     </a:t>
            </a:r>
            <a:r>
              <a:rPr lang="en-GB" sz="1600" dirty="0">
                <a:solidFill>
                  <a:schemeClr val="bg1"/>
                </a:solidFill>
              </a:rPr>
              <a:t>.</a:t>
            </a:r>
          </a:p>
          <a:p>
            <a:pPr>
              <a:spcAft>
                <a:spcPts val="1200"/>
              </a:spcAft>
            </a:pPr>
            <a:r>
              <a:rPr lang="en-GB" sz="1600" dirty="0"/>
              <a:t>       ×       =     </a:t>
            </a:r>
            <a:r>
              <a:rPr lang="en-GB" sz="1600" dirty="0">
                <a:solidFill>
                  <a:schemeClr val="bg1"/>
                </a:solidFill>
              </a:rPr>
              <a:t>.</a:t>
            </a:r>
          </a:p>
        </p:txBody>
      </p:sp>
      <p:sp>
        <p:nvSpPr>
          <p:cNvPr id="54" name="Rectangle 53">
            <a:extLst>
              <a:ext uri="{FF2B5EF4-FFF2-40B4-BE49-F238E27FC236}">
                <a16:creationId xmlns:a16="http://schemas.microsoft.com/office/drawing/2014/main" id="{8784FE30-A89C-48B7-A2C1-7B1AF5CA4D51}"/>
              </a:ext>
            </a:extLst>
          </p:cNvPr>
          <p:cNvSpPr/>
          <p:nvPr/>
        </p:nvSpPr>
        <p:spPr>
          <a:xfrm>
            <a:off x="6416873" y="2722125"/>
            <a:ext cx="319388" cy="3193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3BD49717-BDE9-4EF2-A092-683196B1C976}"/>
              </a:ext>
            </a:extLst>
          </p:cNvPr>
          <p:cNvSpPr/>
          <p:nvPr/>
        </p:nvSpPr>
        <p:spPr>
          <a:xfrm>
            <a:off x="6968055" y="2722125"/>
            <a:ext cx="319388" cy="3193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870F53B3-F53F-4619-9948-8E359EF6D1B4}"/>
              </a:ext>
            </a:extLst>
          </p:cNvPr>
          <p:cNvSpPr/>
          <p:nvPr/>
        </p:nvSpPr>
        <p:spPr>
          <a:xfrm>
            <a:off x="7537652" y="2722125"/>
            <a:ext cx="319388" cy="3193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DE82A0A-A5FF-4AA1-B432-294ED9116114}"/>
              </a:ext>
            </a:extLst>
          </p:cNvPr>
          <p:cNvSpPr/>
          <p:nvPr/>
        </p:nvSpPr>
        <p:spPr>
          <a:xfrm>
            <a:off x="6416873" y="3122175"/>
            <a:ext cx="319388" cy="3193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69842722-BCF3-470F-9040-D4D1F71010E9}"/>
              </a:ext>
            </a:extLst>
          </p:cNvPr>
          <p:cNvSpPr/>
          <p:nvPr/>
        </p:nvSpPr>
        <p:spPr>
          <a:xfrm>
            <a:off x="6968055" y="3122175"/>
            <a:ext cx="319388" cy="3193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63E7C0D9-C0BB-472D-8250-3FC77B574597}"/>
              </a:ext>
            </a:extLst>
          </p:cNvPr>
          <p:cNvSpPr/>
          <p:nvPr/>
        </p:nvSpPr>
        <p:spPr>
          <a:xfrm>
            <a:off x="7537652" y="3122175"/>
            <a:ext cx="319388" cy="3193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17648F8A-5B56-4DE2-8C20-B500985B9A82}"/>
              </a:ext>
            </a:extLst>
          </p:cNvPr>
          <p:cNvSpPr/>
          <p:nvPr/>
        </p:nvSpPr>
        <p:spPr>
          <a:xfrm>
            <a:off x="6417851" y="2695182"/>
            <a:ext cx="306494" cy="369332"/>
          </a:xfrm>
          <a:prstGeom prst="rect">
            <a:avLst/>
          </a:prstGeom>
        </p:spPr>
        <p:txBody>
          <a:bodyPr wrap="none">
            <a:spAutoFit/>
          </a:bodyPr>
          <a:lstStyle/>
          <a:p>
            <a:pPr algn="ctr"/>
            <a:r>
              <a:rPr lang="en-GB" b="1" dirty="0">
                <a:solidFill>
                  <a:srgbClr val="009541"/>
                </a:solidFill>
              </a:rPr>
              <a:t>7</a:t>
            </a:r>
          </a:p>
        </p:txBody>
      </p:sp>
      <p:sp>
        <p:nvSpPr>
          <p:cNvPr id="85" name="Rectangle 84">
            <a:extLst>
              <a:ext uri="{FF2B5EF4-FFF2-40B4-BE49-F238E27FC236}">
                <a16:creationId xmlns:a16="http://schemas.microsoft.com/office/drawing/2014/main" id="{D16EE9D0-6616-4CF4-A059-AB94F295446A}"/>
              </a:ext>
            </a:extLst>
          </p:cNvPr>
          <p:cNvSpPr/>
          <p:nvPr/>
        </p:nvSpPr>
        <p:spPr>
          <a:xfrm>
            <a:off x="7476003" y="2695182"/>
            <a:ext cx="433132" cy="369332"/>
          </a:xfrm>
          <a:prstGeom prst="rect">
            <a:avLst/>
          </a:prstGeom>
        </p:spPr>
        <p:txBody>
          <a:bodyPr wrap="none">
            <a:spAutoFit/>
          </a:bodyPr>
          <a:lstStyle/>
          <a:p>
            <a:pPr algn="ctr"/>
            <a:r>
              <a:rPr lang="en-GB" b="1" dirty="0">
                <a:solidFill>
                  <a:srgbClr val="009541"/>
                </a:solidFill>
              </a:rPr>
              <a:t>63</a:t>
            </a:r>
          </a:p>
        </p:txBody>
      </p:sp>
      <p:sp>
        <p:nvSpPr>
          <p:cNvPr id="86" name="Rectangle 85">
            <a:extLst>
              <a:ext uri="{FF2B5EF4-FFF2-40B4-BE49-F238E27FC236}">
                <a16:creationId xmlns:a16="http://schemas.microsoft.com/office/drawing/2014/main" id="{DFB36141-0978-462A-9862-52C6F302C760}"/>
              </a:ext>
            </a:extLst>
          </p:cNvPr>
          <p:cNvSpPr/>
          <p:nvPr/>
        </p:nvSpPr>
        <p:spPr>
          <a:xfrm>
            <a:off x="6968396" y="2695182"/>
            <a:ext cx="319318" cy="369332"/>
          </a:xfrm>
          <a:prstGeom prst="rect">
            <a:avLst/>
          </a:prstGeom>
        </p:spPr>
        <p:txBody>
          <a:bodyPr wrap="none">
            <a:spAutoFit/>
          </a:bodyPr>
          <a:lstStyle/>
          <a:p>
            <a:pPr algn="ctr"/>
            <a:r>
              <a:rPr lang="en-GB" b="1" dirty="0">
                <a:solidFill>
                  <a:srgbClr val="009541"/>
                </a:solidFill>
              </a:rPr>
              <a:t>9</a:t>
            </a:r>
          </a:p>
        </p:txBody>
      </p:sp>
      <p:sp>
        <p:nvSpPr>
          <p:cNvPr id="87" name="Rectangle 86">
            <a:extLst>
              <a:ext uri="{FF2B5EF4-FFF2-40B4-BE49-F238E27FC236}">
                <a16:creationId xmlns:a16="http://schemas.microsoft.com/office/drawing/2014/main" id="{70EB593B-2512-41DA-967F-0DD3EE395E52}"/>
              </a:ext>
            </a:extLst>
          </p:cNvPr>
          <p:cNvSpPr/>
          <p:nvPr/>
        </p:nvSpPr>
        <p:spPr>
          <a:xfrm>
            <a:off x="6414645" y="3104757"/>
            <a:ext cx="312907" cy="369332"/>
          </a:xfrm>
          <a:prstGeom prst="rect">
            <a:avLst/>
          </a:prstGeom>
        </p:spPr>
        <p:txBody>
          <a:bodyPr wrap="none">
            <a:spAutoFit/>
          </a:bodyPr>
          <a:lstStyle/>
          <a:p>
            <a:pPr algn="ctr"/>
            <a:r>
              <a:rPr lang="en-GB" b="1" dirty="0">
                <a:solidFill>
                  <a:srgbClr val="009541"/>
                </a:solidFill>
              </a:rPr>
              <a:t>9</a:t>
            </a:r>
          </a:p>
        </p:txBody>
      </p:sp>
      <p:sp>
        <p:nvSpPr>
          <p:cNvPr id="89" name="Rectangle 88">
            <a:extLst>
              <a:ext uri="{FF2B5EF4-FFF2-40B4-BE49-F238E27FC236}">
                <a16:creationId xmlns:a16="http://schemas.microsoft.com/office/drawing/2014/main" id="{14941D8B-CE33-4F95-8136-E46A10D1EAED}"/>
              </a:ext>
            </a:extLst>
          </p:cNvPr>
          <p:cNvSpPr/>
          <p:nvPr/>
        </p:nvSpPr>
        <p:spPr>
          <a:xfrm>
            <a:off x="7476003" y="3104757"/>
            <a:ext cx="433132" cy="369332"/>
          </a:xfrm>
          <a:prstGeom prst="rect">
            <a:avLst/>
          </a:prstGeom>
        </p:spPr>
        <p:txBody>
          <a:bodyPr wrap="none">
            <a:spAutoFit/>
          </a:bodyPr>
          <a:lstStyle/>
          <a:p>
            <a:pPr algn="ctr"/>
            <a:r>
              <a:rPr lang="en-GB" b="1" dirty="0">
                <a:solidFill>
                  <a:srgbClr val="009541"/>
                </a:solidFill>
              </a:rPr>
              <a:t>63</a:t>
            </a:r>
          </a:p>
        </p:txBody>
      </p:sp>
      <p:sp>
        <p:nvSpPr>
          <p:cNvPr id="90" name="Rectangle 89">
            <a:extLst>
              <a:ext uri="{FF2B5EF4-FFF2-40B4-BE49-F238E27FC236}">
                <a16:creationId xmlns:a16="http://schemas.microsoft.com/office/drawing/2014/main" id="{37CE79BF-A40B-40FC-BB61-E88FE67A4CF9}"/>
              </a:ext>
            </a:extLst>
          </p:cNvPr>
          <p:cNvSpPr/>
          <p:nvPr/>
        </p:nvSpPr>
        <p:spPr>
          <a:xfrm>
            <a:off x="6974808" y="3104757"/>
            <a:ext cx="306494" cy="369332"/>
          </a:xfrm>
          <a:prstGeom prst="rect">
            <a:avLst/>
          </a:prstGeom>
        </p:spPr>
        <p:txBody>
          <a:bodyPr wrap="none">
            <a:spAutoFit/>
          </a:bodyPr>
          <a:lstStyle/>
          <a:p>
            <a:pPr algn="ctr"/>
            <a:r>
              <a:rPr lang="en-GB" b="1" dirty="0">
                <a:solidFill>
                  <a:srgbClr val="009541"/>
                </a:solidFill>
              </a:rPr>
              <a:t>7</a:t>
            </a:r>
          </a:p>
        </p:txBody>
      </p:sp>
      <p:sp>
        <p:nvSpPr>
          <p:cNvPr id="91" name="TextBox 90">
            <a:extLst>
              <a:ext uri="{FF2B5EF4-FFF2-40B4-BE49-F238E27FC236}">
                <a16:creationId xmlns:a16="http://schemas.microsoft.com/office/drawing/2014/main" id="{469646BB-229B-419E-A8CF-B26FFDB0A0C3}"/>
              </a:ext>
            </a:extLst>
          </p:cNvPr>
          <p:cNvSpPr txBox="1"/>
          <p:nvPr/>
        </p:nvSpPr>
        <p:spPr>
          <a:xfrm>
            <a:off x="6233793" y="3749626"/>
            <a:ext cx="1801357" cy="1097220"/>
          </a:xfrm>
          <a:prstGeom prst="rect">
            <a:avLst/>
          </a:prstGeom>
          <a:solidFill>
            <a:schemeClr val="bg1"/>
          </a:solidFill>
          <a:ln w="28575">
            <a:solidFill>
              <a:srgbClr val="F08115"/>
            </a:solidFill>
          </a:ln>
        </p:spPr>
        <p:txBody>
          <a:bodyPr wrap="square" lIns="108000" tIns="108000" rIns="108000" bIns="108000" rtlCol="0" anchor="ctr" anchorCtr="0">
            <a:noAutofit/>
          </a:bodyPr>
          <a:lstStyle/>
          <a:p>
            <a:pPr>
              <a:spcAft>
                <a:spcPts val="1200"/>
              </a:spcAft>
            </a:pPr>
            <a:r>
              <a:rPr lang="en-GB" sz="1600" dirty="0"/>
              <a:t>       ÷       =     </a:t>
            </a:r>
            <a:r>
              <a:rPr lang="en-GB" sz="1600" dirty="0">
                <a:solidFill>
                  <a:schemeClr val="bg1"/>
                </a:solidFill>
              </a:rPr>
              <a:t>.</a:t>
            </a:r>
          </a:p>
          <a:p>
            <a:pPr>
              <a:spcAft>
                <a:spcPts val="1200"/>
              </a:spcAft>
            </a:pPr>
            <a:r>
              <a:rPr lang="en-GB" sz="1600" dirty="0"/>
              <a:t>       ÷       =     </a:t>
            </a:r>
            <a:r>
              <a:rPr lang="en-GB" sz="1600" dirty="0">
                <a:solidFill>
                  <a:schemeClr val="bg1"/>
                </a:solidFill>
              </a:rPr>
              <a:t>.</a:t>
            </a:r>
          </a:p>
        </p:txBody>
      </p:sp>
      <p:sp>
        <p:nvSpPr>
          <p:cNvPr id="92" name="Rectangle 91">
            <a:extLst>
              <a:ext uri="{FF2B5EF4-FFF2-40B4-BE49-F238E27FC236}">
                <a16:creationId xmlns:a16="http://schemas.microsoft.com/office/drawing/2014/main" id="{9E34A5EB-F0C3-4420-8076-EC56238A75B1}"/>
              </a:ext>
            </a:extLst>
          </p:cNvPr>
          <p:cNvSpPr/>
          <p:nvPr/>
        </p:nvSpPr>
        <p:spPr>
          <a:xfrm>
            <a:off x="6412021" y="3934414"/>
            <a:ext cx="319388" cy="3193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6B0FF0EE-BCAA-42B8-9600-4C4EC24E9B5C}"/>
              </a:ext>
            </a:extLst>
          </p:cNvPr>
          <p:cNvSpPr/>
          <p:nvPr/>
        </p:nvSpPr>
        <p:spPr>
          <a:xfrm>
            <a:off x="6967390" y="3934414"/>
            <a:ext cx="319388" cy="3193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6DACBD54-9BD4-4637-8D0D-D8162EF8FB64}"/>
              </a:ext>
            </a:extLst>
          </p:cNvPr>
          <p:cNvSpPr/>
          <p:nvPr/>
        </p:nvSpPr>
        <p:spPr>
          <a:xfrm>
            <a:off x="7546361" y="3934414"/>
            <a:ext cx="319388" cy="3193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4C426821-0DF5-424C-B056-333D0EFD6931}"/>
              </a:ext>
            </a:extLst>
          </p:cNvPr>
          <p:cNvSpPr/>
          <p:nvPr/>
        </p:nvSpPr>
        <p:spPr>
          <a:xfrm>
            <a:off x="6412021" y="4334464"/>
            <a:ext cx="319388" cy="3193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1AD5968E-2894-4A35-98E3-C3D4F08B91F2}"/>
              </a:ext>
            </a:extLst>
          </p:cNvPr>
          <p:cNvSpPr/>
          <p:nvPr/>
        </p:nvSpPr>
        <p:spPr>
          <a:xfrm>
            <a:off x="6967390" y="4334464"/>
            <a:ext cx="319388" cy="3193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EA60B5A7-E5B7-4A84-BB05-213829766632}"/>
              </a:ext>
            </a:extLst>
          </p:cNvPr>
          <p:cNvSpPr/>
          <p:nvPr/>
        </p:nvSpPr>
        <p:spPr>
          <a:xfrm>
            <a:off x="7546361" y="4334464"/>
            <a:ext cx="319388" cy="3193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9A78D680-486A-45CB-B9C4-E56599883E1B}"/>
              </a:ext>
            </a:extLst>
          </p:cNvPr>
          <p:cNvSpPr/>
          <p:nvPr/>
        </p:nvSpPr>
        <p:spPr>
          <a:xfrm>
            <a:off x="6351888" y="3905013"/>
            <a:ext cx="439654" cy="369332"/>
          </a:xfrm>
          <a:prstGeom prst="rect">
            <a:avLst/>
          </a:prstGeom>
        </p:spPr>
        <p:txBody>
          <a:bodyPr wrap="square">
            <a:spAutoFit/>
          </a:bodyPr>
          <a:lstStyle/>
          <a:p>
            <a:pPr algn="ctr"/>
            <a:r>
              <a:rPr lang="en-GB" b="1" dirty="0">
                <a:solidFill>
                  <a:srgbClr val="009541"/>
                </a:solidFill>
              </a:rPr>
              <a:t>63</a:t>
            </a:r>
          </a:p>
        </p:txBody>
      </p:sp>
      <p:sp>
        <p:nvSpPr>
          <p:cNvPr id="104" name="Rectangle 103">
            <a:extLst>
              <a:ext uri="{FF2B5EF4-FFF2-40B4-BE49-F238E27FC236}">
                <a16:creationId xmlns:a16="http://schemas.microsoft.com/office/drawing/2014/main" id="{30D4FAC8-A959-4FFF-99C7-F282EF5297C7}"/>
              </a:ext>
            </a:extLst>
          </p:cNvPr>
          <p:cNvSpPr/>
          <p:nvPr/>
        </p:nvSpPr>
        <p:spPr>
          <a:xfrm>
            <a:off x="7549567" y="3905013"/>
            <a:ext cx="300082" cy="369332"/>
          </a:xfrm>
          <a:prstGeom prst="rect">
            <a:avLst/>
          </a:prstGeom>
        </p:spPr>
        <p:txBody>
          <a:bodyPr wrap="none">
            <a:spAutoFit/>
          </a:bodyPr>
          <a:lstStyle/>
          <a:p>
            <a:pPr algn="ctr"/>
            <a:r>
              <a:rPr lang="en-GB" b="1" dirty="0">
                <a:solidFill>
                  <a:srgbClr val="009541"/>
                </a:solidFill>
              </a:rPr>
              <a:t>7</a:t>
            </a:r>
          </a:p>
        </p:txBody>
      </p:sp>
      <p:sp>
        <p:nvSpPr>
          <p:cNvPr id="106" name="Rectangle 105">
            <a:extLst>
              <a:ext uri="{FF2B5EF4-FFF2-40B4-BE49-F238E27FC236}">
                <a16:creationId xmlns:a16="http://schemas.microsoft.com/office/drawing/2014/main" id="{E3429928-AB4D-4ABB-BDBF-5E4F6FB92D06}"/>
              </a:ext>
            </a:extLst>
          </p:cNvPr>
          <p:cNvSpPr/>
          <p:nvPr/>
        </p:nvSpPr>
        <p:spPr>
          <a:xfrm>
            <a:off x="6970631" y="3905013"/>
            <a:ext cx="312907" cy="369332"/>
          </a:xfrm>
          <a:prstGeom prst="rect">
            <a:avLst/>
          </a:prstGeom>
        </p:spPr>
        <p:txBody>
          <a:bodyPr wrap="none">
            <a:spAutoFit/>
          </a:bodyPr>
          <a:lstStyle/>
          <a:p>
            <a:pPr algn="ctr"/>
            <a:r>
              <a:rPr lang="en-GB" b="1" dirty="0">
                <a:solidFill>
                  <a:srgbClr val="009541"/>
                </a:solidFill>
              </a:rPr>
              <a:t>9</a:t>
            </a:r>
          </a:p>
        </p:txBody>
      </p:sp>
      <p:sp>
        <p:nvSpPr>
          <p:cNvPr id="109" name="Rectangle 108">
            <a:extLst>
              <a:ext uri="{FF2B5EF4-FFF2-40B4-BE49-F238E27FC236}">
                <a16:creationId xmlns:a16="http://schemas.microsoft.com/office/drawing/2014/main" id="{4B097B6D-807B-49A6-B8A2-E9DF4F331B3F}"/>
              </a:ext>
            </a:extLst>
          </p:cNvPr>
          <p:cNvSpPr/>
          <p:nvPr/>
        </p:nvSpPr>
        <p:spPr>
          <a:xfrm>
            <a:off x="6355149" y="4305063"/>
            <a:ext cx="433132" cy="369332"/>
          </a:xfrm>
          <a:prstGeom prst="rect">
            <a:avLst/>
          </a:prstGeom>
        </p:spPr>
        <p:txBody>
          <a:bodyPr wrap="none">
            <a:spAutoFit/>
          </a:bodyPr>
          <a:lstStyle/>
          <a:p>
            <a:pPr algn="ctr"/>
            <a:r>
              <a:rPr lang="en-GB" b="1" dirty="0">
                <a:solidFill>
                  <a:srgbClr val="009541"/>
                </a:solidFill>
              </a:rPr>
              <a:t>63</a:t>
            </a:r>
          </a:p>
        </p:txBody>
      </p:sp>
      <p:sp>
        <p:nvSpPr>
          <p:cNvPr id="110" name="Rectangle 109">
            <a:extLst>
              <a:ext uri="{FF2B5EF4-FFF2-40B4-BE49-F238E27FC236}">
                <a16:creationId xmlns:a16="http://schemas.microsoft.com/office/drawing/2014/main" id="{F658E035-3E49-4FF7-A766-23ABEA3EB7E5}"/>
              </a:ext>
            </a:extLst>
          </p:cNvPr>
          <p:cNvSpPr/>
          <p:nvPr/>
        </p:nvSpPr>
        <p:spPr>
          <a:xfrm>
            <a:off x="7543155" y="4305063"/>
            <a:ext cx="312907" cy="369332"/>
          </a:xfrm>
          <a:prstGeom prst="rect">
            <a:avLst/>
          </a:prstGeom>
        </p:spPr>
        <p:txBody>
          <a:bodyPr wrap="none">
            <a:spAutoFit/>
          </a:bodyPr>
          <a:lstStyle/>
          <a:p>
            <a:pPr algn="ctr"/>
            <a:r>
              <a:rPr lang="en-GB" b="1" dirty="0">
                <a:solidFill>
                  <a:srgbClr val="009541"/>
                </a:solidFill>
              </a:rPr>
              <a:t>9</a:t>
            </a:r>
          </a:p>
        </p:txBody>
      </p:sp>
      <p:sp>
        <p:nvSpPr>
          <p:cNvPr id="111" name="Rectangle 110">
            <a:extLst>
              <a:ext uri="{FF2B5EF4-FFF2-40B4-BE49-F238E27FC236}">
                <a16:creationId xmlns:a16="http://schemas.microsoft.com/office/drawing/2014/main" id="{87328461-51CE-488B-8587-18B535282C70}"/>
              </a:ext>
            </a:extLst>
          </p:cNvPr>
          <p:cNvSpPr/>
          <p:nvPr/>
        </p:nvSpPr>
        <p:spPr>
          <a:xfrm>
            <a:off x="6977043" y="4305063"/>
            <a:ext cx="300082" cy="369332"/>
          </a:xfrm>
          <a:prstGeom prst="rect">
            <a:avLst/>
          </a:prstGeom>
        </p:spPr>
        <p:txBody>
          <a:bodyPr wrap="none">
            <a:spAutoFit/>
          </a:bodyPr>
          <a:lstStyle/>
          <a:p>
            <a:pPr algn="ctr"/>
            <a:r>
              <a:rPr lang="en-GB" b="1" dirty="0">
                <a:solidFill>
                  <a:srgbClr val="009541"/>
                </a:solidFill>
              </a:rPr>
              <a:t>7</a:t>
            </a:r>
          </a:p>
        </p:txBody>
      </p:sp>
      <p:pic>
        <p:nvPicPr>
          <p:cNvPr id="114" name="Picture 113">
            <a:extLst>
              <a:ext uri="{FF2B5EF4-FFF2-40B4-BE49-F238E27FC236}">
                <a16:creationId xmlns:a16="http://schemas.microsoft.com/office/drawing/2014/main" id="{BCBEC02A-0033-4FCE-B472-7924B94EC7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819" y="2368480"/>
            <a:ext cx="455097" cy="1144756"/>
          </a:xfrm>
          <a:prstGeom prst="rect">
            <a:avLst/>
          </a:prstGeom>
        </p:spPr>
      </p:pic>
      <p:pic>
        <p:nvPicPr>
          <p:cNvPr id="115" name="Picture 114">
            <a:extLst>
              <a:ext uri="{FF2B5EF4-FFF2-40B4-BE49-F238E27FC236}">
                <a16:creationId xmlns:a16="http://schemas.microsoft.com/office/drawing/2014/main" id="{2EC7C7BD-E16E-4874-AF20-BCA52EE6E9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3727" y="2368480"/>
            <a:ext cx="455097" cy="1144756"/>
          </a:xfrm>
          <a:prstGeom prst="rect">
            <a:avLst/>
          </a:prstGeom>
        </p:spPr>
      </p:pic>
      <p:pic>
        <p:nvPicPr>
          <p:cNvPr id="116" name="Picture 115">
            <a:extLst>
              <a:ext uri="{FF2B5EF4-FFF2-40B4-BE49-F238E27FC236}">
                <a16:creationId xmlns:a16="http://schemas.microsoft.com/office/drawing/2014/main" id="{40C4B7C5-FE85-4D0B-8D59-102E16FE90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6634" y="2368480"/>
            <a:ext cx="455097" cy="1144756"/>
          </a:xfrm>
          <a:prstGeom prst="rect">
            <a:avLst/>
          </a:prstGeom>
        </p:spPr>
      </p:pic>
      <p:pic>
        <p:nvPicPr>
          <p:cNvPr id="118" name="Picture 117">
            <a:extLst>
              <a:ext uri="{FF2B5EF4-FFF2-40B4-BE49-F238E27FC236}">
                <a16:creationId xmlns:a16="http://schemas.microsoft.com/office/drawing/2014/main" id="{B3C1FE73-9DD7-4D3F-930E-ADE056AF41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819" y="3702090"/>
            <a:ext cx="455097" cy="1144756"/>
          </a:xfrm>
          <a:prstGeom prst="rect">
            <a:avLst/>
          </a:prstGeom>
        </p:spPr>
      </p:pic>
      <p:pic>
        <p:nvPicPr>
          <p:cNvPr id="119" name="Picture 118">
            <a:extLst>
              <a:ext uri="{FF2B5EF4-FFF2-40B4-BE49-F238E27FC236}">
                <a16:creationId xmlns:a16="http://schemas.microsoft.com/office/drawing/2014/main" id="{8EE54CFE-378B-430D-930B-985098951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3727" y="3702090"/>
            <a:ext cx="455097" cy="1144756"/>
          </a:xfrm>
          <a:prstGeom prst="rect">
            <a:avLst/>
          </a:prstGeom>
        </p:spPr>
      </p:pic>
      <p:pic>
        <p:nvPicPr>
          <p:cNvPr id="120" name="Picture 119">
            <a:extLst>
              <a:ext uri="{FF2B5EF4-FFF2-40B4-BE49-F238E27FC236}">
                <a16:creationId xmlns:a16="http://schemas.microsoft.com/office/drawing/2014/main" id="{549BB65A-9232-4E0F-8494-8C49764DDD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6634" y="3702090"/>
            <a:ext cx="455097" cy="1144756"/>
          </a:xfrm>
          <a:prstGeom prst="rect">
            <a:avLst/>
          </a:prstGeom>
        </p:spPr>
      </p:pic>
      <p:pic>
        <p:nvPicPr>
          <p:cNvPr id="121" name="Picture 120">
            <a:extLst>
              <a:ext uri="{FF2B5EF4-FFF2-40B4-BE49-F238E27FC236}">
                <a16:creationId xmlns:a16="http://schemas.microsoft.com/office/drawing/2014/main" id="{3B7DFAAA-CCFA-46FA-97D5-76559D0F9F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970" y="3702090"/>
            <a:ext cx="455097" cy="1144756"/>
          </a:xfrm>
          <a:prstGeom prst="rect">
            <a:avLst/>
          </a:prstGeom>
        </p:spPr>
      </p:pic>
    </p:spTree>
    <p:extLst>
      <p:ext uri="{BB962C8B-B14F-4D97-AF65-F5344CB8AC3E}">
        <p14:creationId xmlns:p14="http://schemas.microsoft.com/office/powerpoint/2010/main" val="283856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500"/>
                                        <p:tgtEl>
                                          <p:spTgt spid="8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500"/>
                                        <p:tgtEl>
                                          <p:spTgt spid="10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6"/>
                                        </p:tgtEl>
                                        <p:attrNameLst>
                                          <p:attrName>style.visibility</p:attrName>
                                        </p:attrNameLst>
                                      </p:cBhvr>
                                      <p:to>
                                        <p:strVal val="visible"/>
                                      </p:to>
                                    </p:set>
                                    <p:animEffect transition="in" filter="fade">
                                      <p:cBhvr>
                                        <p:cTn id="42" dur="500"/>
                                        <p:tgtEl>
                                          <p:spTgt spid="10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4"/>
                                        </p:tgtEl>
                                        <p:attrNameLst>
                                          <p:attrName>style.visibility</p:attrName>
                                        </p:attrNameLst>
                                      </p:cBhvr>
                                      <p:to>
                                        <p:strVal val="visible"/>
                                      </p:to>
                                    </p:set>
                                    <p:animEffect transition="in" filter="fade">
                                      <p:cBhvr>
                                        <p:cTn id="47" dur="500"/>
                                        <p:tgtEl>
                                          <p:spTgt spid="10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9"/>
                                        </p:tgtEl>
                                        <p:attrNameLst>
                                          <p:attrName>style.visibility</p:attrName>
                                        </p:attrNameLst>
                                      </p:cBhvr>
                                      <p:to>
                                        <p:strVal val="visible"/>
                                      </p:to>
                                    </p:set>
                                    <p:animEffect transition="in" filter="fade">
                                      <p:cBhvr>
                                        <p:cTn id="52" dur="500"/>
                                        <p:tgtEl>
                                          <p:spTgt spid="10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1"/>
                                        </p:tgtEl>
                                        <p:attrNameLst>
                                          <p:attrName>style.visibility</p:attrName>
                                        </p:attrNameLst>
                                      </p:cBhvr>
                                      <p:to>
                                        <p:strVal val="visible"/>
                                      </p:to>
                                    </p:set>
                                    <p:animEffect transition="in" filter="fade">
                                      <p:cBhvr>
                                        <p:cTn id="57" dur="500"/>
                                        <p:tgtEl>
                                          <p:spTgt spid="1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0"/>
                                        </p:tgtEl>
                                        <p:attrNameLst>
                                          <p:attrName>style.visibility</p:attrName>
                                        </p:attrNameLst>
                                      </p:cBhvr>
                                      <p:to>
                                        <p:strVal val="visible"/>
                                      </p:to>
                                    </p:set>
                                    <p:animEffect transition="in" filter="fade">
                                      <p:cBhvr>
                                        <p:cTn id="62"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5" grpId="0"/>
      <p:bldP spid="86" grpId="0"/>
      <p:bldP spid="87" grpId="0"/>
      <p:bldP spid="89" grpId="0"/>
      <p:bldP spid="90" grpId="0"/>
      <p:bldP spid="101" grpId="0"/>
      <p:bldP spid="104" grpId="0"/>
      <p:bldP spid="106" grpId="0"/>
      <p:bldP spid="109" grpId="0"/>
      <p:bldP spid="110" grpId="0"/>
      <p:bldP spid="1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3108961"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2661532"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Multiply and Divide by 9</a:t>
            </a:r>
          </a:p>
        </p:txBody>
      </p:sp>
      <p:cxnSp>
        <p:nvCxnSpPr>
          <p:cNvPr id="103" name="Straight Connector 102"/>
          <p:cNvCxnSpPr/>
          <p:nvPr/>
        </p:nvCxnSpPr>
        <p:spPr>
          <a:xfrm>
            <a:off x="3108961"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D3431357-0938-479E-A4CF-C930A78087F3}"/>
              </a:ext>
            </a:extLst>
          </p:cNvPr>
          <p:cNvSpPr/>
          <p:nvPr/>
        </p:nvSpPr>
        <p:spPr>
          <a:xfrm>
            <a:off x="755650" y="1836546"/>
            <a:ext cx="7632700" cy="4256279"/>
          </a:xfrm>
          <a:prstGeom prst="rect">
            <a:avLst/>
          </a:prstGeom>
          <a:solidFill>
            <a:schemeClr val="bg1"/>
          </a:solidFill>
          <a:ln w="28575">
            <a:solidFill>
              <a:srgbClr val="FFE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4E99A14C-A289-4B49-A9CF-B14F96017384}"/>
              </a:ext>
            </a:extLst>
          </p:cNvPr>
          <p:cNvSpPr txBox="1"/>
          <p:nvPr/>
        </p:nvSpPr>
        <p:spPr>
          <a:xfrm>
            <a:off x="755650" y="1341438"/>
            <a:ext cx="7632700" cy="495108"/>
          </a:xfrm>
          <a:prstGeom prst="rect">
            <a:avLst/>
          </a:prstGeom>
          <a:solidFill>
            <a:srgbClr val="FFE864"/>
          </a:solidFill>
          <a:ln w="28575">
            <a:solidFill>
              <a:srgbClr val="FFE864"/>
            </a:solidFill>
          </a:ln>
        </p:spPr>
        <p:txBody>
          <a:bodyPr wrap="square" lIns="108000" tIns="108000" rIns="108000" bIns="108000" rtlCol="0">
            <a:spAutoFit/>
          </a:bodyPr>
          <a:lstStyle/>
          <a:p>
            <a:pPr algn="ctr"/>
            <a:r>
              <a:rPr lang="en-GB" b="1" dirty="0"/>
              <a:t>Complete the calculations below.</a:t>
            </a:r>
          </a:p>
        </p:txBody>
      </p:sp>
      <p:pic>
        <p:nvPicPr>
          <p:cNvPr id="68" name="Picture 67">
            <a:extLst>
              <a:ext uri="{FF2B5EF4-FFF2-40B4-BE49-F238E27FC236}">
                <a16:creationId xmlns:a16="http://schemas.microsoft.com/office/drawing/2014/main" id="{07D2C660-E8E2-4F66-97B5-A7F9F5F301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2805" y="2169659"/>
            <a:ext cx="5164340" cy="3146464"/>
          </a:xfrm>
          <a:prstGeom prst="rect">
            <a:avLst/>
          </a:prstGeom>
        </p:spPr>
      </p:pic>
      <p:sp>
        <p:nvSpPr>
          <p:cNvPr id="69" name="Rectangle 68">
            <a:extLst>
              <a:ext uri="{FF2B5EF4-FFF2-40B4-BE49-F238E27FC236}">
                <a16:creationId xmlns:a16="http://schemas.microsoft.com/office/drawing/2014/main" id="{C5D2BBFC-ABAE-4828-8F5B-33FA450D1BCB}"/>
              </a:ext>
            </a:extLst>
          </p:cNvPr>
          <p:cNvSpPr/>
          <p:nvPr/>
        </p:nvSpPr>
        <p:spPr>
          <a:xfrm>
            <a:off x="4540063" y="2795143"/>
            <a:ext cx="526107" cy="52610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Kalam" panose="02000000000000000000" pitchFamily="2" charset="0"/>
              <a:cs typeface="Kalam" panose="02000000000000000000" pitchFamily="2" charset="0"/>
            </a:endParaRPr>
          </a:p>
        </p:txBody>
      </p:sp>
      <p:sp>
        <p:nvSpPr>
          <p:cNvPr id="70" name="Rectangle 69">
            <a:extLst>
              <a:ext uri="{FF2B5EF4-FFF2-40B4-BE49-F238E27FC236}">
                <a16:creationId xmlns:a16="http://schemas.microsoft.com/office/drawing/2014/main" id="{929ABB4D-3478-4049-84D6-8C9EF94E7803}"/>
              </a:ext>
            </a:extLst>
          </p:cNvPr>
          <p:cNvSpPr/>
          <p:nvPr/>
        </p:nvSpPr>
        <p:spPr>
          <a:xfrm>
            <a:off x="4501697" y="2765810"/>
            <a:ext cx="602838" cy="584775"/>
          </a:xfrm>
          <a:prstGeom prst="rect">
            <a:avLst/>
          </a:prstGeom>
        </p:spPr>
        <p:txBody>
          <a:bodyPr wrap="square" anchor="ctr">
            <a:spAutoFit/>
          </a:bodyPr>
          <a:lstStyle/>
          <a:p>
            <a:pPr algn="ctr"/>
            <a:r>
              <a:rPr lang="en-GB" sz="3200" b="1" dirty="0">
                <a:solidFill>
                  <a:srgbClr val="009541"/>
                </a:solidFill>
                <a:latin typeface="Kalam" panose="02000000000000000000" pitchFamily="2" charset="0"/>
                <a:cs typeface="Kalam" panose="02000000000000000000" pitchFamily="2" charset="0"/>
              </a:rPr>
              <a:t>81</a:t>
            </a:r>
          </a:p>
        </p:txBody>
      </p:sp>
      <p:sp>
        <p:nvSpPr>
          <p:cNvPr id="71" name="Rectangle 70">
            <a:extLst>
              <a:ext uri="{FF2B5EF4-FFF2-40B4-BE49-F238E27FC236}">
                <a16:creationId xmlns:a16="http://schemas.microsoft.com/office/drawing/2014/main" id="{D74A8BB5-D832-4D76-A658-A01988036712}"/>
              </a:ext>
            </a:extLst>
          </p:cNvPr>
          <p:cNvSpPr/>
          <p:nvPr/>
        </p:nvSpPr>
        <p:spPr>
          <a:xfrm>
            <a:off x="3233730" y="2817218"/>
            <a:ext cx="1281120" cy="523220"/>
          </a:xfrm>
          <a:prstGeom prst="rect">
            <a:avLst/>
          </a:prstGeom>
        </p:spPr>
        <p:txBody>
          <a:bodyPr wrap="none" anchor="ctr">
            <a:spAutoFit/>
          </a:bodyPr>
          <a:lstStyle/>
          <a:p>
            <a:r>
              <a:rPr lang="en-GB" sz="2800" dirty="0">
                <a:latin typeface="Kalam" panose="02000000000000000000" pitchFamily="2" charset="0"/>
                <a:cs typeface="Kalam" panose="02000000000000000000" pitchFamily="2" charset="0"/>
              </a:rPr>
              <a:t>9 × 9 =</a:t>
            </a:r>
          </a:p>
        </p:txBody>
      </p:sp>
      <p:sp>
        <p:nvSpPr>
          <p:cNvPr id="72" name="Rectangle 71">
            <a:extLst>
              <a:ext uri="{FF2B5EF4-FFF2-40B4-BE49-F238E27FC236}">
                <a16:creationId xmlns:a16="http://schemas.microsoft.com/office/drawing/2014/main" id="{0EAFBE0E-759E-43C2-BCCB-79508D713F0E}"/>
              </a:ext>
            </a:extLst>
          </p:cNvPr>
          <p:cNvSpPr/>
          <p:nvPr/>
        </p:nvSpPr>
        <p:spPr>
          <a:xfrm>
            <a:off x="4727028" y="3902708"/>
            <a:ext cx="526107" cy="52610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Kalam" panose="02000000000000000000" pitchFamily="2" charset="0"/>
              <a:cs typeface="Kalam" panose="02000000000000000000" pitchFamily="2" charset="0"/>
            </a:endParaRPr>
          </a:p>
        </p:txBody>
      </p:sp>
      <p:sp>
        <p:nvSpPr>
          <p:cNvPr id="73" name="Rectangle 72">
            <a:extLst>
              <a:ext uri="{FF2B5EF4-FFF2-40B4-BE49-F238E27FC236}">
                <a16:creationId xmlns:a16="http://schemas.microsoft.com/office/drawing/2014/main" id="{0E62662C-4F72-4D92-958E-3FE414069E50}"/>
              </a:ext>
            </a:extLst>
          </p:cNvPr>
          <p:cNvSpPr/>
          <p:nvPr/>
        </p:nvSpPr>
        <p:spPr>
          <a:xfrm>
            <a:off x="4803238" y="3873375"/>
            <a:ext cx="373687" cy="584775"/>
          </a:xfrm>
          <a:prstGeom prst="rect">
            <a:avLst/>
          </a:prstGeom>
        </p:spPr>
        <p:txBody>
          <a:bodyPr wrap="square" anchor="ctr">
            <a:spAutoFit/>
          </a:bodyPr>
          <a:lstStyle/>
          <a:p>
            <a:pPr algn="ctr"/>
            <a:r>
              <a:rPr lang="en-GB" sz="3200" b="1" dirty="0">
                <a:solidFill>
                  <a:srgbClr val="009541"/>
                </a:solidFill>
                <a:latin typeface="Kalam" panose="02000000000000000000" pitchFamily="2" charset="0"/>
                <a:cs typeface="Kalam" panose="02000000000000000000" pitchFamily="2" charset="0"/>
              </a:rPr>
              <a:t>6</a:t>
            </a:r>
          </a:p>
        </p:txBody>
      </p:sp>
      <p:sp>
        <p:nvSpPr>
          <p:cNvPr id="74" name="Rectangle 73">
            <a:extLst>
              <a:ext uri="{FF2B5EF4-FFF2-40B4-BE49-F238E27FC236}">
                <a16:creationId xmlns:a16="http://schemas.microsoft.com/office/drawing/2014/main" id="{2A412D00-BD5A-4F90-B974-8632B461CDF4}"/>
              </a:ext>
            </a:extLst>
          </p:cNvPr>
          <p:cNvSpPr/>
          <p:nvPr/>
        </p:nvSpPr>
        <p:spPr>
          <a:xfrm>
            <a:off x="3194483" y="3924783"/>
            <a:ext cx="1542410" cy="523220"/>
          </a:xfrm>
          <a:prstGeom prst="rect">
            <a:avLst/>
          </a:prstGeom>
        </p:spPr>
        <p:txBody>
          <a:bodyPr wrap="none" anchor="ctr">
            <a:spAutoFit/>
          </a:bodyPr>
          <a:lstStyle/>
          <a:p>
            <a:r>
              <a:rPr lang="en-GB" sz="2800" dirty="0">
                <a:latin typeface="Kalam" panose="02000000000000000000" pitchFamily="2" charset="0"/>
                <a:cs typeface="Kalam" panose="02000000000000000000" pitchFamily="2" charset="0"/>
              </a:rPr>
              <a:t>54 ÷ 9 =</a:t>
            </a:r>
          </a:p>
        </p:txBody>
      </p:sp>
      <p:sp>
        <p:nvSpPr>
          <p:cNvPr id="75" name="Rectangle 74">
            <a:extLst>
              <a:ext uri="{FF2B5EF4-FFF2-40B4-BE49-F238E27FC236}">
                <a16:creationId xmlns:a16="http://schemas.microsoft.com/office/drawing/2014/main" id="{B0870041-DA2B-4B2D-81BD-700D18A1F4FF}"/>
              </a:ext>
            </a:extLst>
          </p:cNvPr>
          <p:cNvSpPr/>
          <p:nvPr/>
        </p:nvSpPr>
        <p:spPr>
          <a:xfrm>
            <a:off x="5697633" y="3924783"/>
            <a:ext cx="2109873" cy="523220"/>
          </a:xfrm>
          <a:prstGeom prst="rect">
            <a:avLst/>
          </a:prstGeom>
        </p:spPr>
        <p:txBody>
          <a:bodyPr wrap="none" anchor="ctr">
            <a:spAutoFit/>
          </a:bodyPr>
          <a:lstStyle/>
          <a:p>
            <a:r>
              <a:rPr lang="en-GB" sz="2800" dirty="0">
                <a:latin typeface="Kalam" panose="02000000000000000000" pitchFamily="2" charset="0"/>
                <a:cs typeface="Kalam" panose="02000000000000000000" pitchFamily="2" charset="0"/>
              </a:rPr>
              <a:t>18 ÷       = 9</a:t>
            </a:r>
          </a:p>
        </p:txBody>
      </p:sp>
      <p:sp>
        <p:nvSpPr>
          <p:cNvPr id="76" name="Rectangle 75">
            <a:extLst>
              <a:ext uri="{FF2B5EF4-FFF2-40B4-BE49-F238E27FC236}">
                <a16:creationId xmlns:a16="http://schemas.microsoft.com/office/drawing/2014/main" id="{F0E8BD74-F842-4FA1-8ED6-8349F8F9365D}"/>
              </a:ext>
            </a:extLst>
          </p:cNvPr>
          <p:cNvSpPr/>
          <p:nvPr/>
        </p:nvSpPr>
        <p:spPr>
          <a:xfrm>
            <a:off x="5988492" y="2813691"/>
            <a:ext cx="1891865" cy="523220"/>
          </a:xfrm>
          <a:prstGeom prst="rect">
            <a:avLst/>
          </a:prstGeom>
        </p:spPr>
        <p:txBody>
          <a:bodyPr wrap="none" anchor="ctr">
            <a:spAutoFit/>
          </a:bodyPr>
          <a:lstStyle/>
          <a:p>
            <a:r>
              <a:rPr lang="en-GB" sz="2800" dirty="0">
                <a:latin typeface="Kalam" panose="02000000000000000000" pitchFamily="2" charset="0"/>
                <a:cs typeface="Kalam" panose="02000000000000000000" pitchFamily="2" charset="0"/>
              </a:rPr>
              <a:t>6 × 9 = 108</a:t>
            </a:r>
          </a:p>
        </p:txBody>
      </p:sp>
      <p:sp>
        <p:nvSpPr>
          <p:cNvPr id="77" name="Rectangle 76">
            <a:extLst>
              <a:ext uri="{FF2B5EF4-FFF2-40B4-BE49-F238E27FC236}">
                <a16:creationId xmlns:a16="http://schemas.microsoft.com/office/drawing/2014/main" id="{98CE3445-9546-4DE4-BB49-62DC1358B034}"/>
              </a:ext>
            </a:extLst>
          </p:cNvPr>
          <p:cNvSpPr/>
          <p:nvPr/>
        </p:nvSpPr>
        <p:spPr>
          <a:xfrm>
            <a:off x="5766802" y="2791616"/>
            <a:ext cx="526107" cy="52610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Kalam" panose="02000000000000000000" pitchFamily="2" charset="0"/>
              <a:cs typeface="Kalam" panose="02000000000000000000" pitchFamily="2" charset="0"/>
            </a:endParaRPr>
          </a:p>
        </p:txBody>
      </p:sp>
      <p:sp>
        <p:nvSpPr>
          <p:cNvPr id="78" name="Rectangle 77">
            <a:extLst>
              <a:ext uri="{FF2B5EF4-FFF2-40B4-BE49-F238E27FC236}">
                <a16:creationId xmlns:a16="http://schemas.microsoft.com/office/drawing/2014/main" id="{8A5C3514-46C4-4F6B-B898-BA694610AC14}"/>
              </a:ext>
            </a:extLst>
          </p:cNvPr>
          <p:cNvSpPr/>
          <p:nvPr/>
        </p:nvSpPr>
        <p:spPr>
          <a:xfrm>
            <a:off x="5728436" y="2762283"/>
            <a:ext cx="602838" cy="584775"/>
          </a:xfrm>
          <a:prstGeom prst="rect">
            <a:avLst/>
          </a:prstGeom>
        </p:spPr>
        <p:txBody>
          <a:bodyPr wrap="square" anchor="ctr">
            <a:spAutoFit/>
          </a:bodyPr>
          <a:lstStyle/>
          <a:p>
            <a:pPr algn="ctr"/>
            <a:r>
              <a:rPr lang="en-GB" sz="3200" b="1" dirty="0">
                <a:solidFill>
                  <a:srgbClr val="009541"/>
                </a:solidFill>
                <a:latin typeface="Kalam" panose="02000000000000000000" pitchFamily="2" charset="0"/>
                <a:cs typeface="Kalam" panose="02000000000000000000" pitchFamily="2" charset="0"/>
              </a:rPr>
              <a:t>12</a:t>
            </a:r>
          </a:p>
        </p:txBody>
      </p:sp>
      <p:sp>
        <p:nvSpPr>
          <p:cNvPr id="81" name="Rectangle 80">
            <a:extLst>
              <a:ext uri="{FF2B5EF4-FFF2-40B4-BE49-F238E27FC236}">
                <a16:creationId xmlns:a16="http://schemas.microsoft.com/office/drawing/2014/main" id="{645B8930-4E2D-437A-B7BA-E0438166C744}"/>
              </a:ext>
            </a:extLst>
          </p:cNvPr>
          <p:cNvSpPr/>
          <p:nvPr/>
        </p:nvSpPr>
        <p:spPr>
          <a:xfrm>
            <a:off x="6545114" y="3902708"/>
            <a:ext cx="526107" cy="52610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latin typeface="Kalam" panose="02000000000000000000" pitchFamily="2" charset="0"/>
              <a:cs typeface="Kalam" panose="02000000000000000000" pitchFamily="2" charset="0"/>
            </a:endParaRPr>
          </a:p>
        </p:txBody>
      </p:sp>
      <p:sp>
        <p:nvSpPr>
          <p:cNvPr id="83" name="Rectangle 82">
            <a:extLst>
              <a:ext uri="{FF2B5EF4-FFF2-40B4-BE49-F238E27FC236}">
                <a16:creationId xmlns:a16="http://schemas.microsoft.com/office/drawing/2014/main" id="{8148F680-2F3D-47BD-815C-8B60495C36FE}"/>
              </a:ext>
            </a:extLst>
          </p:cNvPr>
          <p:cNvSpPr/>
          <p:nvPr/>
        </p:nvSpPr>
        <p:spPr>
          <a:xfrm>
            <a:off x="6621324" y="3873375"/>
            <a:ext cx="373687" cy="584775"/>
          </a:xfrm>
          <a:prstGeom prst="rect">
            <a:avLst/>
          </a:prstGeom>
        </p:spPr>
        <p:txBody>
          <a:bodyPr wrap="square" anchor="ctr">
            <a:spAutoFit/>
          </a:bodyPr>
          <a:lstStyle/>
          <a:p>
            <a:pPr algn="ctr"/>
            <a:r>
              <a:rPr lang="en-GB" sz="3200" b="1" dirty="0">
                <a:solidFill>
                  <a:srgbClr val="009541"/>
                </a:solidFill>
                <a:latin typeface="Kalam" panose="02000000000000000000" pitchFamily="2" charset="0"/>
                <a:cs typeface="Kalam" panose="02000000000000000000" pitchFamily="2" charset="0"/>
              </a:rPr>
              <a:t>2</a:t>
            </a:r>
          </a:p>
        </p:txBody>
      </p:sp>
      <p:pic>
        <p:nvPicPr>
          <p:cNvPr id="3" name="Picture 2">
            <a:extLst>
              <a:ext uri="{FF2B5EF4-FFF2-40B4-BE49-F238E27FC236}">
                <a16:creationId xmlns:a16="http://schemas.microsoft.com/office/drawing/2014/main" id="{6DAD8CCD-191C-47D3-B353-3500D2723E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447" y="2838505"/>
            <a:ext cx="2771790" cy="3575077"/>
          </a:xfrm>
          <a:prstGeom prst="rect">
            <a:avLst/>
          </a:prstGeom>
        </p:spPr>
      </p:pic>
    </p:spTree>
    <p:extLst>
      <p:ext uri="{BB962C8B-B14F-4D97-AF65-F5344CB8AC3E}">
        <p14:creationId xmlns:p14="http://schemas.microsoft.com/office/powerpoint/2010/main" val="292128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3" grpId="0"/>
      <p:bldP spid="78" grpId="0"/>
      <p:bldP spid="8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ED7A092-0223-4B4A-8E95-8FA976FB8895}"/>
              </a:ext>
            </a:extLst>
          </p:cNvPr>
          <p:cNvSpPr/>
          <p:nvPr/>
        </p:nvSpPr>
        <p:spPr>
          <a:xfrm>
            <a:off x="5750172" y="5199017"/>
            <a:ext cx="2638178" cy="893808"/>
          </a:xfrm>
          <a:prstGeom prst="rect">
            <a:avLst/>
          </a:prstGeom>
          <a:solidFill>
            <a:schemeClr val="bg1"/>
          </a:solidFill>
          <a:ln w="28575">
            <a:solidFill>
              <a:srgbClr val="FFE86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a:lnSpc>
                <a:spcPct val="107000"/>
              </a:lnSpc>
              <a:spcAft>
                <a:spcPts val="800"/>
              </a:spcAft>
            </a:pPr>
            <a:endParaRPr lang="en-GB" dirty="0">
              <a:solidFill>
                <a:schemeClr val="dk1"/>
              </a:solidFill>
            </a:endParaRPr>
          </a:p>
        </p:txBody>
      </p:sp>
      <p:sp>
        <p:nvSpPr>
          <p:cNvPr id="97" name="Rectangle 96"/>
          <p:cNvSpPr/>
          <p:nvPr/>
        </p:nvSpPr>
        <p:spPr>
          <a:xfrm>
            <a:off x="3108961"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2661532"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Multiply and Divide by 9</a:t>
            </a:r>
          </a:p>
        </p:txBody>
      </p:sp>
      <p:cxnSp>
        <p:nvCxnSpPr>
          <p:cNvPr id="103" name="Straight Connector 102"/>
          <p:cNvCxnSpPr/>
          <p:nvPr/>
        </p:nvCxnSpPr>
        <p:spPr>
          <a:xfrm>
            <a:off x="3108961"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D3431357-0938-479E-A4CF-C930A78087F3}"/>
              </a:ext>
            </a:extLst>
          </p:cNvPr>
          <p:cNvSpPr/>
          <p:nvPr/>
        </p:nvSpPr>
        <p:spPr>
          <a:xfrm>
            <a:off x="755650" y="1836546"/>
            <a:ext cx="7632700" cy="802151"/>
          </a:xfrm>
          <a:prstGeom prst="rect">
            <a:avLst/>
          </a:prstGeom>
          <a:solidFill>
            <a:schemeClr val="bg1"/>
          </a:solidFill>
          <a:ln w="28575">
            <a:solidFill>
              <a:srgbClr val="FFE86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a:lnSpc>
                <a:spcPct val="107000"/>
              </a:lnSpc>
              <a:spcAft>
                <a:spcPts val="800"/>
              </a:spcAft>
            </a:pPr>
            <a:r>
              <a:rPr lang="en-GB">
                <a:solidFill>
                  <a:schemeClr val="dk1"/>
                </a:solidFill>
              </a:rPr>
              <a:t>Alec has nine 5p coins in his money box. How much money does Alec have altogether?</a:t>
            </a:r>
            <a:endParaRPr lang="en-GB" dirty="0">
              <a:solidFill>
                <a:schemeClr val="dk1"/>
              </a:solidFill>
            </a:endParaRPr>
          </a:p>
        </p:txBody>
      </p:sp>
      <p:sp>
        <p:nvSpPr>
          <p:cNvPr id="67" name="TextBox 66">
            <a:extLst>
              <a:ext uri="{FF2B5EF4-FFF2-40B4-BE49-F238E27FC236}">
                <a16:creationId xmlns:a16="http://schemas.microsoft.com/office/drawing/2014/main" id="{4E99A14C-A289-4B49-A9CF-B14F96017384}"/>
              </a:ext>
            </a:extLst>
          </p:cNvPr>
          <p:cNvSpPr txBox="1"/>
          <p:nvPr/>
        </p:nvSpPr>
        <p:spPr>
          <a:xfrm>
            <a:off x="755650" y="1341438"/>
            <a:ext cx="7632700" cy="495108"/>
          </a:xfrm>
          <a:prstGeom prst="rect">
            <a:avLst/>
          </a:prstGeom>
          <a:solidFill>
            <a:srgbClr val="FFE864"/>
          </a:solidFill>
          <a:ln w="28575">
            <a:solidFill>
              <a:srgbClr val="FFE864"/>
            </a:solidFill>
          </a:ln>
        </p:spPr>
        <p:txBody>
          <a:bodyPr wrap="square" lIns="108000" tIns="108000" rIns="108000" bIns="108000" rtlCol="0">
            <a:spAutoFit/>
          </a:bodyPr>
          <a:lstStyle/>
          <a:p>
            <a:pPr algn="ctr"/>
            <a:r>
              <a:rPr lang="en-GB" b="1" dirty="0"/>
              <a:t>Write a calculation to help solve this word problem:</a:t>
            </a:r>
          </a:p>
        </p:txBody>
      </p:sp>
      <p:pic>
        <p:nvPicPr>
          <p:cNvPr id="3" name="Picture 2">
            <a:extLst>
              <a:ext uri="{FF2B5EF4-FFF2-40B4-BE49-F238E27FC236}">
                <a16:creationId xmlns:a16="http://schemas.microsoft.com/office/drawing/2014/main" id="{252FD13C-132F-47B1-8DAF-277B2D8F6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87867">
            <a:off x="1057434" y="2904729"/>
            <a:ext cx="2985479" cy="3024051"/>
          </a:xfrm>
          <a:prstGeom prst="rect">
            <a:avLst/>
          </a:prstGeom>
        </p:spPr>
      </p:pic>
      <p:pic>
        <p:nvPicPr>
          <p:cNvPr id="8" name="Picture 7">
            <a:extLst>
              <a:ext uri="{FF2B5EF4-FFF2-40B4-BE49-F238E27FC236}">
                <a16:creationId xmlns:a16="http://schemas.microsoft.com/office/drawing/2014/main" id="{9679ADAA-F3A5-4369-8224-5769DEB7F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2668" y="3664475"/>
            <a:ext cx="650019" cy="648997"/>
          </a:xfrm>
          <a:prstGeom prst="rect">
            <a:avLst/>
          </a:prstGeom>
        </p:spPr>
      </p:pic>
      <p:pic>
        <p:nvPicPr>
          <p:cNvPr id="27" name="Picture 26">
            <a:extLst>
              <a:ext uri="{FF2B5EF4-FFF2-40B4-BE49-F238E27FC236}">
                <a16:creationId xmlns:a16="http://schemas.microsoft.com/office/drawing/2014/main" id="{9DD90CE4-2D86-4194-BB54-53C44B8963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2892" y="3664475"/>
            <a:ext cx="650019" cy="648997"/>
          </a:xfrm>
          <a:prstGeom prst="rect">
            <a:avLst/>
          </a:prstGeom>
        </p:spPr>
      </p:pic>
      <p:pic>
        <p:nvPicPr>
          <p:cNvPr id="28" name="Picture 27">
            <a:extLst>
              <a:ext uri="{FF2B5EF4-FFF2-40B4-BE49-F238E27FC236}">
                <a16:creationId xmlns:a16="http://schemas.microsoft.com/office/drawing/2014/main" id="{7487F1E7-6A7A-4368-96A6-25AA590A9F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2668" y="2851095"/>
            <a:ext cx="650019" cy="648997"/>
          </a:xfrm>
          <a:prstGeom prst="rect">
            <a:avLst/>
          </a:prstGeom>
        </p:spPr>
      </p:pic>
      <p:pic>
        <p:nvPicPr>
          <p:cNvPr id="29" name="Picture 28">
            <a:extLst>
              <a:ext uri="{FF2B5EF4-FFF2-40B4-BE49-F238E27FC236}">
                <a16:creationId xmlns:a16="http://schemas.microsoft.com/office/drawing/2014/main" id="{DE4216A4-4242-4AD8-BF68-28DF5CEDE1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2892" y="2851095"/>
            <a:ext cx="650019" cy="648997"/>
          </a:xfrm>
          <a:prstGeom prst="rect">
            <a:avLst/>
          </a:prstGeom>
        </p:spPr>
      </p:pic>
      <p:pic>
        <p:nvPicPr>
          <p:cNvPr id="30" name="Picture 29">
            <a:extLst>
              <a:ext uri="{FF2B5EF4-FFF2-40B4-BE49-F238E27FC236}">
                <a16:creationId xmlns:a16="http://schemas.microsoft.com/office/drawing/2014/main" id="{FB5D9892-A79C-413B-B89E-C407E7C86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2220" y="3664475"/>
            <a:ext cx="650019" cy="648997"/>
          </a:xfrm>
          <a:prstGeom prst="rect">
            <a:avLst/>
          </a:prstGeom>
        </p:spPr>
      </p:pic>
      <p:pic>
        <p:nvPicPr>
          <p:cNvPr id="31" name="Picture 30">
            <a:extLst>
              <a:ext uri="{FF2B5EF4-FFF2-40B4-BE49-F238E27FC236}">
                <a16:creationId xmlns:a16="http://schemas.microsoft.com/office/drawing/2014/main" id="{565212DD-764C-4E74-A3CD-4E3092472A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2444" y="3664475"/>
            <a:ext cx="650019" cy="648997"/>
          </a:xfrm>
          <a:prstGeom prst="rect">
            <a:avLst/>
          </a:prstGeom>
        </p:spPr>
      </p:pic>
      <p:pic>
        <p:nvPicPr>
          <p:cNvPr id="32" name="Picture 31">
            <a:extLst>
              <a:ext uri="{FF2B5EF4-FFF2-40B4-BE49-F238E27FC236}">
                <a16:creationId xmlns:a16="http://schemas.microsoft.com/office/drawing/2014/main" id="{E19219EB-5AEC-4782-9E0A-DDDD693859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2220" y="2838319"/>
            <a:ext cx="650019" cy="648997"/>
          </a:xfrm>
          <a:prstGeom prst="rect">
            <a:avLst/>
          </a:prstGeom>
        </p:spPr>
      </p:pic>
      <p:pic>
        <p:nvPicPr>
          <p:cNvPr id="33" name="Picture 32">
            <a:extLst>
              <a:ext uri="{FF2B5EF4-FFF2-40B4-BE49-F238E27FC236}">
                <a16:creationId xmlns:a16="http://schemas.microsoft.com/office/drawing/2014/main" id="{3D9A8928-70C9-4A1C-B8E8-574F1209C1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2444" y="2838319"/>
            <a:ext cx="650019" cy="648997"/>
          </a:xfrm>
          <a:prstGeom prst="rect">
            <a:avLst/>
          </a:prstGeom>
        </p:spPr>
      </p:pic>
      <p:grpSp>
        <p:nvGrpSpPr>
          <p:cNvPr id="10" name="Group 9">
            <a:extLst>
              <a:ext uri="{FF2B5EF4-FFF2-40B4-BE49-F238E27FC236}">
                <a16:creationId xmlns:a16="http://schemas.microsoft.com/office/drawing/2014/main" id="{95568BC2-5BA0-42CF-9ABE-A176DC4BB35D}"/>
              </a:ext>
            </a:extLst>
          </p:cNvPr>
          <p:cNvGrpSpPr/>
          <p:nvPr/>
        </p:nvGrpSpPr>
        <p:grpSpPr>
          <a:xfrm>
            <a:off x="5868824" y="5317954"/>
            <a:ext cx="2347225" cy="655074"/>
            <a:chOff x="5468656" y="5048344"/>
            <a:chExt cx="2347225" cy="655074"/>
          </a:xfrm>
        </p:grpSpPr>
        <p:sp>
          <p:nvSpPr>
            <p:cNvPr id="37" name="Rectangle 36">
              <a:extLst>
                <a:ext uri="{FF2B5EF4-FFF2-40B4-BE49-F238E27FC236}">
                  <a16:creationId xmlns:a16="http://schemas.microsoft.com/office/drawing/2014/main" id="{8D4A38C7-EDD2-4715-9CA5-485595CF5CE7}"/>
                </a:ext>
              </a:extLst>
            </p:cNvPr>
            <p:cNvSpPr/>
            <p:nvPr/>
          </p:nvSpPr>
          <p:spPr>
            <a:xfrm>
              <a:off x="5468656" y="5054421"/>
              <a:ext cx="1838519" cy="64899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lvl="0" algn="ctr" eaLnBrk="0" fontAlgn="base" hangingPunct="0">
                <a:spcBef>
                  <a:spcPct val="0"/>
                </a:spcBef>
                <a:spcAft>
                  <a:spcPct val="0"/>
                </a:spcAft>
              </a:pPr>
              <a:r>
                <a:rPr lang="en-US" altLang="en-US" sz="2800" dirty="0">
                  <a:solidFill>
                    <a:schemeClr val="tx1"/>
                  </a:solidFill>
                  <a:ea typeface="Calibri" panose="020F0502020204030204" pitchFamily="34" charset="0"/>
                  <a:cs typeface="Times New Roman" panose="02020603050405020304" pitchFamily="18" charset="0"/>
                </a:rPr>
                <a:t>9 </a:t>
              </a:r>
              <a:r>
                <a:rPr lang="en-US" altLang="en-US" sz="2800" dirty="0">
                  <a:solidFill>
                    <a:schemeClr val="tx1"/>
                  </a:solidFill>
                  <a:ea typeface="Calibri" panose="020F0502020204030204" pitchFamily="34" charset="0"/>
                  <a:cs typeface="Calibri" panose="020F0502020204030204" pitchFamily="34" charset="0"/>
                </a:rPr>
                <a:t>×</a:t>
              </a:r>
              <a:r>
                <a:rPr lang="en-US" altLang="en-US" sz="2800" dirty="0">
                  <a:solidFill>
                    <a:schemeClr val="tx1"/>
                  </a:solidFill>
                  <a:ea typeface="Calibri" panose="020F0502020204030204" pitchFamily="34" charset="0"/>
                  <a:cs typeface="Times New Roman" panose="02020603050405020304" pitchFamily="18" charset="0"/>
                </a:rPr>
                <a:t> 5p =</a:t>
              </a:r>
              <a:endParaRPr lang="en-US" altLang="en-US" sz="2800" dirty="0">
                <a:solidFill>
                  <a:schemeClr val="tx1"/>
                </a:solidFill>
              </a:endParaRPr>
            </a:p>
          </p:txBody>
        </p:sp>
        <p:sp>
          <p:nvSpPr>
            <p:cNvPr id="38" name="Rectangle 37">
              <a:extLst>
                <a:ext uri="{FF2B5EF4-FFF2-40B4-BE49-F238E27FC236}">
                  <a16:creationId xmlns:a16="http://schemas.microsoft.com/office/drawing/2014/main" id="{3428B55F-5ACC-4C04-9BD8-D67FA96DE296}"/>
                </a:ext>
              </a:extLst>
            </p:cNvPr>
            <p:cNvSpPr/>
            <p:nvPr/>
          </p:nvSpPr>
          <p:spPr>
            <a:xfrm>
              <a:off x="7184355" y="5048344"/>
              <a:ext cx="631526" cy="63152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Kalam" panose="02000000000000000000" pitchFamily="2" charset="0"/>
                <a:cs typeface="Kalam" panose="02000000000000000000" pitchFamily="2" charset="0"/>
              </a:endParaRPr>
            </a:p>
          </p:txBody>
        </p:sp>
      </p:grpSp>
      <p:sp>
        <p:nvSpPr>
          <p:cNvPr id="39" name="Rectangle 38">
            <a:extLst>
              <a:ext uri="{FF2B5EF4-FFF2-40B4-BE49-F238E27FC236}">
                <a16:creationId xmlns:a16="http://schemas.microsoft.com/office/drawing/2014/main" id="{022C1724-F60D-4966-B92A-F4BAA0CA51E4}"/>
              </a:ext>
            </a:extLst>
          </p:cNvPr>
          <p:cNvSpPr/>
          <p:nvPr/>
        </p:nvSpPr>
        <p:spPr>
          <a:xfrm>
            <a:off x="7483616" y="5369336"/>
            <a:ext cx="840734" cy="523220"/>
          </a:xfrm>
          <a:prstGeom prst="rect">
            <a:avLst/>
          </a:prstGeom>
        </p:spPr>
        <p:txBody>
          <a:bodyPr wrap="square" anchor="ctr">
            <a:spAutoFit/>
          </a:bodyPr>
          <a:lstStyle/>
          <a:p>
            <a:pPr algn="ctr"/>
            <a:r>
              <a:rPr lang="en-GB" sz="2800" b="1" dirty="0">
                <a:solidFill>
                  <a:srgbClr val="009541"/>
                </a:solidFill>
                <a:cs typeface="Kalam" panose="02000000000000000000" pitchFamily="2" charset="0"/>
              </a:rPr>
              <a:t>45p</a:t>
            </a:r>
          </a:p>
        </p:txBody>
      </p:sp>
      <p:pic>
        <p:nvPicPr>
          <p:cNvPr id="41" name="Picture 40">
            <a:extLst>
              <a:ext uri="{FF2B5EF4-FFF2-40B4-BE49-F238E27FC236}">
                <a16:creationId xmlns:a16="http://schemas.microsoft.com/office/drawing/2014/main" id="{5DC870E2-0BB5-4F23-A906-27CCBD40A0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2220" y="4488522"/>
            <a:ext cx="650019" cy="648997"/>
          </a:xfrm>
          <a:prstGeom prst="rect">
            <a:avLst/>
          </a:prstGeom>
        </p:spPr>
      </p:pic>
    </p:spTree>
    <p:extLst>
      <p:ext uri="{BB962C8B-B14F-4D97-AF65-F5344CB8AC3E}">
        <p14:creationId xmlns:p14="http://schemas.microsoft.com/office/powerpoint/2010/main" val="230950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50" fill="hold">
                                          <p:stCondLst>
                                            <p:cond delay="0"/>
                                          </p:stCondLst>
                                        </p:cTn>
                                        <p:tgtEl>
                                          <p:spTgt spid="3"/>
                                        </p:tgtEl>
                                        <p:attrNameLst>
                                          <p:attrName>r</p:attrName>
                                        </p:attrNameLst>
                                      </p:cBhvr>
                                    </p:animRot>
                                    <p:animRot by="-240000">
                                      <p:cBhvr>
                                        <p:cTn id="7" dur="100" fill="hold">
                                          <p:stCondLst>
                                            <p:cond delay="100"/>
                                          </p:stCondLst>
                                        </p:cTn>
                                        <p:tgtEl>
                                          <p:spTgt spid="3"/>
                                        </p:tgtEl>
                                        <p:attrNameLst>
                                          <p:attrName>r</p:attrName>
                                        </p:attrNameLst>
                                      </p:cBhvr>
                                    </p:animRot>
                                    <p:animRot by="240000">
                                      <p:cBhvr>
                                        <p:cTn id="8" dur="100" fill="hold">
                                          <p:stCondLst>
                                            <p:cond delay="200"/>
                                          </p:stCondLst>
                                        </p:cTn>
                                        <p:tgtEl>
                                          <p:spTgt spid="3"/>
                                        </p:tgtEl>
                                        <p:attrNameLst>
                                          <p:attrName>r</p:attrName>
                                        </p:attrNameLst>
                                      </p:cBhvr>
                                    </p:animRot>
                                    <p:animRot by="-240000">
                                      <p:cBhvr>
                                        <p:cTn id="9" dur="100" fill="hold">
                                          <p:stCondLst>
                                            <p:cond delay="300"/>
                                          </p:stCondLst>
                                        </p:cTn>
                                        <p:tgtEl>
                                          <p:spTgt spid="3"/>
                                        </p:tgtEl>
                                        <p:attrNameLst>
                                          <p:attrName>r</p:attrName>
                                        </p:attrNameLst>
                                      </p:cBhvr>
                                    </p:animRot>
                                    <p:animRot by="120000">
                                      <p:cBhvr>
                                        <p:cTn id="10" dur="100" fill="hold">
                                          <p:stCondLst>
                                            <p:cond delay="400"/>
                                          </p:stCondLst>
                                        </p:cTn>
                                        <p:tgtEl>
                                          <p:spTgt spid="3"/>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250"/>
                                        <p:tgtEl>
                                          <p:spTgt spid="32"/>
                                        </p:tgtEl>
                                      </p:cBhvr>
                                    </p:animEffect>
                                    <p:anim calcmode="lin" valueType="num">
                                      <p:cBhvr>
                                        <p:cTn id="14" dur="250" fill="hold"/>
                                        <p:tgtEl>
                                          <p:spTgt spid="32"/>
                                        </p:tgtEl>
                                        <p:attrNameLst>
                                          <p:attrName>ppt_x</p:attrName>
                                        </p:attrNameLst>
                                      </p:cBhvr>
                                      <p:tavLst>
                                        <p:tav tm="0">
                                          <p:val>
                                            <p:strVal val="#ppt_x"/>
                                          </p:val>
                                        </p:tav>
                                        <p:tav tm="100000">
                                          <p:val>
                                            <p:strVal val="#ppt_x"/>
                                          </p:val>
                                        </p:tav>
                                      </p:tavLst>
                                    </p:anim>
                                    <p:anim calcmode="lin" valueType="num">
                                      <p:cBhvr>
                                        <p:cTn id="15" dur="250" fill="hold"/>
                                        <p:tgtEl>
                                          <p:spTgt spid="3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32" presetClass="emph" presetSubtype="0" fill="hold" nodeType="afterEffect">
                                  <p:stCondLst>
                                    <p:cond delay="0"/>
                                  </p:stCondLst>
                                  <p:childTnLst>
                                    <p:animRot by="120000">
                                      <p:cBhvr>
                                        <p:cTn id="18" dur="50" fill="hold">
                                          <p:stCondLst>
                                            <p:cond delay="0"/>
                                          </p:stCondLst>
                                        </p:cTn>
                                        <p:tgtEl>
                                          <p:spTgt spid="3"/>
                                        </p:tgtEl>
                                        <p:attrNameLst>
                                          <p:attrName>r</p:attrName>
                                        </p:attrNameLst>
                                      </p:cBhvr>
                                    </p:animRot>
                                    <p:animRot by="-240000">
                                      <p:cBhvr>
                                        <p:cTn id="19" dur="100" fill="hold">
                                          <p:stCondLst>
                                            <p:cond delay="100"/>
                                          </p:stCondLst>
                                        </p:cTn>
                                        <p:tgtEl>
                                          <p:spTgt spid="3"/>
                                        </p:tgtEl>
                                        <p:attrNameLst>
                                          <p:attrName>r</p:attrName>
                                        </p:attrNameLst>
                                      </p:cBhvr>
                                    </p:animRot>
                                    <p:animRot by="240000">
                                      <p:cBhvr>
                                        <p:cTn id="20" dur="100" fill="hold">
                                          <p:stCondLst>
                                            <p:cond delay="200"/>
                                          </p:stCondLst>
                                        </p:cTn>
                                        <p:tgtEl>
                                          <p:spTgt spid="3"/>
                                        </p:tgtEl>
                                        <p:attrNameLst>
                                          <p:attrName>r</p:attrName>
                                        </p:attrNameLst>
                                      </p:cBhvr>
                                    </p:animRot>
                                    <p:animRot by="-240000">
                                      <p:cBhvr>
                                        <p:cTn id="21" dur="100" fill="hold">
                                          <p:stCondLst>
                                            <p:cond delay="300"/>
                                          </p:stCondLst>
                                        </p:cTn>
                                        <p:tgtEl>
                                          <p:spTgt spid="3"/>
                                        </p:tgtEl>
                                        <p:attrNameLst>
                                          <p:attrName>r</p:attrName>
                                        </p:attrNameLst>
                                      </p:cBhvr>
                                    </p:animRot>
                                    <p:animRot by="120000">
                                      <p:cBhvr>
                                        <p:cTn id="22" dur="100" fill="hold">
                                          <p:stCondLst>
                                            <p:cond delay="400"/>
                                          </p:stCondLst>
                                        </p:cTn>
                                        <p:tgtEl>
                                          <p:spTgt spid="3"/>
                                        </p:tgtEl>
                                        <p:attrNameLst>
                                          <p:attrName>r</p:attrName>
                                        </p:attrNameLst>
                                      </p:cBhvr>
                                    </p:animRot>
                                  </p:childTnLst>
                                </p:cTn>
                              </p:par>
                              <p:par>
                                <p:cTn id="23" presetID="47"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250"/>
                                        <p:tgtEl>
                                          <p:spTgt spid="33"/>
                                        </p:tgtEl>
                                      </p:cBhvr>
                                    </p:animEffect>
                                    <p:anim calcmode="lin" valueType="num">
                                      <p:cBhvr>
                                        <p:cTn id="26" dur="250" fill="hold"/>
                                        <p:tgtEl>
                                          <p:spTgt spid="33"/>
                                        </p:tgtEl>
                                        <p:attrNameLst>
                                          <p:attrName>ppt_x</p:attrName>
                                        </p:attrNameLst>
                                      </p:cBhvr>
                                      <p:tavLst>
                                        <p:tav tm="0">
                                          <p:val>
                                            <p:strVal val="#ppt_x"/>
                                          </p:val>
                                        </p:tav>
                                        <p:tav tm="100000">
                                          <p:val>
                                            <p:strVal val="#ppt_x"/>
                                          </p:val>
                                        </p:tav>
                                      </p:tavLst>
                                    </p:anim>
                                    <p:anim calcmode="lin" valueType="num">
                                      <p:cBhvr>
                                        <p:cTn id="27" dur="25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fill="hold" nodeType="afterEffect">
                                  <p:stCondLst>
                                    <p:cond delay="0"/>
                                  </p:stCondLst>
                                  <p:childTnLst>
                                    <p:animRot by="120000">
                                      <p:cBhvr>
                                        <p:cTn id="30" dur="50" fill="hold">
                                          <p:stCondLst>
                                            <p:cond delay="0"/>
                                          </p:stCondLst>
                                        </p:cTn>
                                        <p:tgtEl>
                                          <p:spTgt spid="3"/>
                                        </p:tgtEl>
                                        <p:attrNameLst>
                                          <p:attrName>r</p:attrName>
                                        </p:attrNameLst>
                                      </p:cBhvr>
                                    </p:animRot>
                                    <p:animRot by="-240000">
                                      <p:cBhvr>
                                        <p:cTn id="31" dur="100" fill="hold">
                                          <p:stCondLst>
                                            <p:cond delay="100"/>
                                          </p:stCondLst>
                                        </p:cTn>
                                        <p:tgtEl>
                                          <p:spTgt spid="3"/>
                                        </p:tgtEl>
                                        <p:attrNameLst>
                                          <p:attrName>r</p:attrName>
                                        </p:attrNameLst>
                                      </p:cBhvr>
                                    </p:animRot>
                                    <p:animRot by="240000">
                                      <p:cBhvr>
                                        <p:cTn id="32" dur="100" fill="hold">
                                          <p:stCondLst>
                                            <p:cond delay="200"/>
                                          </p:stCondLst>
                                        </p:cTn>
                                        <p:tgtEl>
                                          <p:spTgt spid="3"/>
                                        </p:tgtEl>
                                        <p:attrNameLst>
                                          <p:attrName>r</p:attrName>
                                        </p:attrNameLst>
                                      </p:cBhvr>
                                    </p:animRot>
                                    <p:animRot by="-240000">
                                      <p:cBhvr>
                                        <p:cTn id="33" dur="100" fill="hold">
                                          <p:stCondLst>
                                            <p:cond delay="300"/>
                                          </p:stCondLst>
                                        </p:cTn>
                                        <p:tgtEl>
                                          <p:spTgt spid="3"/>
                                        </p:tgtEl>
                                        <p:attrNameLst>
                                          <p:attrName>r</p:attrName>
                                        </p:attrNameLst>
                                      </p:cBhvr>
                                    </p:animRot>
                                    <p:animRot by="120000">
                                      <p:cBhvr>
                                        <p:cTn id="34" dur="100" fill="hold">
                                          <p:stCondLst>
                                            <p:cond delay="400"/>
                                          </p:stCondLst>
                                        </p:cTn>
                                        <p:tgtEl>
                                          <p:spTgt spid="3"/>
                                        </p:tgtEl>
                                        <p:attrNameLst>
                                          <p:attrName>r</p:attrName>
                                        </p:attrNameLst>
                                      </p:cBhvr>
                                    </p:animRot>
                                  </p:childTnLst>
                                </p:cTn>
                              </p:par>
                              <p:par>
                                <p:cTn id="35" presetID="47"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250"/>
                                        <p:tgtEl>
                                          <p:spTgt spid="28"/>
                                        </p:tgtEl>
                                      </p:cBhvr>
                                    </p:animEffect>
                                    <p:anim calcmode="lin" valueType="num">
                                      <p:cBhvr>
                                        <p:cTn id="38" dur="250" fill="hold"/>
                                        <p:tgtEl>
                                          <p:spTgt spid="28"/>
                                        </p:tgtEl>
                                        <p:attrNameLst>
                                          <p:attrName>ppt_x</p:attrName>
                                        </p:attrNameLst>
                                      </p:cBhvr>
                                      <p:tavLst>
                                        <p:tav tm="0">
                                          <p:val>
                                            <p:strVal val="#ppt_x"/>
                                          </p:val>
                                        </p:tav>
                                        <p:tav tm="100000">
                                          <p:val>
                                            <p:strVal val="#ppt_x"/>
                                          </p:val>
                                        </p:tav>
                                      </p:tavLst>
                                    </p:anim>
                                    <p:anim calcmode="lin" valueType="num">
                                      <p:cBhvr>
                                        <p:cTn id="39" dur="25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32" presetClass="emph" presetSubtype="0" fill="hold" nodeType="afterEffect">
                                  <p:stCondLst>
                                    <p:cond delay="0"/>
                                  </p:stCondLst>
                                  <p:childTnLst>
                                    <p:animRot by="120000">
                                      <p:cBhvr>
                                        <p:cTn id="42" dur="50" fill="hold">
                                          <p:stCondLst>
                                            <p:cond delay="0"/>
                                          </p:stCondLst>
                                        </p:cTn>
                                        <p:tgtEl>
                                          <p:spTgt spid="3"/>
                                        </p:tgtEl>
                                        <p:attrNameLst>
                                          <p:attrName>r</p:attrName>
                                        </p:attrNameLst>
                                      </p:cBhvr>
                                    </p:animRot>
                                    <p:animRot by="-240000">
                                      <p:cBhvr>
                                        <p:cTn id="43" dur="100" fill="hold">
                                          <p:stCondLst>
                                            <p:cond delay="100"/>
                                          </p:stCondLst>
                                        </p:cTn>
                                        <p:tgtEl>
                                          <p:spTgt spid="3"/>
                                        </p:tgtEl>
                                        <p:attrNameLst>
                                          <p:attrName>r</p:attrName>
                                        </p:attrNameLst>
                                      </p:cBhvr>
                                    </p:animRot>
                                    <p:animRot by="240000">
                                      <p:cBhvr>
                                        <p:cTn id="44" dur="100" fill="hold">
                                          <p:stCondLst>
                                            <p:cond delay="200"/>
                                          </p:stCondLst>
                                        </p:cTn>
                                        <p:tgtEl>
                                          <p:spTgt spid="3"/>
                                        </p:tgtEl>
                                        <p:attrNameLst>
                                          <p:attrName>r</p:attrName>
                                        </p:attrNameLst>
                                      </p:cBhvr>
                                    </p:animRot>
                                    <p:animRot by="-240000">
                                      <p:cBhvr>
                                        <p:cTn id="45" dur="100" fill="hold">
                                          <p:stCondLst>
                                            <p:cond delay="300"/>
                                          </p:stCondLst>
                                        </p:cTn>
                                        <p:tgtEl>
                                          <p:spTgt spid="3"/>
                                        </p:tgtEl>
                                        <p:attrNameLst>
                                          <p:attrName>r</p:attrName>
                                        </p:attrNameLst>
                                      </p:cBhvr>
                                    </p:animRot>
                                    <p:animRot by="120000">
                                      <p:cBhvr>
                                        <p:cTn id="46" dur="100" fill="hold">
                                          <p:stCondLst>
                                            <p:cond delay="400"/>
                                          </p:stCondLst>
                                        </p:cTn>
                                        <p:tgtEl>
                                          <p:spTgt spid="3"/>
                                        </p:tgtEl>
                                        <p:attrNameLst>
                                          <p:attrName>r</p:attrName>
                                        </p:attrNameLst>
                                      </p:cBhvr>
                                    </p:animRot>
                                  </p:childTnLst>
                                </p:cTn>
                              </p:par>
                              <p:par>
                                <p:cTn id="47" presetID="47"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250"/>
                                        <p:tgtEl>
                                          <p:spTgt spid="29"/>
                                        </p:tgtEl>
                                      </p:cBhvr>
                                    </p:animEffect>
                                    <p:anim calcmode="lin" valueType="num">
                                      <p:cBhvr>
                                        <p:cTn id="50" dur="250" fill="hold"/>
                                        <p:tgtEl>
                                          <p:spTgt spid="29"/>
                                        </p:tgtEl>
                                        <p:attrNameLst>
                                          <p:attrName>ppt_x</p:attrName>
                                        </p:attrNameLst>
                                      </p:cBhvr>
                                      <p:tavLst>
                                        <p:tav tm="0">
                                          <p:val>
                                            <p:strVal val="#ppt_x"/>
                                          </p:val>
                                        </p:tav>
                                        <p:tav tm="100000">
                                          <p:val>
                                            <p:strVal val="#ppt_x"/>
                                          </p:val>
                                        </p:tav>
                                      </p:tavLst>
                                    </p:anim>
                                    <p:anim calcmode="lin" valueType="num">
                                      <p:cBhvr>
                                        <p:cTn id="51" dur="250" fill="hold"/>
                                        <p:tgtEl>
                                          <p:spTgt spid="29"/>
                                        </p:tgtEl>
                                        <p:attrNameLst>
                                          <p:attrName>ppt_y</p:attrName>
                                        </p:attrNameLst>
                                      </p:cBhvr>
                                      <p:tavLst>
                                        <p:tav tm="0">
                                          <p:val>
                                            <p:strVal val="#ppt_y-.1"/>
                                          </p:val>
                                        </p:tav>
                                        <p:tav tm="100000">
                                          <p:val>
                                            <p:strVal val="#ppt_y"/>
                                          </p:val>
                                        </p:tav>
                                      </p:tavLst>
                                    </p:anim>
                                  </p:childTnLst>
                                </p:cTn>
                              </p:par>
                            </p:childTnLst>
                          </p:cTn>
                        </p:par>
                        <p:par>
                          <p:cTn id="52" fill="hold">
                            <p:stCondLst>
                              <p:cond delay="2000"/>
                            </p:stCondLst>
                            <p:childTnLst>
                              <p:par>
                                <p:cTn id="53" presetID="32" presetClass="emph" presetSubtype="0" fill="hold" nodeType="afterEffect">
                                  <p:stCondLst>
                                    <p:cond delay="0"/>
                                  </p:stCondLst>
                                  <p:childTnLst>
                                    <p:animRot by="120000">
                                      <p:cBhvr>
                                        <p:cTn id="54" dur="50" fill="hold">
                                          <p:stCondLst>
                                            <p:cond delay="0"/>
                                          </p:stCondLst>
                                        </p:cTn>
                                        <p:tgtEl>
                                          <p:spTgt spid="3"/>
                                        </p:tgtEl>
                                        <p:attrNameLst>
                                          <p:attrName>r</p:attrName>
                                        </p:attrNameLst>
                                      </p:cBhvr>
                                    </p:animRot>
                                    <p:animRot by="-240000">
                                      <p:cBhvr>
                                        <p:cTn id="55" dur="100" fill="hold">
                                          <p:stCondLst>
                                            <p:cond delay="100"/>
                                          </p:stCondLst>
                                        </p:cTn>
                                        <p:tgtEl>
                                          <p:spTgt spid="3"/>
                                        </p:tgtEl>
                                        <p:attrNameLst>
                                          <p:attrName>r</p:attrName>
                                        </p:attrNameLst>
                                      </p:cBhvr>
                                    </p:animRot>
                                    <p:animRot by="240000">
                                      <p:cBhvr>
                                        <p:cTn id="56" dur="100" fill="hold">
                                          <p:stCondLst>
                                            <p:cond delay="200"/>
                                          </p:stCondLst>
                                        </p:cTn>
                                        <p:tgtEl>
                                          <p:spTgt spid="3"/>
                                        </p:tgtEl>
                                        <p:attrNameLst>
                                          <p:attrName>r</p:attrName>
                                        </p:attrNameLst>
                                      </p:cBhvr>
                                    </p:animRot>
                                    <p:animRot by="-240000">
                                      <p:cBhvr>
                                        <p:cTn id="57" dur="100" fill="hold">
                                          <p:stCondLst>
                                            <p:cond delay="300"/>
                                          </p:stCondLst>
                                        </p:cTn>
                                        <p:tgtEl>
                                          <p:spTgt spid="3"/>
                                        </p:tgtEl>
                                        <p:attrNameLst>
                                          <p:attrName>r</p:attrName>
                                        </p:attrNameLst>
                                      </p:cBhvr>
                                    </p:animRot>
                                    <p:animRot by="120000">
                                      <p:cBhvr>
                                        <p:cTn id="58" dur="100" fill="hold">
                                          <p:stCondLst>
                                            <p:cond delay="400"/>
                                          </p:stCondLst>
                                        </p:cTn>
                                        <p:tgtEl>
                                          <p:spTgt spid="3"/>
                                        </p:tgtEl>
                                        <p:attrNameLst>
                                          <p:attrName>r</p:attrName>
                                        </p:attrNameLst>
                                      </p:cBhvr>
                                    </p:animRot>
                                  </p:childTnLst>
                                </p:cTn>
                              </p:par>
                              <p:par>
                                <p:cTn id="59" presetID="47"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250"/>
                                        <p:tgtEl>
                                          <p:spTgt spid="30"/>
                                        </p:tgtEl>
                                      </p:cBhvr>
                                    </p:animEffect>
                                    <p:anim calcmode="lin" valueType="num">
                                      <p:cBhvr>
                                        <p:cTn id="62" dur="250" fill="hold"/>
                                        <p:tgtEl>
                                          <p:spTgt spid="30"/>
                                        </p:tgtEl>
                                        <p:attrNameLst>
                                          <p:attrName>ppt_x</p:attrName>
                                        </p:attrNameLst>
                                      </p:cBhvr>
                                      <p:tavLst>
                                        <p:tav tm="0">
                                          <p:val>
                                            <p:strVal val="#ppt_x"/>
                                          </p:val>
                                        </p:tav>
                                        <p:tav tm="100000">
                                          <p:val>
                                            <p:strVal val="#ppt_x"/>
                                          </p:val>
                                        </p:tav>
                                      </p:tavLst>
                                    </p:anim>
                                    <p:anim calcmode="lin" valueType="num">
                                      <p:cBhvr>
                                        <p:cTn id="63" dur="250" fill="hold"/>
                                        <p:tgtEl>
                                          <p:spTgt spid="30"/>
                                        </p:tgtEl>
                                        <p:attrNameLst>
                                          <p:attrName>ppt_y</p:attrName>
                                        </p:attrNameLst>
                                      </p:cBhvr>
                                      <p:tavLst>
                                        <p:tav tm="0">
                                          <p:val>
                                            <p:strVal val="#ppt_y-.1"/>
                                          </p:val>
                                        </p:tav>
                                        <p:tav tm="100000">
                                          <p:val>
                                            <p:strVal val="#ppt_y"/>
                                          </p:val>
                                        </p:tav>
                                      </p:tavLst>
                                    </p:anim>
                                  </p:childTnLst>
                                </p:cTn>
                              </p:par>
                            </p:childTnLst>
                          </p:cTn>
                        </p:par>
                        <p:par>
                          <p:cTn id="64" fill="hold">
                            <p:stCondLst>
                              <p:cond delay="2500"/>
                            </p:stCondLst>
                            <p:childTnLst>
                              <p:par>
                                <p:cTn id="65" presetID="32" presetClass="emph" presetSubtype="0" fill="hold" nodeType="afterEffect">
                                  <p:stCondLst>
                                    <p:cond delay="0"/>
                                  </p:stCondLst>
                                  <p:childTnLst>
                                    <p:animRot by="120000">
                                      <p:cBhvr>
                                        <p:cTn id="66" dur="50" fill="hold">
                                          <p:stCondLst>
                                            <p:cond delay="0"/>
                                          </p:stCondLst>
                                        </p:cTn>
                                        <p:tgtEl>
                                          <p:spTgt spid="3"/>
                                        </p:tgtEl>
                                        <p:attrNameLst>
                                          <p:attrName>r</p:attrName>
                                        </p:attrNameLst>
                                      </p:cBhvr>
                                    </p:animRot>
                                    <p:animRot by="-240000">
                                      <p:cBhvr>
                                        <p:cTn id="67" dur="100" fill="hold">
                                          <p:stCondLst>
                                            <p:cond delay="100"/>
                                          </p:stCondLst>
                                        </p:cTn>
                                        <p:tgtEl>
                                          <p:spTgt spid="3"/>
                                        </p:tgtEl>
                                        <p:attrNameLst>
                                          <p:attrName>r</p:attrName>
                                        </p:attrNameLst>
                                      </p:cBhvr>
                                    </p:animRot>
                                    <p:animRot by="240000">
                                      <p:cBhvr>
                                        <p:cTn id="68" dur="100" fill="hold">
                                          <p:stCondLst>
                                            <p:cond delay="200"/>
                                          </p:stCondLst>
                                        </p:cTn>
                                        <p:tgtEl>
                                          <p:spTgt spid="3"/>
                                        </p:tgtEl>
                                        <p:attrNameLst>
                                          <p:attrName>r</p:attrName>
                                        </p:attrNameLst>
                                      </p:cBhvr>
                                    </p:animRot>
                                    <p:animRot by="-240000">
                                      <p:cBhvr>
                                        <p:cTn id="69" dur="100" fill="hold">
                                          <p:stCondLst>
                                            <p:cond delay="300"/>
                                          </p:stCondLst>
                                        </p:cTn>
                                        <p:tgtEl>
                                          <p:spTgt spid="3"/>
                                        </p:tgtEl>
                                        <p:attrNameLst>
                                          <p:attrName>r</p:attrName>
                                        </p:attrNameLst>
                                      </p:cBhvr>
                                    </p:animRot>
                                    <p:animRot by="120000">
                                      <p:cBhvr>
                                        <p:cTn id="70" dur="100" fill="hold">
                                          <p:stCondLst>
                                            <p:cond delay="400"/>
                                          </p:stCondLst>
                                        </p:cTn>
                                        <p:tgtEl>
                                          <p:spTgt spid="3"/>
                                        </p:tgtEl>
                                        <p:attrNameLst>
                                          <p:attrName>r</p:attrName>
                                        </p:attrNameLst>
                                      </p:cBhvr>
                                    </p:animRot>
                                  </p:childTnLst>
                                </p:cTn>
                              </p:par>
                              <p:par>
                                <p:cTn id="71" presetID="47"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250"/>
                                        <p:tgtEl>
                                          <p:spTgt spid="31"/>
                                        </p:tgtEl>
                                      </p:cBhvr>
                                    </p:animEffect>
                                    <p:anim calcmode="lin" valueType="num">
                                      <p:cBhvr>
                                        <p:cTn id="74" dur="250" fill="hold"/>
                                        <p:tgtEl>
                                          <p:spTgt spid="31"/>
                                        </p:tgtEl>
                                        <p:attrNameLst>
                                          <p:attrName>ppt_x</p:attrName>
                                        </p:attrNameLst>
                                      </p:cBhvr>
                                      <p:tavLst>
                                        <p:tav tm="0">
                                          <p:val>
                                            <p:strVal val="#ppt_x"/>
                                          </p:val>
                                        </p:tav>
                                        <p:tav tm="100000">
                                          <p:val>
                                            <p:strVal val="#ppt_x"/>
                                          </p:val>
                                        </p:tav>
                                      </p:tavLst>
                                    </p:anim>
                                    <p:anim calcmode="lin" valueType="num">
                                      <p:cBhvr>
                                        <p:cTn id="75" dur="250" fill="hold"/>
                                        <p:tgtEl>
                                          <p:spTgt spid="31"/>
                                        </p:tgtEl>
                                        <p:attrNameLst>
                                          <p:attrName>ppt_y</p:attrName>
                                        </p:attrNameLst>
                                      </p:cBhvr>
                                      <p:tavLst>
                                        <p:tav tm="0">
                                          <p:val>
                                            <p:strVal val="#ppt_y-.1"/>
                                          </p:val>
                                        </p:tav>
                                        <p:tav tm="100000">
                                          <p:val>
                                            <p:strVal val="#ppt_y"/>
                                          </p:val>
                                        </p:tav>
                                      </p:tavLst>
                                    </p:anim>
                                  </p:childTnLst>
                                </p:cTn>
                              </p:par>
                            </p:childTnLst>
                          </p:cTn>
                        </p:par>
                        <p:par>
                          <p:cTn id="76" fill="hold">
                            <p:stCondLst>
                              <p:cond delay="3000"/>
                            </p:stCondLst>
                            <p:childTnLst>
                              <p:par>
                                <p:cTn id="77" presetID="32" presetClass="emph" presetSubtype="0" fill="hold" nodeType="afterEffect">
                                  <p:stCondLst>
                                    <p:cond delay="0"/>
                                  </p:stCondLst>
                                  <p:childTnLst>
                                    <p:animRot by="120000">
                                      <p:cBhvr>
                                        <p:cTn id="78" dur="50" fill="hold">
                                          <p:stCondLst>
                                            <p:cond delay="0"/>
                                          </p:stCondLst>
                                        </p:cTn>
                                        <p:tgtEl>
                                          <p:spTgt spid="3"/>
                                        </p:tgtEl>
                                        <p:attrNameLst>
                                          <p:attrName>r</p:attrName>
                                        </p:attrNameLst>
                                      </p:cBhvr>
                                    </p:animRot>
                                    <p:animRot by="-240000">
                                      <p:cBhvr>
                                        <p:cTn id="79" dur="100" fill="hold">
                                          <p:stCondLst>
                                            <p:cond delay="100"/>
                                          </p:stCondLst>
                                        </p:cTn>
                                        <p:tgtEl>
                                          <p:spTgt spid="3"/>
                                        </p:tgtEl>
                                        <p:attrNameLst>
                                          <p:attrName>r</p:attrName>
                                        </p:attrNameLst>
                                      </p:cBhvr>
                                    </p:animRot>
                                    <p:animRot by="240000">
                                      <p:cBhvr>
                                        <p:cTn id="80" dur="100" fill="hold">
                                          <p:stCondLst>
                                            <p:cond delay="200"/>
                                          </p:stCondLst>
                                        </p:cTn>
                                        <p:tgtEl>
                                          <p:spTgt spid="3"/>
                                        </p:tgtEl>
                                        <p:attrNameLst>
                                          <p:attrName>r</p:attrName>
                                        </p:attrNameLst>
                                      </p:cBhvr>
                                    </p:animRot>
                                    <p:animRot by="-240000">
                                      <p:cBhvr>
                                        <p:cTn id="81" dur="100" fill="hold">
                                          <p:stCondLst>
                                            <p:cond delay="300"/>
                                          </p:stCondLst>
                                        </p:cTn>
                                        <p:tgtEl>
                                          <p:spTgt spid="3"/>
                                        </p:tgtEl>
                                        <p:attrNameLst>
                                          <p:attrName>r</p:attrName>
                                        </p:attrNameLst>
                                      </p:cBhvr>
                                    </p:animRot>
                                    <p:animRot by="120000">
                                      <p:cBhvr>
                                        <p:cTn id="82" dur="100" fill="hold">
                                          <p:stCondLst>
                                            <p:cond delay="400"/>
                                          </p:stCondLst>
                                        </p:cTn>
                                        <p:tgtEl>
                                          <p:spTgt spid="3"/>
                                        </p:tgtEl>
                                        <p:attrNameLst>
                                          <p:attrName>r</p:attrName>
                                        </p:attrNameLst>
                                      </p:cBhvr>
                                    </p:animRot>
                                  </p:childTnLst>
                                </p:cTn>
                              </p:par>
                              <p:par>
                                <p:cTn id="83" presetID="47"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250"/>
                                        <p:tgtEl>
                                          <p:spTgt spid="8"/>
                                        </p:tgtEl>
                                      </p:cBhvr>
                                    </p:animEffect>
                                    <p:anim calcmode="lin" valueType="num">
                                      <p:cBhvr>
                                        <p:cTn id="86" dur="250" fill="hold"/>
                                        <p:tgtEl>
                                          <p:spTgt spid="8"/>
                                        </p:tgtEl>
                                        <p:attrNameLst>
                                          <p:attrName>ppt_x</p:attrName>
                                        </p:attrNameLst>
                                      </p:cBhvr>
                                      <p:tavLst>
                                        <p:tav tm="0">
                                          <p:val>
                                            <p:strVal val="#ppt_x"/>
                                          </p:val>
                                        </p:tav>
                                        <p:tav tm="100000">
                                          <p:val>
                                            <p:strVal val="#ppt_x"/>
                                          </p:val>
                                        </p:tav>
                                      </p:tavLst>
                                    </p:anim>
                                    <p:anim calcmode="lin" valueType="num">
                                      <p:cBhvr>
                                        <p:cTn id="87" dur="250" fill="hold"/>
                                        <p:tgtEl>
                                          <p:spTgt spid="8"/>
                                        </p:tgtEl>
                                        <p:attrNameLst>
                                          <p:attrName>ppt_y</p:attrName>
                                        </p:attrNameLst>
                                      </p:cBhvr>
                                      <p:tavLst>
                                        <p:tav tm="0">
                                          <p:val>
                                            <p:strVal val="#ppt_y-.1"/>
                                          </p:val>
                                        </p:tav>
                                        <p:tav tm="100000">
                                          <p:val>
                                            <p:strVal val="#ppt_y"/>
                                          </p:val>
                                        </p:tav>
                                      </p:tavLst>
                                    </p:anim>
                                  </p:childTnLst>
                                </p:cTn>
                              </p:par>
                            </p:childTnLst>
                          </p:cTn>
                        </p:par>
                        <p:par>
                          <p:cTn id="88" fill="hold">
                            <p:stCondLst>
                              <p:cond delay="3500"/>
                            </p:stCondLst>
                            <p:childTnLst>
                              <p:par>
                                <p:cTn id="89" presetID="32" presetClass="emph" presetSubtype="0" fill="hold" nodeType="afterEffect">
                                  <p:stCondLst>
                                    <p:cond delay="0"/>
                                  </p:stCondLst>
                                  <p:childTnLst>
                                    <p:animRot by="120000">
                                      <p:cBhvr>
                                        <p:cTn id="90" dur="50" fill="hold">
                                          <p:stCondLst>
                                            <p:cond delay="0"/>
                                          </p:stCondLst>
                                        </p:cTn>
                                        <p:tgtEl>
                                          <p:spTgt spid="3"/>
                                        </p:tgtEl>
                                        <p:attrNameLst>
                                          <p:attrName>r</p:attrName>
                                        </p:attrNameLst>
                                      </p:cBhvr>
                                    </p:animRot>
                                    <p:animRot by="-240000">
                                      <p:cBhvr>
                                        <p:cTn id="91" dur="100" fill="hold">
                                          <p:stCondLst>
                                            <p:cond delay="100"/>
                                          </p:stCondLst>
                                        </p:cTn>
                                        <p:tgtEl>
                                          <p:spTgt spid="3"/>
                                        </p:tgtEl>
                                        <p:attrNameLst>
                                          <p:attrName>r</p:attrName>
                                        </p:attrNameLst>
                                      </p:cBhvr>
                                    </p:animRot>
                                    <p:animRot by="240000">
                                      <p:cBhvr>
                                        <p:cTn id="92" dur="100" fill="hold">
                                          <p:stCondLst>
                                            <p:cond delay="200"/>
                                          </p:stCondLst>
                                        </p:cTn>
                                        <p:tgtEl>
                                          <p:spTgt spid="3"/>
                                        </p:tgtEl>
                                        <p:attrNameLst>
                                          <p:attrName>r</p:attrName>
                                        </p:attrNameLst>
                                      </p:cBhvr>
                                    </p:animRot>
                                    <p:animRot by="-240000">
                                      <p:cBhvr>
                                        <p:cTn id="93" dur="100" fill="hold">
                                          <p:stCondLst>
                                            <p:cond delay="300"/>
                                          </p:stCondLst>
                                        </p:cTn>
                                        <p:tgtEl>
                                          <p:spTgt spid="3"/>
                                        </p:tgtEl>
                                        <p:attrNameLst>
                                          <p:attrName>r</p:attrName>
                                        </p:attrNameLst>
                                      </p:cBhvr>
                                    </p:animRot>
                                    <p:animRot by="120000">
                                      <p:cBhvr>
                                        <p:cTn id="94" dur="100" fill="hold">
                                          <p:stCondLst>
                                            <p:cond delay="400"/>
                                          </p:stCondLst>
                                        </p:cTn>
                                        <p:tgtEl>
                                          <p:spTgt spid="3"/>
                                        </p:tgtEl>
                                        <p:attrNameLst>
                                          <p:attrName>r</p:attrName>
                                        </p:attrNameLst>
                                      </p:cBhvr>
                                    </p:animRot>
                                  </p:childTnLst>
                                </p:cTn>
                              </p:par>
                              <p:par>
                                <p:cTn id="95" presetID="47" presetClass="entr" presetSubtype="0" fill="hold"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250"/>
                                        <p:tgtEl>
                                          <p:spTgt spid="27"/>
                                        </p:tgtEl>
                                      </p:cBhvr>
                                    </p:animEffect>
                                    <p:anim calcmode="lin" valueType="num">
                                      <p:cBhvr>
                                        <p:cTn id="98" dur="250" fill="hold"/>
                                        <p:tgtEl>
                                          <p:spTgt spid="27"/>
                                        </p:tgtEl>
                                        <p:attrNameLst>
                                          <p:attrName>ppt_x</p:attrName>
                                        </p:attrNameLst>
                                      </p:cBhvr>
                                      <p:tavLst>
                                        <p:tav tm="0">
                                          <p:val>
                                            <p:strVal val="#ppt_x"/>
                                          </p:val>
                                        </p:tav>
                                        <p:tav tm="100000">
                                          <p:val>
                                            <p:strVal val="#ppt_x"/>
                                          </p:val>
                                        </p:tav>
                                      </p:tavLst>
                                    </p:anim>
                                    <p:anim calcmode="lin" valueType="num">
                                      <p:cBhvr>
                                        <p:cTn id="99" dur="250" fill="hold"/>
                                        <p:tgtEl>
                                          <p:spTgt spid="27"/>
                                        </p:tgtEl>
                                        <p:attrNameLst>
                                          <p:attrName>ppt_y</p:attrName>
                                        </p:attrNameLst>
                                      </p:cBhvr>
                                      <p:tavLst>
                                        <p:tav tm="0">
                                          <p:val>
                                            <p:strVal val="#ppt_y-.1"/>
                                          </p:val>
                                        </p:tav>
                                        <p:tav tm="100000">
                                          <p:val>
                                            <p:strVal val="#ppt_y"/>
                                          </p:val>
                                        </p:tav>
                                      </p:tavLst>
                                    </p:anim>
                                  </p:childTnLst>
                                </p:cTn>
                              </p:par>
                            </p:childTnLst>
                          </p:cTn>
                        </p:par>
                        <p:par>
                          <p:cTn id="100" fill="hold">
                            <p:stCondLst>
                              <p:cond delay="4000"/>
                            </p:stCondLst>
                            <p:childTnLst>
                              <p:par>
                                <p:cTn id="101" presetID="47" presetClass="entr" presetSubtype="0" fill="hold" nodeType="after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250"/>
                                        <p:tgtEl>
                                          <p:spTgt spid="41"/>
                                        </p:tgtEl>
                                      </p:cBhvr>
                                    </p:animEffect>
                                    <p:anim calcmode="lin" valueType="num">
                                      <p:cBhvr>
                                        <p:cTn id="104" dur="250" fill="hold"/>
                                        <p:tgtEl>
                                          <p:spTgt spid="41"/>
                                        </p:tgtEl>
                                        <p:attrNameLst>
                                          <p:attrName>ppt_x</p:attrName>
                                        </p:attrNameLst>
                                      </p:cBhvr>
                                      <p:tavLst>
                                        <p:tav tm="0">
                                          <p:val>
                                            <p:strVal val="#ppt_x"/>
                                          </p:val>
                                        </p:tav>
                                        <p:tav tm="100000">
                                          <p:val>
                                            <p:strVal val="#ppt_x"/>
                                          </p:val>
                                        </p:tav>
                                      </p:tavLst>
                                    </p:anim>
                                    <p:anim calcmode="lin" valueType="num">
                                      <p:cBhvr>
                                        <p:cTn id="105" dur="2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10"/>
                                        </p:tgtEl>
                                        <p:attrNameLst>
                                          <p:attrName>style.visibility</p:attrName>
                                        </p:attrNameLst>
                                      </p:cBhvr>
                                      <p:to>
                                        <p:strVal val="visible"/>
                                      </p:to>
                                    </p:set>
                                    <p:animEffect transition="in" filter="fade">
                                      <p:cBhvr>
                                        <p:cTn id="110" dur="500"/>
                                        <p:tgtEl>
                                          <p:spTgt spid="10"/>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fade">
                                      <p:cBhvr>
                                        <p:cTn id="113" dur="5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fade">
                                      <p:cBhvr>
                                        <p:cTn id="1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24">
            <a:extLst>
              <a:ext uri="{FF2B5EF4-FFF2-40B4-BE49-F238E27FC236}">
                <a16:creationId xmlns:a16="http://schemas.microsoft.com/office/drawing/2014/main" id="{6594A874-3AAC-4B30-AFA0-8A4B7DEDC2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64" t="17714" r="8264" b="8802"/>
          <a:stretch/>
        </p:blipFill>
        <p:spPr>
          <a:xfrm>
            <a:off x="755650" y="1341439"/>
            <a:ext cx="7632695" cy="4716462"/>
          </a:xfrm>
          <a:prstGeom prst="rect">
            <a:avLst/>
          </a:prstGeom>
        </p:spPr>
      </p:pic>
      <p:pic>
        <p:nvPicPr>
          <p:cNvPr id="119" name="Picture 118">
            <a:extLst>
              <a:ext uri="{FF2B5EF4-FFF2-40B4-BE49-F238E27FC236}">
                <a16:creationId xmlns:a16="http://schemas.microsoft.com/office/drawing/2014/main" id="{36EF4283-8178-442F-8161-20DAA57D80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6294"/>
          <a:stretch/>
        </p:blipFill>
        <p:spPr>
          <a:xfrm>
            <a:off x="920708" y="2819694"/>
            <a:ext cx="3398743" cy="3238206"/>
          </a:xfrm>
          <a:prstGeom prst="rect">
            <a:avLst/>
          </a:prstGeom>
        </p:spPr>
      </p:pic>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6" name="Rectangle 5">
            <a:extLst>
              <a:ext uri="{FF2B5EF4-FFF2-40B4-BE49-F238E27FC236}">
                <a16:creationId xmlns:a16="http://schemas.microsoft.com/office/drawing/2014/main" id="{A3628677-914E-4E54-8625-581DE1A8126D}"/>
              </a:ext>
            </a:extLst>
          </p:cNvPr>
          <p:cNvSpPr/>
          <p:nvPr/>
        </p:nvSpPr>
        <p:spPr>
          <a:xfrm>
            <a:off x="447429" y="670981"/>
            <a:ext cx="2661532"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Multiply and Divide by 9</a:t>
            </a:r>
          </a:p>
        </p:txBody>
      </p:sp>
      <p:sp>
        <p:nvSpPr>
          <p:cNvPr id="10" name="Rectangle 9"/>
          <p:cNvSpPr/>
          <p:nvPr/>
        </p:nvSpPr>
        <p:spPr>
          <a:xfrm>
            <a:off x="3108961"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3108961"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205CBDEC-7848-4C72-BAEE-87AFCB45FE91}"/>
              </a:ext>
            </a:extLst>
          </p:cNvPr>
          <p:cNvSpPr/>
          <p:nvPr/>
        </p:nvSpPr>
        <p:spPr>
          <a:xfrm>
            <a:off x="755650" y="1341439"/>
            <a:ext cx="7632700" cy="513488"/>
          </a:xfrm>
          <a:prstGeom prst="rect">
            <a:avLst/>
          </a:prstGeom>
          <a:solidFill>
            <a:schemeClr val="bg1"/>
          </a:solidFill>
          <a:ln w="28575">
            <a:solidFill>
              <a:srgbClr val="FFE86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a:lnSpc>
                <a:spcPct val="107000"/>
              </a:lnSpc>
              <a:spcAft>
                <a:spcPts val="800"/>
              </a:spcAft>
            </a:pPr>
            <a:r>
              <a:rPr lang="en-GB" dirty="0">
                <a:solidFill>
                  <a:schemeClr val="dk1"/>
                </a:solidFill>
              </a:rPr>
              <a:t>Uma has written out the fact family for 8 × 9. </a:t>
            </a:r>
          </a:p>
        </p:txBody>
      </p:sp>
      <p:sp>
        <p:nvSpPr>
          <p:cNvPr id="114" name="TextBox 113">
            <a:extLst>
              <a:ext uri="{FF2B5EF4-FFF2-40B4-BE49-F238E27FC236}">
                <a16:creationId xmlns:a16="http://schemas.microsoft.com/office/drawing/2014/main" id="{B236D6DD-93F2-4C7F-873E-94578F46304B}"/>
              </a:ext>
            </a:extLst>
          </p:cNvPr>
          <p:cNvSpPr txBox="1"/>
          <p:nvPr/>
        </p:nvSpPr>
        <p:spPr>
          <a:xfrm>
            <a:off x="755650" y="1854927"/>
            <a:ext cx="7632700" cy="772107"/>
          </a:xfrm>
          <a:prstGeom prst="rect">
            <a:avLst/>
          </a:prstGeom>
          <a:solidFill>
            <a:srgbClr val="FFE864"/>
          </a:solidFill>
          <a:ln w="28575">
            <a:solidFill>
              <a:srgbClr val="FFE864"/>
            </a:solidFill>
          </a:ln>
        </p:spPr>
        <p:txBody>
          <a:bodyPr wrap="square" lIns="108000" tIns="108000" rIns="108000" bIns="108000" rtlCol="0">
            <a:spAutoFit/>
          </a:bodyPr>
          <a:lstStyle/>
          <a:p>
            <a:r>
              <a:rPr lang="en-GB" b="1" dirty="0"/>
              <a:t>Check her work and then correct and explain any mistakes she has made. </a:t>
            </a:r>
          </a:p>
        </p:txBody>
      </p:sp>
      <p:sp>
        <p:nvSpPr>
          <p:cNvPr id="118" name="Rectangle 117">
            <a:extLst>
              <a:ext uri="{FF2B5EF4-FFF2-40B4-BE49-F238E27FC236}">
                <a16:creationId xmlns:a16="http://schemas.microsoft.com/office/drawing/2014/main" id="{B5B20C80-BC22-47E6-80BF-25000587FA74}"/>
              </a:ext>
            </a:extLst>
          </p:cNvPr>
          <p:cNvSpPr/>
          <p:nvPr/>
        </p:nvSpPr>
        <p:spPr>
          <a:xfrm>
            <a:off x="4451484" y="3429000"/>
            <a:ext cx="3816350" cy="2395244"/>
          </a:xfrm>
          <a:prstGeom prst="rect">
            <a:avLst/>
          </a:prstGeom>
          <a:solidFill>
            <a:schemeClr val="bg1"/>
          </a:solidFill>
          <a:ln w="28575">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spAutoFit/>
          </a:bodyPr>
          <a:lstStyle/>
          <a:p>
            <a:pPr>
              <a:lnSpc>
                <a:spcPct val="107000"/>
              </a:lnSpc>
              <a:spcAft>
                <a:spcPts val="800"/>
              </a:spcAft>
            </a:pPr>
            <a:r>
              <a:rPr lang="en-GB" b="1" dirty="0">
                <a:solidFill>
                  <a:schemeClr val="dk1"/>
                </a:solidFill>
              </a:rPr>
              <a:t>Uma’s answer is incorrect because 9 × 8 = 72 and not 79.</a:t>
            </a:r>
          </a:p>
          <a:p>
            <a:pPr>
              <a:lnSpc>
                <a:spcPct val="107000"/>
              </a:lnSpc>
              <a:spcAft>
                <a:spcPts val="800"/>
              </a:spcAft>
            </a:pPr>
            <a:r>
              <a:rPr lang="en-GB" b="1" dirty="0">
                <a:solidFill>
                  <a:schemeClr val="dk1"/>
                </a:solidFill>
              </a:rPr>
              <a:t>In the last example, Uma is incorrect because she has used the same divisor as in the fact above, whereas the missing fact in this family is 72 ÷ 8 = 9 not 72 ÷ 9 = 9.</a:t>
            </a:r>
          </a:p>
        </p:txBody>
      </p:sp>
      <p:sp>
        <p:nvSpPr>
          <p:cNvPr id="120" name="Rectangle 119">
            <a:extLst>
              <a:ext uri="{FF2B5EF4-FFF2-40B4-BE49-F238E27FC236}">
                <a16:creationId xmlns:a16="http://schemas.microsoft.com/office/drawing/2014/main" id="{4F6EE7D1-D760-47C7-852E-2FD8130C2D39}"/>
              </a:ext>
            </a:extLst>
          </p:cNvPr>
          <p:cNvSpPr/>
          <p:nvPr/>
        </p:nvSpPr>
        <p:spPr>
          <a:xfrm>
            <a:off x="1008947" y="3644349"/>
            <a:ext cx="2952568" cy="2046714"/>
          </a:xfrm>
          <a:prstGeom prst="rect">
            <a:avLst/>
          </a:prstGeom>
        </p:spPr>
        <p:txBody>
          <a:bodyPr wrap="square">
            <a:spAutoFit/>
          </a:bodyPr>
          <a:lstStyle/>
          <a:p>
            <a:pPr algn="ctr" eaLnBrk="0" fontAlgn="base" hangingPunct="0">
              <a:spcBef>
                <a:spcPct val="0"/>
              </a:spcBef>
              <a:spcAft>
                <a:spcPts val="600"/>
              </a:spcAft>
            </a:pPr>
            <a:r>
              <a:rPr lang="en-US" altLang="en-US" sz="2800" dirty="0">
                <a:latin typeface="Kalam" panose="02000000000000000000" pitchFamily="2" charset="0"/>
                <a:ea typeface="Calibri" panose="020F0502020204030204" pitchFamily="34" charset="0"/>
                <a:cs typeface="Kalam" panose="02000000000000000000" pitchFamily="2" charset="0"/>
              </a:rPr>
              <a:t>8 × 9 = 72</a:t>
            </a:r>
          </a:p>
          <a:p>
            <a:pPr algn="ctr" eaLnBrk="0" fontAlgn="base" hangingPunct="0">
              <a:spcBef>
                <a:spcPct val="0"/>
              </a:spcBef>
              <a:spcAft>
                <a:spcPts val="600"/>
              </a:spcAft>
            </a:pPr>
            <a:r>
              <a:rPr lang="en-US" altLang="en-US" sz="2800" dirty="0">
                <a:latin typeface="Kalam" panose="02000000000000000000" pitchFamily="2" charset="0"/>
                <a:ea typeface="Calibri" panose="020F0502020204030204" pitchFamily="34" charset="0"/>
                <a:cs typeface="Kalam" panose="02000000000000000000" pitchFamily="2" charset="0"/>
              </a:rPr>
              <a:t>9 × 8 = 79</a:t>
            </a:r>
          </a:p>
          <a:p>
            <a:pPr lvl="0" algn="ctr" eaLnBrk="0" fontAlgn="base" hangingPunct="0">
              <a:spcBef>
                <a:spcPct val="0"/>
              </a:spcBef>
              <a:spcAft>
                <a:spcPts val="600"/>
              </a:spcAft>
            </a:pPr>
            <a:r>
              <a:rPr lang="en-US" altLang="en-US" sz="2800" dirty="0">
                <a:latin typeface="Kalam" panose="02000000000000000000" pitchFamily="2" charset="0"/>
                <a:ea typeface="Calibri" panose="020F0502020204030204" pitchFamily="34" charset="0"/>
                <a:cs typeface="Kalam" panose="02000000000000000000" pitchFamily="2" charset="0"/>
              </a:rPr>
              <a:t>72 ÷ 9 = 8</a:t>
            </a:r>
            <a:endParaRPr lang="en-GB" sz="2800" dirty="0">
              <a:solidFill>
                <a:srgbClr val="009541"/>
              </a:solidFill>
              <a:latin typeface="Kalam" panose="02000000000000000000" pitchFamily="2" charset="0"/>
              <a:cs typeface="Kalam" panose="02000000000000000000" pitchFamily="2" charset="0"/>
            </a:endParaRPr>
          </a:p>
          <a:p>
            <a:pPr lvl="0" algn="ctr" eaLnBrk="0" fontAlgn="base" hangingPunct="0">
              <a:spcBef>
                <a:spcPct val="0"/>
              </a:spcBef>
              <a:spcAft>
                <a:spcPts val="600"/>
              </a:spcAft>
            </a:pPr>
            <a:r>
              <a:rPr lang="en-US" altLang="en-US" sz="2800" dirty="0">
                <a:latin typeface="Kalam" panose="02000000000000000000" pitchFamily="2" charset="0"/>
                <a:ea typeface="Calibri" panose="020F0502020204030204" pitchFamily="34" charset="0"/>
                <a:cs typeface="Kalam" panose="02000000000000000000" pitchFamily="2" charset="0"/>
              </a:rPr>
              <a:t>72 ÷ 9 = 9</a:t>
            </a:r>
            <a:endParaRPr lang="en-US" altLang="en-US" sz="2800" b="1" dirty="0">
              <a:solidFill>
                <a:srgbClr val="009541"/>
              </a:solidFill>
              <a:latin typeface="Kalam" panose="02000000000000000000" pitchFamily="2" charset="0"/>
              <a:ea typeface="Calibri" panose="020F0502020204030204" pitchFamily="34" charset="0"/>
              <a:cs typeface="Kalam" panose="02000000000000000000" pitchFamily="2" charset="0"/>
            </a:endParaRPr>
          </a:p>
        </p:txBody>
      </p:sp>
      <p:sp>
        <p:nvSpPr>
          <p:cNvPr id="121" name="Rectangle 120">
            <a:extLst>
              <a:ext uri="{FF2B5EF4-FFF2-40B4-BE49-F238E27FC236}">
                <a16:creationId xmlns:a16="http://schemas.microsoft.com/office/drawing/2014/main" id="{83B9BC7A-17C0-41F4-BF0E-902670C235D6}"/>
              </a:ext>
            </a:extLst>
          </p:cNvPr>
          <p:cNvSpPr/>
          <p:nvPr/>
        </p:nvSpPr>
        <p:spPr>
          <a:xfrm>
            <a:off x="3298898" y="3625251"/>
            <a:ext cx="453971" cy="523220"/>
          </a:xfrm>
          <a:prstGeom prst="rect">
            <a:avLst/>
          </a:prstGeom>
        </p:spPr>
        <p:txBody>
          <a:bodyPr wrap="none">
            <a:spAutoFit/>
          </a:bodyPr>
          <a:lstStyle/>
          <a:p>
            <a:pPr algn="ctr"/>
            <a:r>
              <a:rPr lang="en-GB" sz="2800" b="1" dirty="0">
                <a:solidFill>
                  <a:srgbClr val="009541"/>
                </a:solidFill>
                <a:latin typeface="Kalam" panose="02000000000000000000" pitchFamily="2" charset="0"/>
                <a:cs typeface="Kalam" panose="02000000000000000000" pitchFamily="2" charset="0"/>
              </a:rPr>
              <a:t>✓</a:t>
            </a:r>
            <a:endParaRPr lang="en-GB" sz="2800" dirty="0"/>
          </a:p>
        </p:txBody>
      </p:sp>
      <p:sp>
        <p:nvSpPr>
          <p:cNvPr id="122" name="Rectangle 121">
            <a:extLst>
              <a:ext uri="{FF2B5EF4-FFF2-40B4-BE49-F238E27FC236}">
                <a16:creationId xmlns:a16="http://schemas.microsoft.com/office/drawing/2014/main" id="{7F69D64F-36B3-4446-B17B-E9D9FA235278}"/>
              </a:ext>
            </a:extLst>
          </p:cNvPr>
          <p:cNvSpPr/>
          <p:nvPr/>
        </p:nvSpPr>
        <p:spPr>
          <a:xfrm>
            <a:off x="3328553" y="4152183"/>
            <a:ext cx="394660" cy="523220"/>
          </a:xfrm>
          <a:prstGeom prst="rect">
            <a:avLst/>
          </a:prstGeom>
        </p:spPr>
        <p:txBody>
          <a:bodyPr wrap="none">
            <a:spAutoFit/>
          </a:bodyPr>
          <a:lstStyle/>
          <a:p>
            <a:pPr algn="ctr"/>
            <a:r>
              <a:rPr lang="en-GB" sz="2800" b="1" dirty="0">
                <a:solidFill>
                  <a:srgbClr val="009541"/>
                </a:solidFill>
                <a:latin typeface="Kalam" panose="02000000000000000000" pitchFamily="2" charset="0"/>
                <a:cs typeface="Kalam" panose="02000000000000000000" pitchFamily="2" charset="0"/>
              </a:rPr>
              <a:t>X</a:t>
            </a:r>
            <a:endParaRPr lang="en-GB" sz="2800" dirty="0"/>
          </a:p>
        </p:txBody>
      </p:sp>
      <p:sp>
        <p:nvSpPr>
          <p:cNvPr id="123" name="Rectangle 122">
            <a:extLst>
              <a:ext uri="{FF2B5EF4-FFF2-40B4-BE49-F238E27FC236}">
                <a16:creationId xmlns:a16="http://schemas.microsoft.com/office/drawing/2014/main" id="{EB61AE64-CE64-4879-A06D-5972AB7BF475}"/>
              </a:ext>
            </a:extLst>
          </p:cNvPr>
          <p:cNvSpPr/>
          <p:nvPr/>
        </p:nvSpPr>
        <p:spPr>
          <a:xfrm>
            <a:off x="3298898" y="4654172"/>
            <a:ext cx="453971" cy="523220"/>
          </a:xfrm>
          <a:prstGeom prst="rect">
            <a:avLst/>
          </a:prstGeom>
        </p:spPr>
        <p:txBody>
          <a:bodyPr wrap="none">
            <a:spAutoFit/>
          </a:bodyPr>
          <a:lstStyle/>
          <a:p>
            <a:pPr algn="ctr"/>
            <a:r>
              <a:rPr lang="en-GB" sz="2800" b="1" dirty="0">
                <a:solidFill>
                  <a:srgbClr val="009541"/>
                </a:solidFill>
                <a:latin typeface="Kalam" panose="02000000000000000000" pitchFamily="2" charset="0"/>
                <a:cs typeface="Kalam" panose="02000000000000000000" pitchFamily="2" charset="0"/>
              </a:rPr>
              <a:t>✓</a:t>
            </a:r>
            <a:endParaRPr lang="en-GB" sz="2800" dirty="0"/>
          </a:p>
        </p:txBody>
      </p:sp>
      <p:sp>
        <p:nvSpPr>
          <p:cNvPr id="124" name="Rectangle 123">
            <a:extLst>
              <a:ext uri="{FF2B5EF4-FFF2-40B4-BE49-F238E27FC236}">
                <a16:creationId xmlns:a16="http://schemas.microsoft.com/office/drawing/2014/main" id="{27CD3054-5B19-45C5-885B-21003DD97BDC}"/>
              </a:ext>
            </a:extLst>
          </p:cNvPr>
          <p:cNvSpPr/>
          <p:nvPr/>
        </p:nvSpPr>
        <p:spPr>
          <a:xfrm>
            <a:off x="3328553" y="5156161"/>
            <a:ext cx="394660" cy="523220"/>
          </a:xfrm>
          <a:prstGeom prst="rect">
            <a:avLst/>
          </a:prstGeom>
        </p:spPr>
        <p:txBody>
          <a:bodyPr wrap="none">
            <a:spAutoFit/>
          </a:bodyPr>
          <a:lstStyle/>
          <a:p>
            <a:pPr algn="ctr"/>
            <a:r>
              <a:rPr lang="en-GB" sz="2800" b="1" dirty="0">
                <a:solidFill>
                  <a:srgbClr val="009541"/>
                </a:solidFill>
                <a:latin typeface="Kalam" panose="02000000000000000000" pitchFamily="2" charset="0"/>
                <a:cs typeface="Kalam" panose="02000000000000000000" pitchFamily="2" charset="0"/>
              </a:rPr>
              <a:t>X</a:t>
            </a:r>
            <a:endParaRPr lang="en-GB" sz="2800" dirty="0"/>
          </a:p>
        </p:txBody>
      </p:sp>
      <p:sp>
        <p:nvSpPr>
          <p:cNvPr id="126" name="Rectangle 125">
            <a:extLst>
              <a:ext uri="{FF2B5EF4-FFF2-40B4-BE49-F238E27FC236}">
                <a16:creationId xmlns:a16="http://schemas.microsoft.com/office/drawing/2014/main" id="{3DC383BA-AF81-43EC-AC45-009CD4F76C1C}"/>
              </a:ext>
            </a:extLst>
          </p:cNvPr>
          <p:cNvSpPr/>
          <p:nvPr/>
        </p:nvSpPr>
        <p:spPr>
          <a:xfrm>
            <a:off x="755650" y="2627034"/>
            <a:ext cx="7632700" cy="3430866"/>
          </a:xfrm>
          <a:prstGeom prst="rect">
            <a:avLst/>
          </a:prstGeom>
          <a:noFill/>
          <a:ln w="28575">
            <a:solidFill>
              <a:srgbClr val="FFE86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lstStyle/>
          <a:p>
            <a:pPr>
              <a:lnSpc>
                <a:spcPct val="107000"/>
              </a:lnSpc>
              <a:spcAft>
                <a:spcPts val="800"/>
              </a:spcAft>
            </a:pPr>
            <a:endParaRPr lang="en-GB" dirty="0">
              <a:solidFill>
                <a:schemeClr val="dk1"/>
              </a:solidFill>
            </a:endParaRPr>
          </a:p>
        </p:txBody>
      </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fade">
                                      <p:cBhvr>
                                        <p:cTn id="12" dur="500"/>
                                        <p:tgtEl>
                                          <p:spTgt spid="12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8"/>
                                        </p:tgtEl>
                                        <p:attrNameLst>
                                          <p:attrName>style.visibility</p:attrName>
                                        </p:attrNameLst>
                                      </p:cBhvr>
                                      <p:to>
                                        <p:strVal val="visible"/>
                                      </p:to>
                                    </p:set>
                                    <p:animEffect transition="in" filter="fade">
                                      <p:cBhvr>
                                        <p:cTn id="16" dur="500"/>
                                        <p:tgtEl>
                                          <p:spTgt spid="118"/>
                                        </p:tgtEl>
                                      </p:cBhvr>
                                    </p:animEffect>
                                  </p:childTnLst>
                                </p:cTn>
                              </p:par>
                              <p:par>
                                <p:cTn id="17" presetID="10" presetClass="entr" presetSubtype="0" fill="hold" nodeType="withEffect">
                                  <p:stCondLst>
                                    <p:cond delay="0"/>
                                  </p:stCondLst>
                                  <p:childTnLst>
                                    <p:set>
                                      <p:cBhvr>
                                        <p:cTn id="18" dur="1" fill="hold">
                                          <p:stCondLst>
                                            <p:cond delay="0"/>
                                          </p:stCondLst>
                                        </p:cTn>
                                        <p:tgtEl>
                                          <p:spTgt spid="118">
                                            <p:txEl>
                                              <p:pRg st="0" end="0"/>
                                            </p:txEl>
                                          </p:spTgt>
                                        </p:tgtEl>
                                        <p:attrNameLst>
                                          <p:attrName>style.visibility</p:attrName>
                                        </p:attrNameLst>
                                      </p:cBhvr>
                                      <p:to>
                                        <p:strVal val="visible"/>
                                      </p:to>
                                    </p:set>
                                    <p:animEffect transition="in" filter="fade">
                                      <p:cBhvr>
                                        <p:cTn id="19" dur="500"/>
                                        <p:tgtEl>
                                          <p:spTgt spid="1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500"/>
                                        <p:tgtEl>
                                          <p:spTgt spid="12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18">
                                            <p:txEl>
                                              <p:pRg st="1" end="1"/>
                                            </p:txEl>
                                          </p:spTgt>
                                        </p:tgtEl>
                                        <p:attrNameLst>
                                          <p:attrName>style.visibility</p:attrName>
                                        </p:attrNameLst>
                                      </p:cBhvr>
                                      <p:to>
                                        <p:strVal val="visible"/>
                                      </p:to>
                                    </p:set>
                                    <p:animEffect transition="in" filter="fade">
                                      <p:cBhvr>
                                        <p:cTn id="33" dur="500"/>
                                        <p:tgtEl>
                                          <p:spTgt spid="1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21" grpId="0"/>
      <p:bldP spid="122" grpId="0"/>
      <p:bldP spid="123" grpId="0"/>
      <p:bldP spid="1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6" name="Rectangle 5">
            <a:extLst>
              <a:ext uri="{FF2B5EF4-FFF2-40B4-BE49-F238E27FC236}">
                <a16:creationId xmlns:a16="http://schemas.microsoft.com/office/drawing/2014/main" id="{A3628677-914E-4E54-8625-581DE1A8126D}"/>
              </a:ext>
            </a:extLst>
          </p:cNvPr>
          <p:cNvSpPr/>
          <p:nvPr/>
        </p:nvSpPr>
        <p:spPr>
          <a:xfrm>
            <a:off x="447429" y="670981"/>
            <a:ext cx="2661532" cy="337100"/>
          </a:xfrm>
          <a:prstGeom prst="rect">
            <a:avLst/>
          </a:prstGeom>
          <a:solidFill>
            <a:srgbClr val="072F54"/>
          </a:solidFill>
        </p:spPr>
        <p:txBody>
          <a:bodyPr wrap="square" lIns="180000" tIns="36000" rIns="180000" bIns="54000" anchor="ctr">
            <a:spAutoFit/>
          </a:bodyPr>
          <a:lstStyle/>
          <a:p>
            <a:r>
              <a:rPr lang="en-GB" sz="1600" b="1" dirty="0">
                <a:solidFill>
                  <a:schemeClr val="bg1"/>
                </a:solidFill>
              </a:rPr>
              <a:t>Multiply and Divide by 9</a:t>
            </a:r>
          </a:p>
        </p:txBody>
      </p:sp>
      <p:sp>
        <p:nvSpPr>
          <p:cNvPr id="10" name="Rectangle 9"/>
          <p:cNvSpPr/>
          <p:nvPr/>
        </p:nvSpPr>
        <p:spPr>
          <a:xfrm>
            <a:off x="3108961"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3108961"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C6F1A32-99FC-44F7-99DE-BDB50A961C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13"/>
          <a:stretch/>
        </p:blipFill>
        <p:spPr>
          <a:xfrm>
            <a:off x="913942" y="2571750"/>
            <a:ext cx="3047673" cy="3844925"/>
          </a:xfrm>
          <a:prstGeom prst="rect">
            <a:avLst/>
          </a:prstGeom>
        </p:spPr>
      </p:pic>
      <p:sp>
        <p:nvSpPr>
          <p:cNvPr id="18" name="Speech Bubble: Rectangle 17">
            <a:extLst>
              <a:ext uri="{FF2B5EF4-FFF2-40B4-BE49-F238E27FC236}">
                <a16:creationId xmlns:a16="http://schemas.microsoft.com/office/drawing/2014/main" id="{1E18F2C2-8FC9-4ED7-A64A-7EE405B08808}"/>
              </a:ext>
            </a:extLst>
          </p:cNvPr>
          <p:cNvSpPr/>
          <p:nvPr/>
        </p:nvSpPr>
        <p:spPr>
          <a:xfrm>
            <a:off x="3968419" y="2904447"/>
            <a:ext cx="4261639" cy="1049106"/>
          </a:xfrm>
          <a:prstGeom prst="wedgeRectCallout">
            <a:avLst>
              <a:gd name="adj1" fmla="val -66029"/>
              <a:gd name="adj2" fmla="val 4071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dirty="0">
                <a:solidFill>
                  <a:schemeClr val="tx1"/>
                </a:solidFill>
              </a:rPr>
              <a:t>36 is a multiple of nine and of six.</a:t>
            </a:r>
          </a:p>
        </p:txBody>
      </p:sp>
      <p:sp>
        <p:nvSpPr>
          <p:cNvPr id="19" name="TextBox 18">
            <a:extLst>
              <a:ext uri="{FF2B5EF4-FFF2-40B4-BE49-F238E27FC236}">
                <a16:creationId xmlns:a16="http://schemas.microsoft.com/office/drawing/2014/main" id="{74DE9D15-FD59-4624-9B96-B767AE775112}"/>
              </a:ext>
            </a:extLst>
          </p:cNvPr>
          <p:cNvSpPr txBox="1"/>
          <p:nvPr/>
        </p:nvSpPr>
        <p:spPr>
          <a:xfrm>
            <a:off x="755650" y="1341438"/>
            <a:ext cx="7632700" cy="495108"/>
          </a:xfrm>
          <a:prstGeom prst="rect">
            <a:avLst/>
          </a:prstGeom>
          <a:solidFill>
            <a:schemeClr val="bg1"/>
          </a:solidFill>
          <a:ln w="28575">
            <a:solidFill>
              <a:srgbClr val="FFE864"/>
            </a:solidFill>
          </a:ln>
        </p:spPr>
        <p:txBody>
          <a:bodyPr wrap="square" lIns="108000" tIns="108000" rIns="108000" bIns="108000" rtlCol="0">
            <a:spAutoFit/>
          </a:bodyPr>
          <a:lstStyle/>
          <a:p>
            <a:pPr algn="just"/>
            <a:r>
              <a:rPr lang="en-GB" dirty="0"/>
              <a:t>Read the statement below.</a:t>
            </a:r>
          </a:p>
        </p:txBody>
      </p:sp>
      <p:sp>
        <p:nvSpPr>
          <p:cNvPr id="20" name="TextBox 19">
            <a:extLst>
              <a:ext uri="{FF2B5EF4-FFF2-40B4-BE49-F238E27FC236}">
                <a16:creationId xmlns:a16="http://schemas.microsoft.com/office/drawing/2014/main" id="{23E03212-D12B-4D96-8857-55E09D8BA277}"/>
              </a:ext>
            </a:extLst>
          </p:cNvPr>
          <p:cNvSpPr txBox="1"/>
          <p:nvPr/>
        </p:nvSpPr>
        <p:spPr>
          <a:xfrm>
            <a:off x="755650" y="1836546"/>
            <a:ext cx="7632700" cy="495108"/>
          </a:xfrm>
          <a:prstGeom prst="rect">
            <a:avLst/>
          </a:prstGeom>
          <a:solidFill>
            <a:srgbClr val="FFE864"/>
          </a:solidFill>
          <a:ln w="28575">
            <a:solidFill>
              <a:srgbClr val="FFE864"/>
            </a:solidFill>
          </a:ln>
        </p:spPr>
        <p:txBody>
          <a:bodyPr wrap="square" lIns="108000" tIns="108000" rIns="108000" bIns="108000" rtlCol="0">
            <a:spAutoFit/>
          </a:bodyPr>
          <a:lstStyle/>
          <a:p>
            <a:pPr algn="just"/>
            <a:r>
              <a:rPr lang="en-GB" b="1" dirty="0">
                <a:solidFill>
                  <a:schemeClr val="bg2">
                    <a:lumMod val="10000"/>
                  </a:schemeClr>
                </a:solidFill>
              </a:rPr>
              <a:t>Is it true or false? Explain your answer.</a:t>
            </a:r>
          </a:p>
        </p:txBody>
      </p:sp>
      <p:sp>
        <p:nvSpPr>
          <p:cNvPr id="21" name="TextBox 20">
            <a:extLst>
              <a:ext uri="{FF2B5EF4-FFF2-40B4-BE49-F238E27FC236}">
                <a16:creationId xmlns:a16="http://schemas.microsoft.com/office/drawing/2014/main" id="{B6F061FF-A87D-46E1-8501-B9FA6642D9E0}"/>
              </a:ext>
            </a:extLst>
          </p:cNvPr>
          <p:cNvSpPr txBox="1"/>
          <p:nvPr/>
        </p:nvSpPr>
        <p:spPr>
          <a:xfrm>
            <a:off x="4378569" y="4731795"/>
            <a:ext cx="4009781" cy="1326105"/>
          </a:xfrm>
          <a:prstGeom prst="rect">
            <a:avLst/>
          </a:prstGeom>
          <a:solidFill>
            <a:schemeClr val="bg1"/>
          </a:solidFill>
          <a:ln w="28575">
            <a:solidFill>
              <a:srgbClr val="009541"/>
            </a:solidFill>
          </a:ln>
        </p:spPr>
        <p:txBody>
          <a:bodyPr wrap="square" lIns="108000" tIns="108000" rIns="108000" bIns="108000" rtlCol="0">
            <a:spAutoFit/>
          </a:bodyPr>
          <a:lstStyle/>
          <a:p>
            <a:pPr algn="ctr"/>
            <a:r>
              <a:rPr lang="en-GB" b="1" dirty="0"/>
              <a:t>This is true. Six lots of 6</a:t>
            </a:r>
            <a:br>
              <a:rPr lang="en-GB" b="1" dirty="0"/>
            </a:br>
            <a:r>
              <a:rPr lang="en-GB" b="1" dirty="0"/>
              <a:t>make 36 and four lots of 9 make 36. </a:t>
            </a:r>
          </a:p>
          <a:p>
            <a:pPr algn="ctr"/>
            <a:r>
              <a:rPr lang="en-GB" b="1" dirty="0"/>
              <a:t>6 × 6 = 36</a:t>
            </a:r>
          </a:p>
          <a:p>
            <a:pPr algn="ctr"/>
            <a:r>
              <a:rPr lang="en-GB" b="1" dirty="0"/>
              <a:t>4 × 9 = 36</a:t>
            </a:r>
          </a:p>
        </p:txBody>
      </p:sp>
    </p:spTree>
    <p:extLst>
      <p:ext uri="{BB962C8B-B14F-4D97-AF65-F5344CB8AC3E}">
        <p14:creationId xmlns:p14="http://schemas.microsoft.com/office/powerpoint/2010/main" val="323671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potx" id="{F85161A8-C811-4C2C-8C82-1FD236338727}" vid="{D0108FDD-D510-4CB9-BFB5-C4058926E7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240</TotalTime>
  <Words>506</Words>
  <Application>Microsoft Office PowerPoint</Application>
  <PresentationFormat>On-screen Show (4:3)</PresentationFormat>
  <Paragraphs>97</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Twinkl</vt:lpstr>
      <vt:lpstr>Calibri</vt:lpstr>
      <vt:lpstr>Tuffy-TTF</vt:lpstr>
      <vt:lpstr>Arial</vt:lpstr>
      <vt:lpstr>Tuffy</vt:lpstr>
      <vt:lpstr>Kalam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Tarjinder Momi</dc:creator>
  <cp:lastModifiedBy>Monique Davis</cp:lastModifiedBy>
  <cp:revision>189</cp:revision>
  <dcterms:created xsi:type="dcterms:W3CDTF">2019-10-30T15:49:25Z</dcterms:created>
  <dcterms:modified xsi:type="dcterms:W3CDTF">2019-11-11T00:17:32Z</dcterms:modified>
</cp:coreProperties>
</file>