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91" r:id="rId3"/>
    <p:sldId id="292" r:id="rId4"/>
    <p:sldId id="282" r:id="rId5"/>
    <p:sldId id="287" r:id="rId6"/>
    <p:sldId id="286" r:id="rId7"/>
    <p:sldId id="267" r:id="rId8"/>
    <p:sldId id="270" r:id="rId9"/>
    <p:sldId id="272" r:id="rId10"/>
    <p:sldId id="268" r:id="rId11"/>
    <p:sldId id="290" r:id="rId12"/>
    <p:sldId id="288" r:id="rId13"/>
    <p:sldId id="289" r:id="rId14"/>
  </p:sldIdLst>
  <p:sldSz cx="9144000" cy="6858000" type="screen4x3"/>
  <p:notesSz cx="6858000" cy="9144000"/>
  <p:embeddedFontLst>
    <p:embeddedFont>
      <p:font typeface="Twinkl" panose="020B0604020202020204" charset="0"/>
      <p:regular r:id="rId17"/>
      <p:bold r:id="rId18"/>
    </p:embeddedFont>
    <p:embeddedFont>
      <p:font typeface="Sassoon Infant Md" panose="02000603050000020003" charset="0"/>
      <p:regular r:id="rId19"/>
    </p:embeddedFont>
    <p:embeddedFont>
      <p:font typeface="Sassoon Infant Rg" panose="02000503030000020003" charset="0"/>
      <p:regular r:id="rId20"/>
      <p:bold r:id="rId21"/>
    </p:embeddedFont>
    <p:embeddedFont>
      <p:font typeface="Calibri" panose="020F0502020204030204" pitchFamily="34" charset="0"/>
      <p:regular r:id="rId22"/>
      <p:bold r:id="rId23"/>
      <p:italic r:id="rId24"/>
      <p:boldItalic r:id="rId25"/>
    </p:embeddedFont>
    <p:embeddedFont>
      <p:font typeface="Londrina Solid" panose="02000506000000020003" charset="0"/>
      <p:regular r:id="rId26"/>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15C"/>
    <a:srgbClr val="D6794D"/>
    <a:srgbClr val="1C1C1C"/>
    <a:srgbClr val="A7A7A7"/>
    <a:srgbClr val="1D191D"/>
    <a:srgbClr val="A9DA74"/>
    <a:srgbClr val="FDFDFD"/>
    <a:srgbClr val="A21770"/>
    <a:srgbClr val="FEFBDA"/>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showGuides="1">
      <p:cViewPr varScale="1">
        <p:scale>
          <a:sx n="69" d="100"/>
          <a:sy n="69" d="100"/>
        </p:scale>
        <p:origin x="1404"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C7C2C3-9C8E-4D9B-B21A-29D0D77AA6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8AD2D0E-4967-4039-8BFA-F29BC98357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A34B9CE-EF80-497E-ADF1-26E3E07926B6}" type="datetimeFigureOut">
              <a:rPr lang="en-GB"/>
              <a:pPr>
                <a:defRPr/>
              </a:pPr>
              <a:t>04/01/2021</a:t>
            </a:fld>
            <a:endParaRPr lang="en-GB"/>
          </a:p>
        </p:txBody>
      </p:sp>
      <p:sp>
        <p:nvSpPr>
          <p:cNvPr id="4" name="Footer Placeholder 3">
            <a:extLst>
              <a:ext uri="{FF2B5EF4-FFF2-40B4-BE49-F238E27FC236}">
                <a16:creationId xmlns:a16="http://schemas.microsoft.com/office/drawing/2014/main" id="{02165372-BEF1-46C9-B551-0B92B84977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597C8AB-C5B9-4CAB-9BB5-469641DB3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14C6698-6B4F-4730-89D9-8F49298653D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AC7D6B-A1C5-417D-83DF-FAFE0DD611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atin typeface="Twinkl" pitchFamily="2" charset="0"/>
              </a:defRPr>
            </a:lvl1pPr>
          </a:lstStyle>
          <a:p>
            <a:pPr>
              <a:defRPr/>
            </a:pPr>
            <a:endParaRPr lang="en-GB" dirty="0"/>
          </a:p>
        </p:txBody>
      </p:sp>
      <p:sp>
        <p:nvSpPr>
          <p:cNvPr id="3" name="Date Placeholder 2">
            <a:extLst>
              <a:ext uri="{FF2B5EF4-FFF2-40B4-BE49-F238E27FC236}">
                <a16:creationId xmlns:a16="http://schemas.microsoft.com/office/drawing/2014/main" id="{C6E5BCC9-6735-4157-B48A-3C39FEC602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Twinkl" pitchFamily="2" charset="0"/>
              </a:defRPr>
            </a:lvl1pPr>
          </a:lstStyle>
          <a:p>
            <a:pPr>
              <a:defRPr/>
            </a:pPr>
            <a:fld id="{EA149A71-039B-4E81-9690-F223A70BA653}" type="datetimeFigureOut">
              <a:rPr lang="en-GB" smtClean="0"/>
              <a:pPr>
                <a:defRPr/>
              </a:pPr>
              <a:t>04/01/2021</a:t>
            </a:fld>
            <a:endParaRPr lang="en-GB" dirty="0"/>
          </a:p>
        </p:txBody>
      </p:sp>
      <p:sp>
        <p:nvSpPr>
          <p:cNvPr id="4" name="Slide Image Placeholder 3">
            <a:extLst>
              <a:ext uri="{FF2B5EF4-FFF2-40B4-BE49-F238E27FC236}">
                <a16:creationId xmlns:a16="http://schemas.microsoft.com/office/drawing/2014/main" id="{2C4F45FD-57B0-48B3-9639-57270ACA609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327DE0C-750E-4A95-B0DC-4C755D4C26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EFD4D34-ACA6-4CDC-9627-6CC88F83A12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atin typeface="Twinkl" pitchFamily="2" charset="0"/>
              </a:defRPr>
            </a:lvl1pPr>
          </a:lstStyle>
          <a:p>
            <a:pPr>
              <a:defRPr/>
            </a:pPr>
            <a:endParaRPr lang="en-GB" dirty="0"/>
          </a:p>
        </p:txBody>
      </p:sp>
      <p:sp>
        <p:nvSpPr>
          <p:cNvPr id="7" name="Slide Number Placeholder 6">
            <a:extLst>
              <a:ext uri="{FF2B5EF4-FFF2-40B4-BE49-F238E27FC236}">
                <a16:creationId xmlns:a16="http://schemas.microsoft.com/office/drawing/2014/main" id="{EC093627-3AF3-4805-9FE9-3DB8ABEC89C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Twinkl" pitchFamily="2" charset="0"/>
              </a:defRPr>
            </a:lvl1pPr>
          </a:lstStyle>
          <a:p>
            <a:pPr>
              <a:defRPr/>
            </a:pPr>
            <a:fld id="{F086EAD9-0DFB-4982-BB10-862C28CF642C}" type="slidenum">
              <a:rPr lang="en-GB" smtClean="0"/>
              <a:pPr>
                <a:defRPr/>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FBDCB46-912D-48BE-985A-6E689D382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C88338C-6F17-4EC7-9749-C9AE4F309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Teacher Note - Please check your volume is set to the appropriate level for this video. Please do not let the next video automatically play at the end of the clip. Please check the content in this link, including any comments, is suitable for your educational environment before showing. Twinkl accepts no responsibility for the content of third party websites.</a:t>
            </a:r>
          </a:p>
        </p:txBody>
      </p:sp>
      <p:sp>
        <p:nvSpPr>
          <p:cNvPr id="13316" name="Slide Number Placeholder 3">
            <a:extLst>
              <a:ext uri="{FF2B5EF4-FFF2-40B4-BE49-F238E27FC236}">
                <a16:creationId xmlns:a16="http://schemas.microsoft.com/office/drawing/2014/main" id="{D12A5592-5D4E-4F71-9C56-491DD1F345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fld id="{926E0707-2314-4643-BE95-669D06298CA6}" type="slidenum">
              <a:rPr lang="en-GB" altLang="en-US">
                <a:latin typeface="Twinkl" pitchFamily="2" charset="0"/>
              </a:rPr>
              <a:pPr/>
              <a:t>7</a:t>
            </a:fld>
            <a:endParaRPr lang="en-GB" altLang="en-US" dirty="0">
              <a:latin typeface="Twinkl"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Teacher Note - Please check your volume is set to the appropriate level for this video. Please do not let the next video automatically play at the end of the clip. Please check the content in this link, including any comments, is suitable for your educational environment before showing. Twinkl accepts no responsibility for the content of third party websites.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charset="0"/>
              </a:defRPr>
            </a:lvl1pPr>
            <a:lvl2pPr marL="742950" indent="-285750">
              <a:defRPr>
                <a:solidFill>
                  <a:schemeClr val="tx1"/>
                </a:solidFill>
                <a:latin typeface="Sassoon Infant Rg" panose="02000503030000020003" charset="0"/>
              </a:defRPr>
            </a:lvl2pPr>
            <a:lvl3pPr marL="1143000" indent="-228600">
              <a:defRPr>
                <a:solidFill>
                  <a:schemeClr val="tx1"/>
                </a:solidFill>
                <a:latin typeface="Sassoon Infant Rg" panose="02000503030000020003" charset="0"/>
              </a:defRPr>
            </a:lvl3pPr>
            <a:lvl4pPr marL="1600200" indent="-228600">
              <a:defRPr>
                <a:solidFill>
                  <a:schemeClr val="tx1"/>
                </a:solidFill>
                <a:latin typeface="Sassoon Infant Rg" panose="02000503030000020003" charset="0"/>
              </a:defRPr>
            </a:lvl4pPr>
            <a:lvl5pPr marL="2057400" indent="-228600">
              <a:defRPr>
                <a:solidFill>
                  <a:schemeClr val="tx1"/>
                </a:solidFill>
                <a:latin typeface="Sassoon Infant Rg" panose="02000503030000020003" charset="0"/>
              </a:defRPr>
            </a:lvl5pPr>
            <a:lvl6pPr marL="2514600" indent="-228600" eaLnBrk="0" fontAlgn="base" hangingPunct="0">
              <a:spcBef>
                <a:spcPct val="0"/>
              </a:spcBef>
              <a:spcAft>
                <a:spcPct val="0"/>
              </a:spcAft>
              <a:defRPr>
                <a:solidFill>
                  <a:schemeClr val="tx1"/>
                </a:solidFill>
                <a:latin typeface="Sassoon Infant Rg" panose="02000503030000020003" charset="0"/>
              </a:defRPr>
            </a:lvl6pPr>
            <a:lvl7pPr marL="2971800" indent="-228600" eaLnBrk="0" fontAlgn="base" hangingPunct="0">
              <a:spcBef>
                <a:spcPct val="0"/>
              </a:spcBef>
              <a:spcAft>
                <a:spcPct val="0"/>
              </a:spcAft>
              <a:defRPr>
                <a:solidFill>
                  <a:schemeClr val="tx1"/>
                </a:solidFill>
                <a:latin typeface="Sassoon Infant Rg" panose="02000503030000020003" charset="0"/>
              </a:defRPr>
            </a:lvl7pPr>
            <a:lvl8pPr marL="3429000" indent="-228600" eaLnBrk="0" fontAlgn="base" hangingPunct="0">
              <a:spcBef>
                <a:spcPct val="0"/>
              </a:spcBef>
              <a:spcAft>
                <a:spcPct val="0"/>
              </a:spcAft>
              <a:defRPr>
                <a:solidFill>
                  <a:schemeClr val="tx1"/>
                </a:solidFill>
                <a:latin typeface="Sassoon Infant Rg" panose="02000503030000020003" charset="0"/>
              </a:defRPr>
            </a:lvl8pPr>
            <a:lvl9pPr marL="3886200" indent="-228600" eaLnBrk="0" fontAlgn="base" hangingPunct="0">
              <a:spcBef>
                <a:spcPct val="0"/>
              </a:spcBef>
              <a:spcAft>
                <a:spcPct val="0"/>
              </a:spcAft>
              <a:defRPr>
                <a:solidFill>
                  <a:schemeClr val="tx1"/>
                </a:solidFill>
                <a:latin typeface="Sassoon Infant Rg" panose="02000503030000020003" charset="0"/>
              </a:defRPr>
            </a:lvl9pPr>
          </a:lstStyle>
          <a:p>
            <a:fld id="{6F754BB4-48A3-4F8C-8A29-97BC731AB096}" type="slidenum">
              <a:rPr lang="en-GB" altLang="en-US" smtClean="0"/>
              <a:pPr/>
              <a:t>13</a:t>
            </a:fld>
            <a:endParaRPr lang="en-GB" altLang="en-US" smtClean="0"/>
          </a:p>
        </p:txBody>
      </p:sp>
    </p:spTree>
    <p:extLst>
      <p:ext uri="{BB962C8B-B14F-4D97-AF65-F5344CB8AC3E}">
        <p14:creationId xmlns:p14="http://schemas.microsoft.com/office/powerpoint/2010/main" val="324164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07D6AC1-8E89-4B91-BA8E-D204BE65799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E8668B28-28D7-4836-BEBD-5985A3C116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Twinkl" pitchFamily="2"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Twinkl" pitchFamily="2" charset="0"/>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5807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4F0ED6-02A2-4684-A9A0-DC345BFEDA4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5" name="Picture 14">
            <a:extLst>
              <a:ext uri="{FF2B5EF4-FFF2-40B4-BE49-F238E27FC236}">
                <a16:creationId xmlns:a16="http://schemas.microsoft.com/office/drawing/2014/main" id="{7789401A-334B-417A-A132-9CAAA91612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66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5E8A3488-D412-40DD-89DF-A876F8687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Twinkl" pitchFamily="2"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Twinkl" pitchFamily="2" charset="0"/>
                <a:ea typeface="Twinkl" pitchFamily="2" charset="0"/>
              </a:defRPr>
            </a:lvl1pPr>
            <a:lvl2pPr>
              <a:defRPr sz="1600">
                <a:latin typeface="Twinkl" pitchFamily="2" charset="0"/>
                <a:ea typeface="Twinkl" pitchFamily="2" charset="0"/>
              </a:defRPr>
            </a:lvl2pPr>
            <a:lvl3pPr>
              <a:defRPr sz="1400">
                <a:latin typeface="Twinkl" pitchFamily="2" charset="0"/>
                <a:ea typeface="Twinkl" pitchFamily="2" charset="0"/>
              </a:defRPr>
            </a:lvl3pPr>
            <a:lvl4pPr>
              <a:defRPr sz="1400">
                <a:latin typeface="Twinkl" pitchFamily="2" charset="0"/>
                <a:ea typeface="Twinkl" pitchFamily="2" charset="0"/>
              </a:defRPr>
            </a:lvl4pPr>
            <a:lvl5pPr>
              <a:defRPr sz="1400">
                <a:latin typeface="Twinkl" pitchFamily="2" charset="0"/>
                <a:ea typeface="Twinkl"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112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winkl" pitchFamily="2"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winkl" pitchFamily="2" charset="0"/>
              </a:defRPr>
            </a:lvl1pPr>
          </a:lstStyle>
          <a:p>
            <a:pPr lvl="0"/>
            <a:r>
              <a:rPr lang="en-US" dirty="0"/>
              <a:t>Click to edit Master text styles</a:t>
            </a:r>
          </a:p>
        </p:txBody>
      </p:sp>
    </p:spTree>
    <p:extLst>
      <p:ext uri="{BB962C8B-B14F-4D97-AF65-F5344CB8AC3E}">
        <p14:creationId xmlns:p14="http://schemas.microsoft.com/office/powerpoint/2010/main" val="235653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99940847-2A57-4A4C-A346-CF9035D19D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86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93D0352-7E8F-4FBF-8EE1-0B69ABBAA24D}"/>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28A5AE75-F92C-4D01-93D0-2D565A53A953}"/>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1" r:id="rId4"/>
    <p:sldLayoutId id="2147483712" r:id="rId5"/>
    <p:sldLayoutId id="2147483716" r:id="rId6"/>
  </p:sldLayoutIdLst>
  <p:txStyles>
    <p:titleStyle>
      <a:lvl1pPr algn="l" rtl="0" eaLnBrk="0" fontAlgn="base" hangingPunct="0">
        <a:lnSpc>
          <a:spcPct val="90000"/>
        </a:lnSpc>
        <a:spcBef>
          <a:spcPct val="0"/>
        </a:spcBef>
        <a:spcAft>
          <a:spcPct val="0"/>
        </a:spcAft>
        <a:defRPr sz="4000" kern="1200">
          <a:solidFill>
            <a:srgbClr val="1C1C1C"/>
          </a:solidFill>
          <a:latin typeface="Twinkl" pitchFamily="2"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2"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2"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2"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bbc.co.uk/education/clips/zsqw2hv"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bbc.co.uk/education/clips/zqtxpv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_gbfu4YtTMQ" TargetMode="External"/><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youtube.com/watch?v=iRYWmo3Tuq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D1316F-B36D-4954-842E-A88014F6A551}"/>
              </a:ext>
            </a:extLst>
          </p:cNvPr>
          <p:cNvSpPr/>
          <p:nvPr/>
        </p:nvSpPr>
        <p:spPr>
          <a:xfrm>
            <a:off x="420688" y="428625"/>
            <a:ext cx="2841625" cy="5964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pic>
        <p:nvPicPr>
          <p:cNvPr id="9219" name="Picture 1">
            <a:extLst>
              <a:ext uri="{FF2B5EF4-FFF2-40B4-BE49-F238E27FC236}">
                <a16:creationId xmlns:a16="http://schemas.microsoft.com/office/drawing/2014/main" id="{42DA928F-6900-4F39-905A-33B666AC2E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038" y="404813"/>
            <a:ext cx="8121650"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7">
            <a:extLst>
              <a:ext uri="{FF2B5EF4-FFF2-40B4-BE49-F238E27FC236}">
                <a16:creationId xmlns:a16="http://schemas.microsoft.com/office/drawing/2014/main" id="{95514AAA-DAC4-4646-82A2-3BE9701DD5E2}"/>
              </a:ext>
            </a:extLst>
          </p:cNvPr>
          <p:cNvSpPr>
            <a:spLocks noGrp="1"/>
          </p:cNvSpPr>
          <p:nvPr>
            <p:ph type="title"/>
          </p:nvPr>
        </p:nvSpPr>
        <p:spPr>
          <a:xfrm>
            <a:off x="539750" y="3569355"/>
            <a:ext cx="8064500" cy="2621121"/>
          </a:xfrm>
        </p:spPr>
        <p:txBody>
          <a:bodyPr lIns="0" tIns="0" rIns="0" bIns="0"/>
          <a:lstStyle/>
          <a:p>
            <a:pPr eaLnBrk="1" hangingPunct="1">
              <a:defRPr/>
            </a:pPr>
            <a:r>
              <a:rPr lang="en-GB" altLang="en-US" dirty="0">
                <a:ln>
                  <a:solidFill>
                    <a:srgbClr val="1D191D"/>
                  </a:solidFill>
                </a:ln>
              </a:rPr>
              <a:t>Good Vibrations</a:t>
            </a:r>
          </a:p>
        </p:txBody>
      </p:sp>
      <p:pic>
        <p:nvPicPr>
          <p:cNvPr id="9221" name="Twinkl Logo">
            <a:extLst>
              <a:ext uri="{FF2B5EF4-FFF2-40B4-BE49-F238E27FC236}">
                <a16:creationId xmlns:a16="http://schemas.microsoft.com/office/drawing/2014/main" id="{CF92AF32-AF0C-4E0F-BD3D-BD15D8CB6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56943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F03A800-47FE-487E-BFA4-BEA3873C4879}"/>
              </a:ext>
            </a:extLst>
          </p:cNvPr>
          <p:cNvSpPr/>
          <p:nvPr/>
        </p:nvSpPr>
        <p:spPr>
          <a:xfrm>
            <a:off x="3197225" y="2658275"/>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0" name="Rectangle 19">
            <a:extLst>
              <a:ext uri="{FF2B5EF4-FFF2-40B4-BE49-F238E27FC236}">
                <a16:creationId xmlns:a16="http://schemas.microsoft.com/office/drawing/2014/main" id="{A5AE36F6-4D8A-4E51-9274-11029787DA9A}"/>
              </a:ext>
            </a:extLst>
          </p:cNvPr>
          <p:cNvSpPr/>
          <p:nvPr/>
        </p:nvSpPr>
        <p:spPr>
          <a:xfrm>
            <a:off x="4776788" y="26582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1" name="Rectangle 20">
            <a:extLst>
              <a:ext uri="{FF2B5EF4-FFF2-40B4-BE49-F238E27FC236}">
                <a16:creationId xmlns:a16="http://schemas.microsoft.com/office/drawing/2014/main" id="{CE208FFB-BA42-44CB-80C0-F39FA5632A55}"/>
              </a:ext>
            </a:extLst>
          </p:cNvPr>
          <p:cNvSpPr/>
          <p:nvPr/>
        </p:nvSpPr>
        <p:spPr>
          <a:xfrm>
            <a:off x="6345238" y="26582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2" name="Rectangle 21">
            <a:extLst>
              <a:ext uri="{FF2B5EF4-FFF2-40B4-BE49-F238E27FC236}">
                <a16:creationId xmlns:a16="http://schemas.microsoft.com/office/drawing/2014/main" id="{5E786F63-EFFB-4A95-A657-C413C89295A1}"/>
              </a:ext>
            </a:extLst>
          </p:cNvPr>
          <p:cNvSpPr/>
          <p:nvPr/>
        </p:nvSpPr>
        <p:spPr>
          <a:xfrm>
            <a:off x="1655763" y="42076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5" name="Rectangle 24">
            <a:extLst>
              <a:ext uri="{FF2B5EF4-FFF2-40B4-BE49-F238E27FC236}">
                <a16:creationId xmlns:a16="http://schemas.microsoft.com/office/drawing/2014/main" id="{83D928DE-8267-4EEA-8AA5-A7C92B09E1BA}"/>
              </a:ext>
            </a:extLst>
          </p:cNvPr>
          <p:cNvSpPr/>
          <p:nvPr/>
        </p:nvSpPr>
        <p:spPr>
          <a:xfrm>
            <a:off x="3197225" y="4207675"/>
            <a:ext cx="1185863"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6" name="Rectangle 25">
            <a:extLst>
              <a:ext uri="{FF2B5EF4-FFF2-40B4-BE49-F238E27FC236}">
                <a16:creationId xmlns:a16="http://schemas.microsoft.com/office/drawing/2014/main" id="{846A19A9-70C4-4565-9052-3937392BD2D5}"/>
              </a:ext>
            </a:extLst>
          </p:cNvPr>
          <p:cNvSpPr/>
          <p:nvPr/>
        </p:nvSpPr>
        <p:spPr>
          <a:xfrm>
            <a:off x="4776788" y="42076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27" name="Rectangle 26">
            <a:extLst>
              <a:ext uri="{FF2B5EF4-FFF2-40B4-BE49-F238E27FC236}">
                <a16:creationId xmlns:a16="http://schemas.microsoft.com/office/drawing/2014/main" id="{37BB202A-0388-48A8-9D8C-17CA4C319AE8}"/>
              </a:ext>
            </a:extLst>
          </p:cNvPr>
          <p:cNvSpPr/>
          <p:nvPr/>
        </p:nvSpPr>
        <p:spPr>
          <a:xfrm>
            <a:off x="6345238" y="42076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 name="Rectangle 17">
            <a:extLst>
              <a:ext uri="{FF2B5EF4-FFF2-40B4-BE49-F238E27FC236}">
                <a16:creationId xmlns:a16="http://schemas.microsoft.com/office/drawing/2014/main" id="{AA2B18BA-705A-4C83-AA08-92529F331EEE}"/>
              </a:ext>
            </a:extLst>
          </p:cNvPr>
          <p:cNvSpPr/>
          <p:nvPr/>
        </p:nvSpPr>
        <p:spPr>
          <a:xfrm>
            <a:off x="1655763" y="2658275"/>
            <a:ext cx="1185862" cy="5238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4346" name="Title 5">
            <a:extLst>
              <a:ext uri="{FF2B5EF4-FFF2-40B4-BE49-F238E27FC236}">
                <a16:creationId xmlns:a16="http://schemas.microsoft.com/office/drawing/2014/main" id="{B8FC160B-7F27-4659-9BD0-086E96789809}"/>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4347" name="Rectangle 1">
            <a:extLst>
              <a:ext uri="{FF2B5EF4-FFF2-40B4-BE49-F238E27FC236}">
                <a16:creationId xmlns:a16="http://schemas.microsoft.com/office/drawing/2014/main" id="{28054386-C5FF-41DA-9752-157D6BAA4D66}"/>
              </a:ext>
            </a:extLst>
          </p:cNvPr>
          <p:cNvSpPr>
            <a:spLocks noChangeArrowheads="1"/>
          </p:cNvSpPr>
          <p:nvPr/>
        </p:nvSpPr>
        <p:spPr bwMode="auto">
          <a:xfrm>
            <a:off x="755650" y="1506538"/>
            <a:ext cx="7632700" cy="27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70000"/>
              </a:lnSpc>
              <a:spcBef>
                <a:spcPct val="0"/>
              </a:spcBef>
              <a:buFontTx/>
              <a:buNone/>
            </a:pPr>
            <a:r>
              <a:rPr lang="en-GB" altLang="en-US" sz="1600" dirty="0">
                <a:solidFill>
                  <a:schemeClr val="tx1"/>
                </a:solidFill>
                <a:latin typeface="Twinkl" pitchFamily="2" charset="0"/>
              </a:rPr>
              <a:t>Vibrations are made in a variety of ways </a:t>
            </a:r>
          </a:p>
        </p:txBody>
      </p:sp>
      <p:sp>
        <p:nvSpPr>
          <p:cNvPr id="14348" name="Rectangle 2">
            <a:extLst>
              <a:ext uri="{FF2B5EF4-FFF2-40B4-BE49-F238E27FC236}">
                <a16:creationId xmlns:a16="http://schemas.microsoft.com/office/drawing/2014/main" id="{2153E588-20B6-44E6-8397-1E95F7554D6E}"/>
              </a:ext>
            </a:extLst>
          </p:cNvPr>
          <p:cNvSpPr>
            <a:spLocks noChangeArrowheads="1"/>
          </p:cNvSpPr>
          <p:nvPr/>
        </p:nvSpPr>
        <p:spPr bwMode="auto">
          <a:xfrm>
            <a:off x="3313113" y="2747175"/>
            <a:ext cx="1143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Vibration</a:t>
            </a:r>
          </a:p>
        </p:txBody>
      </p:sp>
      <p:sp>
        <p:nvSpPr>
          <p:cNvPr id="14349" name="Rectangle 8">
            <a:extLst>
              <a:ext uri="{FF2B5EF4-FFF2-40B4-BE49-F238E27FC236}">
                <a16:creationId xmlns:a16="http://schemas.microsoft.com/office/drawing/2014/main" id="{7F90EFF6-169F-4959-987B-1E12A24C3AB8}"/>
              </a:ext>
            </a:extLst>
          </p:cNvPr>
          <p:cNvSpPr>
            <a:spLocks noChangeArrowheads="1"/>
          </p:cNvSpPr>
          <p:nvPr/>
        </p:nvSpPr>
        <p:spPr bwMode="auto">
          <a:xfrm>
            <a:off x="1831975" y="2747175"/>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Vibrate</a:t>
            </a:r>
          </a:p>
        </p:txBody>
      </p:sp>
      <p:sp>
        <p:nvSpPr>
          <p:cNvPr id="14350" name="Rectangle 11">
            <a:extLst>
              <a:ext uri="{FF2B5EF4-FFF2-40B4-BE49-F238E27FC236}">
                <a16:creationId xmlns:a16="http://schemas.microsoft.com/office/drawing/2014/main" id="{69014138-AA5E-4B20-9A7E-64B0EA94F8C2}"/>
              </a:ext>
            </a:extLst>
          </p:cNvPr>
          <p:cNvSpPr>
            <a:spLocks noChangeArrowheads="1"/>
          </p:cNvSpPr>
          <p:nvPr/>
        </p:nvSpPr>
        <p:spPr bwMode="auto">
          <a:xfrm>
            <a:off x="4976813" y="2747175"/>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Twang</a:t>
            </a:r>
          </a:p>
        </p:txBody>
      </p:sp>
      <p:sp>
        <p:nvSpPr>
          <p:cNvPr id="14351" name="Rectangle 12">
            <a:extLst>
              <a:ext uri="{FF2B5EF4-FFF2-40B4-BE49-F238E27FC236}">
                <a16:creationId xmlns:a16="http://schemas.microsoft.com/office/drawing/2014/main" id="{530C97D1-BC4B-4644-A153-A37E1D5E8F5C}"/>
              </a:ext>
            </a:extLst>
          </p:cNvPr>
          <p:cNvSpPr>
            <a:spLocks noChangeArrowheads="1"/>
          </p:cNvSpPr>
          <p:nvPr/>
        </p:nvSpPr>
        <p:spPr bwMode="auto">
          <a:xfrm>
            <a:off x="6618288" y="2747175"/>
            <a:ext cx="6896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Blow</a:t>
            </a:r>
          </a:p>
        </p:txBody>
      </p:sp>
      <p:sp>
        <p:nvSpPr>
          <p:cNvPr id="14352" name="Rectangle 13">
            <a:extLst>
              <a:ext uri="{FF2B5EF4-FFF2-40B4-BE49-F238E27FC236}">
                <a16:creationId xmlns:a16="http://schemas.microsoft.com/office/drawing/2014/main" id="{8EB41138-2BC8-48E2-9666-99385A20A72B}"/>
              </a:ext>
            </a:extLst>
          </p:cNvPr>
          <p:cNvSpPr>
            <a:spLocks noChangeArrowheads="1"/>
          </p:cNvSpPr>
          <p:nvPr/>
        </p:nvSpPr>
        <p:spPr bwMode="auto">
          <a:xfrm>
            <a:off x="3422650" y="4285462"/>
            <a:ext cx="861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Scrape</a:t>
            </a:r>
          </a:p>
        </p:txBody>
      </p:sp>
      <p:sp>
        <p:nvSpPr>
          <p:cNvPr id="14353" name="Rectangle 14">
            <a:extLst>
              <a:ext uri="{FF2B5EF4-FFF2-40B4-BE49-F238E27FC236}">
                <a16:creationId xmlns:a16="http://schemas.microsoft.com/office/drawing/2014/main" id="{5B429B28-227F-4BA6-95FF-CE83812719C8}"/>
              </a:ext>
            </a:extLst>
          </p:cNvPr>
          <p:cNvSpPr>
            <a:spLocks noChangeArrowheads="1"/>
          </p:cNvSpPr>
          <p:nvPr/>
        </p:nvSpPr>
        <p:spPr bwMode="auto">
          <a:xfrm>
            <a:off x="1954213" y="4285462"/>
            <a:ext cx="7056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Bang</a:t>
            </a:r>
          </a:p>
        </p:txBody>
      </p:sp>
      <p:sp>
        <p:nvSpPr>
          <p:cNvPr id="14354" name="Rectangle 15">
            <a:extLst>
              <a:ext uri="{FF2B5EF4-FFF2-40B4-BE49-F238E27FC236}">
                <a16:creationId xmlns:a16="http://schemas.microsoft.com/office/drawing/2014/main" id="{F0E57913-FB77-4691-8049-2C7385AAE1BC}"/>
              </a:ext>
            </a:extLst>
          </p:cNvPr>
          <p:cNvSpPr>
            <a:spLocks noChangeArrowheads="1"/>
          </p:cNvSpPr>
          <p:nvPr/>
        </p:nvSpPr>
        <p:spPr bwMode="auto">
          <a:xfrm>
            <a:off x="4992688" y="4285462"/>
            <a:ext cx="7889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Shake</a:t>
            </a:r>
          </a:p>
        </p:txBody>
      </p:sp>
      <p:sp>
        <p:nvSpPr>
          <p:cNvPr id="14355" name="Rectangle 16">
            <a:extLst>
              <a:ext uri="{FF2B5EF4-FFF2-40B4-BE49-F238E27FC236}">
                <a16:creationId xmlns:a16="http://schemas.microsoft.com/office/drawing/2014/main" id="{A684CECE-35C7-4D49-BAED-CC382376E085}"/>
              </a:ext>
            </a:extLst>
          </p:cNvPr>
          <p:cNvSpPr>
            <a:spLocks noChangeArrowheads="1"/>
          </p:cNvSpPr>
          <p:nvPr/>
        </p:nvSpPr>
        <p:spPr bwMode="auto">
          <a:xfrm>
            <a:off x="6602413" y="4285462"/>
            <a:ext cx="7393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latin typeface="Twinkl" pitchFamily="2" charset="0"/>
              </a:rPr>
              <a:t>Pluck</a:t>
            </a:r>
          </a:p>
        </p:txBody>
      </p:sp>
      <p:pic>
        <p:nvPicPr>
          <p:cNvPr id="14356" name="Whole Class">
            <a:extLst>
              <a:ext uri="{FF2B5EF4-FFF2-40B4-BE49-F238E27FC236}">
                <a16:creationId xmlns:a16="http://schemas.microsoft.com/office/drawing/2014/main" id="{FD1C31F9-6818-4C93-AF2F-89590569FF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5650C68-6FB3-4E01-A29D-F6550F8BDDAF}"/>
              </a:ext>
            </a:extLst>
          </p:cNvPr>
          <p:cNvSpPr/>
          <p:nvPr/>
        </p:nvSpPr>
        <p:spPr>
          <a:xfrm>
            <a:off x="755650" y="4724400"/>
            <a:ext cx="2922588" cy="920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6" name="Rectangle 15">
            <a:extLst>
              <a:ext uri="{FF2B5EF4-FFF2-40B4-BE49-F238E27FC236}">
                <a16:creationId xmlns:a16="http://schemas.microsoft.com/office/drawing/2014/main" id="{629DC3FD-621C-432A-81A6-7F69E2F89311}"/>
              </a:ext>
            </a:extLst>
          </p:cNvPr>
          <p:cNvSpPr/>
          <p:nvPr/>
        </p:nvSpPr>
        <p:spPr>
          <a:xfrm>
            <a:off x="755650" y="3835400"/>
            <a:ext cx="2922588" cy="6397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23" name="Rectangle 22">
            <a:extLst>
              <a:ext uri="{FF2B5EF4-FFF2-40B4-BE49-F238E27FC236}">
                <a16:creationId xmlns:a16="http://schemas.microsoft.com/office/drawing/2014/main" id="{32AF7B54-5B66-40C3-8105-5E334BA85481}"/>
              </a:ext>
            </a:extLst>
          </p:cNvPr>
          <p:cNvSpPr/>
          <p:nvPr/>
        </p:nvSpPr>
        <p:spPr>
          <a:xfrm>
            <a:off x="755650" y="1884363"/>
            <a:ext cx="2922588" cy="1701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2293" name="Title 5"/>
          <p:cNvSpPr>
            <a:spLocks noGrp="1"/>
          </p:cNvSpPr>
          <p:nvPr>
            <p:ph type="title"/>
          </p:nvPr>
        </p:nvSpPr>
        <p:spPr>
          <a:xfrm>
            <a:off x="457200" y="287338"/>
            <a:ext cx="8220075" cy="1597025"/>
          </a:xfrm>
        </p:spPr>
        <p:txBody>
          <a:bodyPr/>
          <a:lstStyle/>
          <a:p>
            <a:pPr eaLnBrk="1" hangingPunct="1"/>
            <a:r>
              <a:rPr lang="en-GB" altLang="en-US" smtClean="0">
                <a:latin typeface="Sassoon Infant Md" panose="02000603050000020003" charset="0"/>
              </a:rPr>
              <a:t>Loud and Quiet</a:t>
            </a:r>
          </a:p>
        </p:txBody>
      </p:sp>
      <p:sp>
        <p:nvSpPr>
          <p:cNvPr id="16392" name="Rectangle 1">
            <a:extLst>
              <a:ext uri="{FF2B5EF4-FFF2-40B4-BE49-F238E27FC236}">
                <a16:creationId xmlns:a16="http://schemas.microsoft.com/office/drawing/2014/main" id="{95C310BE-EF13-44C0-937C-703F9CEFB546}"/>
              </a:ext>
            </a:extLst>
          </p:cNvPr>
          <p:cNvSpPr>
            <a:spLocks noChangeArrowheads="1"/>
          </p:cNvSpPr>
          <p:nvPr/>
        </p:nvSpPr>
        <p:spPr bwMode="auto">
          <a:xfrm>
            <a:off x="927100" y="1982788"/>
            <a:ext cx="2751138"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eaLnBrk="1" hangingPunct="1">
              <a:buFont typeface="Arial" panose="020B0604020202020204" pitchFamily="34" charset="0"/>
              <a:buNone/>
              <a:defRPr/>
            </a:pPr>
            <a:r>
              <a:rPr lang="en-GB" altLang="en-US" sz="1600" dirty="0">
                <a:latin typeface="+mn-lt"/>
              </a:rPr>
              <a:t>The louder the sound, the bigger the vibration. You should have noticed that the rice grains vibrated more when you hit the drum harder, creating a louder sound.</a:t>
            </a:r>
          </a:p>
          <a:p>
            <a:pPr eaLnBrk="1" hangingPunct="1">
              <a:buFont typeface="Arial" panose="020B0604020202020204" pitchFamily="34" charset="0"/>
              <a:buNone/>
              <a:defRPr/>
            </a:pPr>
            <a:endParaRPr lang="en-GB" altLang="en-US" sz="2800" dirty="0">
              <a:latin typeface="+mn-lt"/>
            </a:endParaRPr>
          </a:p>
          <a:p>
            <a:pPr eaLnBrk="1" hangingPunct="1">
              <a:buFont typeface="Arial" panose="020B0604020202020204" pitchFamily="34" charset="0"/>
              <a:buNone/>
              <a:defRPr/>
            </a:pPr>
            <a:r>
              <a:rPr lang="en-GB" altLang="en-US" sz="1600" dirty="0">
                <a:latin typeface="+mn-lt"/>
              </a:rPr>
              <a:t>The size of the vibration is called the amplitude.</a:t>
            </a:r>
          </a:p>
          <a:p>
            <a:pPr eaLnBrk="1" hangingPunct="1">
              <a:buFont typeface="Arial" panose="020B0604020202020204" pitchFamily="34" charset="0"/>
              <a:buNone/>
              <a:defRPr/>
            </a:pPr>
            <a:endParaRPr lang="en-GB" altLang="en-US" sz="2800" dirty="0">
              <a:latin typeface="+mn-lt"/>
            </a:endParaRPr>
          </a:p>
          <a:p>
            <a:pPr eaLnBrk="1" hangingPunct="1">
              <a:buFont typeface="Arial" panose="020B0604020202020204" pitchFamily="34" charset="0"/>
              <a:buNone/>
              <a:defRPr/>
            </a:pPr>
            <a:r>
              <a:rPr lang="en-GB" altLang="en-US" sz="1600" dirty="0">
                <a:latin typeface="+mn-lt"/>
              </a:rPr>
              <a:t>Quieter sounds have a smaller amplitude, and louder sounds have a bigger amplitude.</a:t>
            </a:r>
          </a:p>
        </p:txBody>
      </p:sp>
      <p:pic>
        <p:nvPicPr>
          <p:cNvPr id="122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6038" y="1884363"/>
            <a:ext cx="45323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820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4"/>
          <p:cNvGrpSpPr>
            <a:grpSpLocks/>
          </p:cNvGrpSpPr>
          <p:nvPr/>
        </p:nvGrpSpPr>
        <p:grpSpPr bwMode="auto">
          <a:xfrm>
            <a:off x="2187575" y="2838450"/>
            <a:ext cx="4768850" cy="3203575"/>
            <a:chOff x="1844760" y="3133565"/>
            <a:chExt cx="4331232" cy="2908673"/>
          </a:xfrm>
        </p:grpSpPr>
        <p:pic>
          <p:nvPicPr>
            <p:cNvPr id="1127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548" t="16161" r="21709" b="27977"/>
            <a:stretch>
              <a:fillRect/>
            </a:stretch>
          </p:blipFill>
          <p:spPr bwMode="auto">
            <a:xfrm>
              <a:off x="1844760" y="3389778"/>
              <a:ext cx="4331232" cy="256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1778" t="9627" r="21709" b="25365"/>
            <a:stretch>
              <a:fillRect/>
            </a:stretch>
          </p:blipFill>
          <p:spPr bwMode="auto">
            <a:xfrm>
              <a:off x="1844761" y="3133565"/>
              <a:ext cx="4331231" cy="290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Title 5"/>
          <p:cNvSpPr>
            <a:spLocks noGrp="1"/>
          </p:cNvSpPr>
          <p:nvPr>
            <p:ph type="title"/>
          </p:nvPr>
        </p:nvSpPr>
        <p:spPr>
          <a:xfrm>
            <a:off x="457200" y="287338"/>
            <a:ext cx="8220075" cy="1597025"/>
          </a:xfrm>
        </p:spPr>
        <p:txBody>
          <a:bodyPr/>
          <a:lstStyle/>
          <a:p>
            <a:pPr eaLnBrk="1" hangingPunct="1"/>
            <a:r>
              <a:rPr lang="en-GB" altLang="en-US" smtClean="0">
                <a:latin typeface="Sassoon Infant Md" panose="02000603050000020003" charset="0"/>
              </a:rPr>
              <a:t>Different Sounds</a:t>
            </a:r>
          </a:p>
        </p:txBody>
      </p:sp>
      <p:sp>
        <p:nvSpPr>
          <p:cNvPr id="14345" name="Rectangle 13">
            <a:extLst>
              <a:ext uri="{FF2B5EF4-FFF2-40B4-BE49-F238E27FC236}">
                <a16:creationId xmlns:a16="http://schemas.microsoft.com/office/drawing/2014/main" id="{EAC4E9A6-09D8-4926-8354-F9562E8B81D1}"/>
              </a:ext>
            </a:extLst>
          </p:cNvPr>
          <p:cNvSpPr>
            <a:spLocks noChangeArrowheads="1"/>
          </p:cNvSpPr>
          <p:nvPr/>
        </p:nvSpPr>
        <p:spPr bwMode="auto">
          <a:xfrm>
            <a:off x="755650" y="1506538"/>
            <a:ext cx="76327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High and low are words to describe the pitch of a sound. </a:t>
            </a:r>
          </a:p>
          <a:p>
            <a:pPr algn="ctr" eaLnBrk="1" hangingPunct="1">
              <a:buFont typeface="Arial" panose="020B0604020202020204" pitchFamily="34" charset="0"/>
              <a:buNone/>
              <a:defRPr/>
            </a:pPr>
            <a:endParaRPr lang="en-GB" altLang="en-US" sz="1600" dirty="0">
              <a:latin typeface="+mn-lt"/>
            </a:endParaRPr>
          </a:p>
          <a:p>
            <a:pPr algn="ctr" eaLnBrk="1" hangingPunct="1">
              <a:buFont typeface="Arial" panose="020B0604020202020204" pitchFamily="34" charset="0"/>
              <a:buNone/>
              <a:defRPr/>
            </a:pPr>
            <a:r>
              <a:rPr lang="en-GB" altLang="en-US" sz="1600" dirty="0">
                <a:latin typeface="+mn-lt"/>
              </a:rPr>
              <a:t>The pitch of a sound is different to the amplitude. </a:t>
            </a:r>
          </a:p>
          <a:p>
            <a:pPr algn="ctr" eaLnBrk="1" hangingPunct="1">
              <a:buFont typeface="Arial" panose="020B0604020202020204" pitchFamily="34" charset="0"/>
              <a:buNone/>
              <a:defRPr/>
            </a:pPr>
            <a:endParaRPr lang="en-GB" altLang="en-US" sz="1050" dirty="0">
              <a:latin typeface="+mn-lt"/>
            </a:endParaRPr>
          </a:p>
          <a:p>
            <a:pPr algn="ctr" eaLnBrk="1" hangingPunct="1">
              <a:buFont typeface="Arial" panose="020B0604020202020204" pitchFamily="34" charset="0"/>
              <a:buNone/>
              <a:defRPr/>
            </a:pPr>
            <a:r>
              <a:rPr lang="en-GB" altLang="en-US" sz="1600" dirty="0">
                <a:latin typeface="+mn-lt"/>
              </a:rPr>
              <a:t>Amplitude is a measure of how loud or quiet a sound is, and pitch is a measure of how high or low a sound is. High sounds can be quiet or loud, and low sounds can be quiet or loud too!</a:t>
            </a:r>
          </a:p>
        </p:txBody>
      </p:sp>
      <p:cxnSp>
        <p:nvCxnSpPr>
          <p:cNvPr id="3" name="Straight Arrow Connector 2">
            <a:extLst>
              <a:ext uri="{FF2B5EF4-FFF2-40B4-BE49-F238E27FC236}">
                <a16:creationId xmlns:a16="http://schemas.microsoft.com/office/drawing/2014/main" id="{52722910-A809-49E7-9FC1-6BFB411DD83C}"/>
              </a:ext>
            </a:extLst>
          </p:cNvPr>
          <p:cNvCxnSpPr/>
          <p:nvPr/>
        </p:nvCxnSpPr>
        <p:spPr>
          <a:xfrm>
            <a:off x="2066925" y="3360738"/>
            <a:ext cx="0" cy="254635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30BFAB1-1C39-4534-A061-E047EF9551F0}"/>
              </a:ext>
            </a:extLst>
          </p:cNvPr>
          <p:cNvCxnSpPr/>
          <p:nvPr/>
        </p:nvCxnSpPr>
        <p:spPr>
          <a:xfrm flipH="1">
            <a:off x="2797175" y="5862638"/>
            <a:ext cx="876300" cy="7937"/>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6011FE5-ECF9-407C-8283-D3866F3B90F3}"/>
              </a:ext>
            </a:extLst>
          </p:cNvPr>
          <p:cNvCxnSpPr/>
          <p:nvPr/>
        </p:nvCxnSpPr>
        <p:spPr>
          <a:xfrm flipH="1">
            <a:off x="4662488" y="5870575"/>
            <a:ext cx="2009775" cy="0"/>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3">
            <a:extLst>
              <a:ext uri="{FF2B5EF4-FFF2-40B4-BE49-F238E27FC236}">
                <a16:creationId xmlns:a16="http://schemas.microsoft.com/office/drawing/2014/main" id="{331C9A87-BB2C-4F09-B2A1-8C4372C0DBCF}"/>
              </a:ext>
            </a:extLst>
          </p:cNvPr>
          <p:cNvSpPr>
            <a:spLocks noChangeArrowheads="1"/>
          </p:cNvSpPr>
          <p:nvPr/>
        </p:nvSpPr>
        <p:spPr bwMode="auto">
          <a:xfrm>
            <a:off x="833438" y="4414838"/>
            <a:ext cx="12430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Amplitude</a:t>
            </a:r>
          </a:p>
        </p:txBody>
      </p:sp>
      <p:sp>
        <p:nvSpPr>
          <p:cNvPr id="17" name="Rectangle 13">
            <a:extLst>
              <a:ext uri="{FF2B5EF4-FFF2-40B4-BE49-F238E27FC236}">
                <a16:creationId xmlns:a16="http://schemas.microsoft.com/office/drawing/2014/main" id="{474FE41D-E993-4E59-B9F4-0C96525B2899}"/>
              </a:ext>
            </a:extLst>
          </p:cNvPr>
          <p:cNvSpPr>
            <a:spLocks noChangeArrowheads="1"/>
          </p:cNvSpPr>
          <p:nvPr/>
        </p:nvSpPr>
        <p:spPr bwMode="auto">
          <a:xfrm>
            <a:off x="5060950" y="5908675"/>
            <a:ext cx="1241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Pitch</a:t>
            </a:r>
          </a:p>
        </p:txBody>
      </p:sp>
    </p:spTree>
    <p:extLst>
      <p:ext uri="{BB962C8B-B14F-4D97-AF65-F5344CB8AC3E}">
        <p14:creationId xmlns:p14="http://schemas.microsoft.com/office/powerpoint/2010/main" val="1379664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a:blip r:embed="rId3">
            <a:extLst>
              <a:ext uri="{28A0092B-C50C-407E-A947-70E740481C1C}">
                <a14:useLocalDpi xmlns:a14="http://schemas.microsoft.com/office/drawing/2010/main" val="0"/>
              </a:ext>
            </a:extLst>
          </a:blip>
          <a:srcRect l="426" t="674" r="764" b="-2"/>
          <a:stretch>
            <a:fillRect/>
          </a:stretch>
        </p:blipFill>
        <p:spPr bwMode="auto">
          <a:xfrm>
            <a:off x="1214438" y="2354263"/>
            <a:ext cx="6715125" cy="337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457200" y="287338"/>
            <a:ext cx="8220075" cy="1597025"/>
          </a:xfrm>
        </p:spPr>
        <p:txBody>
          <a:bodyPr/>
          <a:lstStyle/>
          <a:p>
            <a:pPr eaLnBrk="1" hangingPunct="1"/>
            <a:r>
              <a:rPr lang="en-GB" altLang="en-US" smtClean="0">
                <a:latin typeface="Sassoon Infant Md" panose="02000603050000020003" charset="0"/>
              </a:rPr>
              <a:t>Different Sounds</a:t>
            </a:r>
          </a:p>
        </p:txBody>
      </p:sp>
      <p:sp>
        <p:nvSpPr>
          <p:cNvPr id="15371" name="Rectangle 1">
            <a:extLst>
              <a:ext uri="{FF2B5EF4-FFF2-40B4-BE49-F238E27FC236}">
                <a16:creationId xmlns:a16="http://schemas.microsoft.com/office/drawing/2014/main" id="{305AD06A-BE24-42A9-9799-B5BF89E9FB35}"/>
              </a:ext>
            </a:extLst>
          </p:cNvPr>
          <p:cNvSpPr>
            <a:spLocks noChangeArrowheads="1"/>
          </p:cNvSpPr>
          <p:nvPr/>
        </p:nvSpPr>
        <p:spPr bwMode="auto">
          <a:xfrm>
            <a:off x="1214438" y="1506538"/>
            <a:ext cx="6715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fontAlgn="base">
              <a:spcBef>
                <a:spcPct val="0"/>
              </a:spcBef>
              <a:spcAft>
                <a:spcPct val="0"/>
              </a:spcAft>
              <a:defRPr>
                <a:solidFill>
                  <a:schemeClr val="tx1"/>
                </a:solidFill>
                <a:latin typeface="Sassoon Infant Rg" panose="02000503030000020003" pitchFamily="50" charset="0"/>
              </a:defRPr>
            </a:lvl6pPr>
            <a:lvl7pPr marL="2971800" indent="-228600" fontAlgn="base">
              <a:spcBef>
                <a:spcPct val="0"/>
              </a:spcBef>
              <a:spcAft>
                <a:spcPct val="0"/>
              </a:spcAft>
              <a:defRPr>
                <a:solidFill>
                  <a:schemeClr val="tx1"/>
                </a:solidFill>
                <a:latin typeface="Sassoon Infant Rg" panose="02000503030000020003" pitchFamily="50" charset="0"/>
              </a:defRPr>
            </a:lvl7pPr>
            <a:lvl8pPr marL="3429000" indent="-228600" fontAlgn="base">
              <a:spcBef>
                <a:spcPct val="0"/>
              </a:spcBef>
              <a:spcAft>
                <a:spcPct val="0"/>
              </a:spcAft>
              <a:defRPr>
                <a:solidFill>
                  <a:schemeClr val="tx1"/>
                </a:solidFill>
                <a:latin typeface="Sassoon Infant Rg" panose="02000503030000020003" pitchFamily="50" charset="0"/>
              </a:defRPr>
            </a:lvl8pPr>
            <a:lvl9pPr marL="3886200" indent="-228600" fontAlgn="base">
              <a:spcBef>
                <a:spcPct val="0"/>
              </a:spcBef>
              <a:spcAft>
                <a:spcPct val="0"/>
              </a:spcAft>
              <a:defRPr>
                <a:solidFill>
                  <a:schemeClr val="tx1"/>
                </a:solidFill>
                <a:latin typeface="Sassoon Infant Rg" panose="02000503030000020003" pitchFamily="50" charset="0"/>
              </a:defRPr>
            </a:lvl9pPr>
          </a:lstStyle>
          <a:p>
            <a:pPr algn="ctr" eaLnBrk="1" hangingPunct="1">
              <a:buFont typeface="Arial" panose="020B0604020202020204" pitchFamily="34" charset="0"/>
              <a:buNone/>
              <a:defRPr/>
            </a:pPr>
            <a:r>
              <a:rPr lang="en-GB" altLang="en-US" sz="1600" dirty="0">
                <a:latin typeface="+mn-lt"/>
              </a:rPr>
              <a:t>Watch this clip to see if you can hear and identify how different musical instruments create different sounds.</a:t>
            </a:r>
          </a:p>
        </p:txBody>
      </p:sp>
      <p:sp>
        <p:nvSpPr>
          <p:cNvPr id="11" name="Rectangle 10">
            <a:extLst>
              <a:ext uri="{FF2B5EF4-FFF2-40B4-BE49-F238E27FC236}">
                <a16:creationId xmlns:a16="http://schemas.microsoft.com/office/drawing/2014/main" id="{0B8F7406-FC28-46D4-A9DD-1710ACD7C913}"/>
              </a:ext>
            </a:extLst>
          </p:cNvPr>
          <p:cNvSpPr/>
          <p:nvPr/>
        </p:nvSpPr>
        <p:spPr>
          <a:xfrm>
            <a:off x="1214438" y="5727700"/>
            <a:ext cx="6715125" cy="392113"/>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2294" name="Group 3"/>
          <p:cNvGrpSpPr>
            <a:grpSpLocks/>
          </p:cNvGrpSpPr>
          <p:nvPr/>
        </p:nvGrpSpPr>
        <p:grpSpPr bwMode="auto">
          <a:xfrm>
            <a:off x="4213225" y="3679825"/>
            <a:ext cx="717550" cy="722313"/>
            <a:chOff x="4383088" y="3924300"/>
            <a:chExt cx="354012" cy="355600"/>
          </a:xfrm>
        </p:grpSpPr>
        <p:sp>
          <p:nvSpPr>
            <p:cNvPr id="12" name="Oval 11">
              <a:extLst>
                <a:ext uri="{FF2B5EF4-FFF2-40B4-BE49-F238E27FC236}">
                  <a16:creationId xmlns:a16="http://schemas.microsoft.com/office/drawing/2014/main" id="{FEE50E2D-EB25-4FDA-8473-97908BD95ADE}"/>
                </a:ext>
              </a:extLst>
            </p:cNvPr>
            <p:cNvSpPr/>
            <p:nvPr/>
          </p:nvSpPr>
          <p:spPr>
            <a:xfrm>
              <a:off x="4383088" y="3924300"/>
              <a:ext cx="354012"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Isosceles Triangle 12">
              <a:extLst>
                <a:ext uri="{FF2B5EF4-FFF2-40B4-BE49-F238E27FC236}">
                  <a16:creationId xmlns:a16="http://schemas.microsoft.com/office/drawing/2014/main" id="{9841BB5A-EE25-4A35-9596-EF7798BC2F06}"/>
                </a:ext>
              </a:extLst>
            </p:cNvPr>
            <p:cNvSpPr/>
            <p:nvPr/>
          </p:nvSpPr>
          <p:spPr>
            <a:xfrm rot="5400000">
              <a:off x="4474969" y="4002244"/>
              <a:ext cx="228990" cy="19658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2295" name="Rectangle 10"/>
          <p:cNvSpPr>
            <a:spLocks noChangeArrowheads="1"/>
          </p:cNvSpPr>
          <p:nvPr/>
        </p:nvSpPr>
        <p:spPr bwMode="auto">
          <a:xfrm>
            <a:off x="2114550" y="5802313"/>
            <a:ext cx="49037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eaLnBrk="1" hangingPunct="1">
              <a:lnSpc>
                <a:spcPct val="70000"/>
              </a:lnSpc>
              <a:spcBef>
                <a:spcPct val="0"/>
              </a:spcBef>
              <a:buFontTx/>
              <a:buNone/>
            </a:pPr>
            <a:r>
              <a:rPr lang="en-GB" altLang="en-US" sz="1600">
                <a:solidFill>
                  <a:schemeClr val="bg1"/>
                </a:solidFill>
              </a:rPr>
              <a:t>Click on this image to play the video in a new window.</a:t>
            </a:r>
          </a:p>
        </p:txBody>
      </p:sp>
      <p:pic>
        <p:nvPicPr>
          <p:cNvPr id="12296" name="Whole Clas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hlinkClick r:id="rId5"/>
            <a:extLst>
              <a:ext uri="{FF2B5EF4-FFF2-40B4-BE49-F238E27FC236}">
                <a16:creationId xmlns:a16="http://schemas.microsoft.com/office/drawing/2014/main" id="{15726A99-946A-4071-AE7B-4B19CC6E3B82}"/>
              </a:ext>
            </a:extLst>
          </p:cNvPr>
          <p:cNvSpPr/>
          <p:nvPr/>
        </p:nvSpPr>
        <p:spPr>
          <a:xfrm>
            <a:off x="1217613" y="2373313"/>
            <a:ext cx="6719887" cy="3746500"/>
          </a:xfrm>
          <a:prstGeom prst="rect">
            <a:avLst/>
          </a:prstGeom>
          <a:solidFill>
            <a:srgbClr val="FDFDFD">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49584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AA93D1-FAD1-4862-B061-D0FF66731AF9}"/>
              </a:ext>
            </a:extLst>
          </p:cNvPr>
          <p:cNvSpPr/>
          <p:nvPr/>
        </p:nvSpPr>
        <p:spPr bwMode="auto">
          <a:xfrm>
            <a:off x="493857" y="789709"/>
            <a:ext cx="8137525" cy="536753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3" name="Text Placeholder 2"/>
          <p:cNvSpPr>
            <a:spLocks noGrp="1"/>
          </p:cNvSpPr>
          <p:nvPr>
            <p:ph type="body" sz="quarter" idx="10"/>
          </p:nvPr>
        </p:nvSpPr>
        <p:spPr>
          <a:xfrm>
            <a:off x="373496" y="789709"/>
            <a:ext cx="8257886" cy="5777346"/>
          </a:xfrm>
        </p:spPr>
        <p:txBody>
          <a:bodyPr/>
          <a:lstStyle/>
          <a:p>
            <a:r>
              <a:rPr lang="en-GB" sz="2000" dirty="0" smtClean="0">
                <a:solidFill>
                  <a:schemeClr val="tx1"/>
                </a:solidFill>
              </a:rPr>
              <a:t>Task 1 - create a spider diagram of everything you can remember about our Sound topic. </a:t>
            </a:r>
          </a:p>
          <a:p>
            <a:endParaRPr lang="en-GB" sz="2000" dirty="0">
              <a:solidFill>
                <a:schemeClr val="tx1"/>
              </a:solidFill>
            </a:endParaRPr>
          </a:p>
          <a:p>
            <a:r>
              <a:rPr lang="en-GB" sz="2000" dirty="0" smtClean="0">
                <a:solidFill>
                  <a:schemeClr val="tx1"/>
                </a:solidFill>
              </a:rPr>
              <a:t>Task 2 - Draw </a:t>
            </a:r>
            <a:r>
              <a:rPr lang="en-GB" sz="2000" dirty="0">
                <a:solidFill>
                  <a:schemeClr val="tx1"/>
                </a:solidFill>
              </a:rPr>
              <a:t>a diagram including the energy transfer model to show a sound being produced and then travelling to an ear</a:t>
            </a:r>
            <a:r>
              <a:rPr lang="en-GB" sz="2000" dirty="0" smtClean="0">
                <a:solidFill>
                  <a:schemeClr val="tx1"/>
                </a:solidFill>
              </a:rPr>
              <a:t>.</a:t>
            </a:r>
          </a:p>
          <a:p>
            <a:endParaRPr lang="en-GB" sz="2000" dirty="0" smtClean="0">
              <a:solidFill>
                <a:schemeClr val="tx1"/>
              </a:solidFill>
            </a:endParaRPr>
          </a:p>
          <a:p>
            <a:r>
              <a:rPr lang="en-GB" sz="2000" dirty="0" smtClean="0">
                <a:solidFill>
                  <a:schemeClr val="tx1"/>
                </a:solidFill>
              </a:rPr>
              <a:t>Task 3 - Label your diagram using appropriate scientific vocabulary </a:t>
            </a:r>
            <a:r>
              <a:rPr lang="en-GB" sz="2000" dirty="0">
                <a:solidFill>
                  <a:schemeClr val="tx1"/>
                </a:solidFill>
              </a:rPr>
              <a:t>and write an explanation as to what happens. </a:t>
            </a:r>
            <a:r>
              <a:rPr lang="en-GB" sz="2000" dirty="0" smtClean="0">
                <a:solidFill>
                  <a:schemeClr val="tx1"/>
                </a:solidFill>
              </a:rPr>
              <a:t>Remember to use </a:t>
            </a:r>
            <a:r>
              <a:rPr lang="en-GB" sz="2000" dirty="0">
                <a:solidFill>
                  <a:schemeClr val="tx1"/>
                </a:solidFill>
              </a:rPr>
              <a:t>all appropriate scientific </a:t>
            </a:r>
            <a:r>
              <a:rPr lang="en-GB" sz="2000" dirty="0" smtClean="0">
                <a:solidFill>
                  <a:schemeClr val="tx1"/>
                </a:solidFill>
              </a:rPr>
              <a:t>vocabulary to support you.</a:t>
            </a:r>
          </a:p>
          <a:p>
            <a:endParaRPr lang="en-GB" sz="2000" dirty="0">
              <a:solidFill>
                <a:schemeClr val="tx1"/>
              </a:solidFill>
            </a:endParaRPr>
          </a:p>
          <a:p>
            <a:r>
              <a:rPr lang="en-GB" sz="2000" dirty="0" smtClean="0">
                <a:solidFill>
                  <a:schemeClr val="tx1"/>
                </a:solidFill>
              </a:rPr>
              <a:t>Task 4 – Write a sentence explaining how we can change the volume of a sound and how this will affect how the </a:t>
            </a:r>
            <a:r>
              <a:rPr lang="en-GB" sz="2000" dirty="0">
                <a:solidFill>
                  <a:schemeClr val="tx1"/>
                </a:solidFill>
              </a:rPr>
              <a:t>sound </a:t>
            </a:r>
            <a:r>
              <a:rPr lang="en-GB" sz="2000" dirty="0" smtClean="0">
                <a:solidFill>
                  <a:schemeClr val="tx1"/>
                </a:solidFill>
              </a:rPr>
              <a:t>travels.</a:t>
            </a:r>
          </a:p>
          <a:p>
            <a:endParaRPr lang="en-GB" sz="2000" dirty="0" smtClean="0">
              <a:solidFill>
                <a:schemeClr val="tx1"/>
              </a:solidFill>
            </a:endParaRPr>
          </a:p>
          <a:p>
            <a:r>
              <a:rPr lang="en-GB" sz="2000" dirty="0" smtClean="0">
                <a:solidFill>
                  <a:schemeClr val="tx1"/>
                </a:solidFill>
              </a:rPr>
              <a:t>Task 5 - Write </a:t>
            </a:r>
            <a:r>
              <a:rPr lang="en-GB" sz="2000" dirty="0">
                <a:solidFill>
                  <a:schemeClr val="tx1"/>
                </a:solidFill>
              </a:rPr>
              <a:t>an explanation for how to change the pitch of a sound.</a:t>
            </a:r>
          </a:p>
          <a:p>
            <a:endParaRPr lang="en-GB" sz="2000" dirty="0">
              <a:solidFill>
                <a:schemeClr val="tx1"/>
              </a:solidFill>
            </a:endParaRPr>
          </a:p>
        </p:txBody>
      </p:sp>
    </p:spTree>
    <p:extLst>
      <p:ext uri="{BB962C8B-B14F-4D97-AF65-F5344CB8AC3E}">
        <p14:creationId xmlns:p14="http://schemas.microsoft.com/office/powerpoint/2010/main" val="127532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AA93D1-FAD1-4862-B061-D0FF66731AF9}"/>
              </a:ext>
            </a:extLst>
          </p:cNvPr>
          <p:cNvSpPr/>
          <p:nvPr/>
        </p:nvSpPr>
        <p:spPr bwMode="auto">
          <a:xfrm>
            <a:off x="493857" y="789709"/>
            <a:ext cx="8137525" cy="536753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3" name="Text Placeholder 2"/>
          <p:cNvSpPr>
            <a:spLocks noGrp="1"/>
          </p:cNvSpPr>
          <p:nvPr>
            <p:ph type="body" sz="quarter" idx="10"/>
          </p:nvPr>
        </p:nvSpPr>
        <p:spPr>
          <a:xfrm>
            <a:off x="373496" y="789709"/>
            <a:ext cx="8257886" cy="5777346"/>
          </a:xfrm>
        </p:spPr>
        <p:txBody>
          <a:bodyPr/>
          <a:lstStyle/>
          <a:p>
            <a:r>
              <a:rPr lang="en-GB" sz="2000" dirty="0" smtClean="0">
                <a:solidFill>
                  <a:schemeClr val="tx1"/>
                </a:solidFill>
              </a:rPr>
              <a:t>If you need some support read through the rest of the PowerPoint but first of all try to see what you can </a:t>
            </a:r>
            <a:r>
              <a:rPr lang="en-GB" sz="2000" smtClean="0">
                <a:solidFill>
                  <a:schemeClr val="tx1"/>
                </a:solidFill>
              </a:rPr>
              <a:t>remember yourself </a:t>
            </a:r>
            <a:r>
              <a:rPr lang="en-GB" sz="2000" smtClean="0">
                <a:solidFill>
                  <a:schemeClr val="tx1"/>
                </a:solidFill>
                <a:sym typeface="Wingdings" panose="05000000000000000000" pitchFamily="2" charset="2"/>
              </a:rPr>
              <a:t> </a:t>
            </a:r>
            <a:endParaRPr lang="en-GB" sz="2000" dirty="0">
              <a:solidFill>
                <a:schemeClr val="tx1"/>
              </a:solidFill>
            </a:endParaRPr>
          </a:p>
          <a:p>
            <a:endParaRPr lang="en-GB" sz="2000" dirty="0">
              <a:solidFill>
                <a:schemeClr val="tx1"/>
              </a:solidFill>
            </a:endParaRPr>
          </a:p>
        </p:txBody>
      </p:sp>
    </p:spTree>
    <p:extLst>
      <p:ext uri="{BB962C8B-B14F-4D97-AF65-F5344CB8AC3E}">
        <p14:creationId xmlns:p14="http://schemas.microsoft.com/office/powerpoint/2010/main" val="104519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04AA93D1-FAD1-4862-B061-D0FF66731AF9}"/>
              </a:ext>
            </a:extLst>
          </p:cNvPr>
          <p:cNvSpPr/>
          <p:nvPr/>
        </p:nvSpPr>
        <p:spPr bwMode="auto">
          <a:xfrm>
            <a:off x="503238" y="512763"/>
            <a:ext cx="8137525" cy="536753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0245" name="Title 1">
            <a:extLst>
              <a:ext uri="{FF2B5EF4-FFF2-40B4-BE49-F238E27FC236}">
                <a16:creationId xmlns:a16="http://schemas.microsoft.com/office/drawing/2014/main" id="{5A167A61-E862-4508-8F68-591D6134410A}"/>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Science model: Energy Transfer</a:t>
            </a:r>
          </a:p>
        </p:txBody>
      </p:sp>
      <p:pic>
        <p:nvPicPr>
          <p:cNvPr id="10" name="Picture 9" descr="C:\Users\katherinelamb\AppData\Local\Microsoft\Windows\INetCache\Content.MSO\77A9CF88.tmp">
            <a:extLst>
              <a:ext uri="{FF2B5EF4-FFF2-40B4-BE49-F238E27FC236}">
                <a16:creationId xmlns:a16="http://schemas.microsoft.com/office/drawing/2014/main" id="{A53BF747-39B3-404C-8886-8D2441D62332}"/>
              </a:ext>
            </a:extLst>
          </p:cNvPr>
          <p:cNvPicPr/>
          <p:nvPr/>
        </p:nvPicPr>
        <p:blipFill rotWithShape="1">
          <a:blip r:embed="rId2">
            <a:extLst>
              <a:ext uri="{28A0092B-C50C-407E-A947-70E740481C1C}">
                <a14:useLocalDpi xmlns:a14="http://schemas.microsoft.com/office/drawing/2010/main" val="0"/>
              </a:ext>
            </a:extLst>
          </a:blip>
          <a:srcRect t="11215"/>
          <a:stretch/>
        </p:blipFill>
        <p:spPr bwMode="auto">
          <a:xfrm>
            <a:off x="2000645" y="1670114"/>
            <a:ext cx="4942156" cy="3814829"/>
          </a:xfrm>
          <a:prstGeom prst="rect">
            <a:avLst/>
          </a:prstGeom>
          <a:noFill/>
          <a:ln>
            <a:noFill/>
          </a:ln>
        </p:spPr>
      </p:pic>
    </p:spTree>
    <p:extLst>
      <p:ext uri="{BB962C8B-B14F-4D97-AF65-F5344CB8AC3E}">
        <p14:creationId xmlns:p14="http://schemas.microsoft.com/office/powerpoint/2010/main" val="2403114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04AA93D1-FAD1-4862-B061-D0FF66731AF9}"/>
              </a:ext>
            </a:extLst>
          </p:cNvPr>
          <p:cNvSpPr/>
          <p:nvPr/>
        </p:nvSpPr>
        <p:spPr bwMode="auto">
          <a:xfrm>
            <a:off x="503238" y="512763"/>
            <a:ext cx="8137525" cy="536753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sp>
        <p:nvSpPr>
          <p:cNvPr id="10245" name="Title 1">
            <a:extLst>
              <a:ext uri="{FF2B5EF4-FFF2-40B4-BE49-F238E27FC236}">
                <a16:creationId xmlns:a16="http://schemas.microsoft.com/office/drawing/2014/main" id="{5A167A61-E862-4508-8F68-591D6134410A}"/>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spcBef>
                <a:spcPct val="0"/>
              </a:spcBef>
              <a:buFontTx/>
              <a:buNone/>
            </a:pPr>
            <a:r>
              <a:rPr lang="en-US" altLang="en-US" sz="3600" b="1" dirty="0">
                <a:solidFill>
                  <a:schemeClr val="tx1"/>
                </a:solidFill>
                <a:latin typeface="Twinkl" pitchFamily="2" charset="0"/>
              </a:rPr>
              <a:t>Science model: Energy Transfer</a:t>
            </a:r>
          </a:p>
        </p:txBody>
      </p:sp>
      <p:pic>
        <p:nvPicPr>
          <p:cNvPr id="9" name="Picture 8" descr="Physics - What are compressions and rarefactions ? - Qalaxia">
            <a:extLst>
              <a:ext uri="{FF2B5EF4-FFF2-40B4-BE49-F238E27FC236}">
                <a16:creationId xmlns:a16="http://schemas.microsoft.com/office/drawing/2014/main" id="{B61A64B3-0C54-42F8-8774-ECB6DBDB2F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66900" y="1766784"/>
            <a:ext cx="4810199" cy="3092316"/>
          </a:xfrm>
          <a:prstGeom prst="rect">
            <a:avLst/>
          </a:prstGeom>
          <a:noFill/>
          <a:ln>
            <a:noFill/>
          </a:ln>
        </p:spPr>
      </p:pic>
    </p:spTree>
    <p:extLst>
      <p:ext uri="{BB962C8B-B14F-4D97-AF65-F5344CB8AC3E}">
        <p14:creationId xmlns:p14="http://schemas.microsoft.com/office/powerpoint/2010/main" val="147257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04AA93D1-FAD1-4862-B061-D0FF66731AF9}"/>
              </a:ext>
            </a:extLst>
          </p:cNvPr>
          <p:cNvSpPr/>
          <p:nvPr/>
        </p:nvSpPr>
        <p:spPr bwMode="auto">
          <a:xfrm>
            <a:off x="503238" y="512763"/>
            <a:ext cx="8137525" cy="5367532"/>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latin typeface="Twinkl" pitchFamily="2" charset="0"/>
              </a:rPr>
              <a:t> </a:t>
            </a:r>
          </a:p>
        </p:txBody>
      </p:sp>
      <p:pic>
        <p:nvPicPr>
          <p:cNvPr id="8" name="Picture 7" descr="LO: To investigate how sound travels 08/02/18 - ppt download">
            <a:extLst>
              <a:ext uri="{FF2B5EF4-FFF2-40B4-BE49-F238E27FC236}">
                <a16:creationId xmlns:a16="http://schemas.microsoft.com/office/drawing/2014/main" id="{9781EA63-9ECA-44E2-9CA7-A0227EB6C6A0}"/>
              </a:ext>
            </a:extLst>
          </p:cNvPr>
          <p:cNvPicPr/>
          <p:nvPr/>
        </p:nvPicPr>
        <p:blipFill rotWithShape="1">
          <a:blip r:embed="rId2">
            <a:extLst>
              <a:ext uri="{28A0092B-C50C-407E-A947-70E740481C1C}">
                <a14:useLocalDpi xmlns:a14="http://schemas.microsoft.com/office/drawing/2010/main" val="0"/>
              </a:ext>
            </a:extLst>
          </a:blip>
          <a:srcRect l="5125" t="9140" r="3643" b="7595"/>
          <a:stretch/>
        </p:blipFill>
        <p:spPr bwMode="auto">
          <a:xfrm>
            <a:off x="1146516" y="893763"/>
            <a:ext cx="6850967" cy="4605532"/>
          </a:xfrm>
          <a:prstGeom prst="rect">
            <a:avLst/>
          </a:prstGeom>
          <a:noFill/>
          <a:ln>
            <a:noFill/>
          </a:ln>
        </p:spPr>
      </p:pic>
    </p:spTree>
    <p:extLst>
      <p:ext uri="{BB962C8B-B14F-4D97-AF65-F5344CB8AC3E}">
        <p14:creationId xmlns:p14="http://schemas.microsoft.com/office/powerpoint/2010/main" val="30581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EB59794F-C7ED-4884-80EC-FA91E4C43C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44775"/>
            <a:ext cx="5478463"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E942BFB-5D9D-438F-BF0C-CA5DF9755ABA}"/>
              </a:ext>
            </a:extLst>
          </p:cNvPr>
          <p:cNvSpPr/>
          <p:nvPr/>
        </p:nvSpPr>
        <p:spPr>
          <a:xfrm>
            <a:off x="1835150" y="5429250"/>
            <a:ext cx="5478463" cy="392113"/>
          </a:xfrm>
          <a:prstGeom prst="rect">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8" name="Oval 7">
            <a:extLst>
              <a:ext uri="{FF2B5EF4-FFF2-40B4-BE49-F238E27FC236}">
                <a16:creationId xmlns:a16="http://schemas.microsoft.com/office/drawing/2014/main" id="{DA7EA79A-F1D5-44FE-8AB9-5AF128FAEBBE}"/>
              </a:ext>
            </a:extLst>
          </p:cNvPr>
          <p:cNvSpPr/>
          <p:nvPr/>
        </p:nvSpPr>
        <p:spPr>
          <a:xfrm>
            <a:off x="4397375" y="3924300"/>
            <a:ext cx="354013" cy="355600"/>
          </a:xfrm>
          <a:prstGeom prst="ellipse">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7" name="Isosceles Triangle 6">
            <a:extLst>
              <a:ext uri="{FF2B5EF4-FFF2-40B4-BE49-F238E27FC236}">
                <a16:creationId xmlns:a16="http://schemas.microsoft.com/office/drawing/2014/main" id="{15C8D650-59C2-4593-998A-34B3426DDEAD}"/>
              </a:ext>
            </a:extLst>
          </p:cNvPr>
          <p:cNvSpPr/>
          <p:nvPr/>
        </p:nvSpPr>
        <p:spPr>
          <a:xfrm rot="5400000">
            <a:off x="4489450" y="4002088"/>
            <a:ext cx="228600" cy="19685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4" name="Rectangle 10">
            <a:extLst>
              <a:ext uri="{FF2B5EF4-FFF2-40B4-BE49-F238E27FC236}">
                <a16:creationId xmlns:a16="http://schemas.microsoft.com/office/drawing/2014/main" id="{54952B37-91C2-42A4-9815-912E1C65B537}"/>
              </a:ext>
            </a:extLst>
          </p:cNvPr>
          <p:cNvSpPr>
            <a:spLocks noChangeArrowheads="1"/>
          </p:cNvSpPr>
          <p:nvPr/>
        </p:nvSpPr>
        <p:spPr bwMode="auto">
          <a:xfrm>
            <a:off x="2151063" y="5508625"/>
            <a:ext cx="4903787" cy="44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70000"/>
              </a:lnSpc>
              <a:spcBef>
                <a:spcPct val="0"/>
              </a:spcBef>
              <a:buFontTx/>
              <a:buNone/>
            </a:pPr>
            <a:r>
              <a:rPr lang="en-GB" altLang="en-US" sz="1600" dirty="0">
                <a:solidFill>
                  <a:schemeClr val="bg1"/>
                </a:solidFill>
                <a:latin typeface="Twinkl" pitchFamily="2" charset="0"/>
              </a:rPr>
              <a:t>Click on this image to play the video in a new window.</a:t>
            </a:r>
          </a:p>
        </p:txBody>
      </p:sp>
      <p:sp>
        <p:nvSpPr>
          <p:cNvPr id="10" name="Rectangle 9">
            <a:hlinkClick r:id="rId4"/>
            <a:extLst>
              <a:ext uri="{FF2B5EF4-FFF2-40B4-BE49-F238E27FC236}">
                <a16:creationId xmlns:a16="http://schemas.microsoft.com/office/drawing/2014/main" id="{D834064D-A4F9-4DCF-9898-E81A6DE45A9E}"/>
              </a:ext>
            </a:extLst>
          </p:cNvPr>
          <p:cNvSpPr/>
          <p:nvPr/>
        </p:nvSpPr>
        <p:spPr>
          <a:xfrm>
            <a:off x="1835150" y="2643188"/>
            <a:ext cx="5478463" cy="3178175"/>
          </a:xfrm>
          <a:prstGeom prst="rect">
            <a:avLst/>
          </a:prstGeom>
          <a:solidFill>
            <a:srgbClr val="FDFDFD">
              <a:alpha val="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2296" name="Title 5">
            <a:extLst>
              <a:ext uri="{FF2B5EF4-FFF2-40B4-BE49-F238E27FC236}">
                <a16:creationId xmlns:a16="http://schemas.microsoft.com/office/drawing/2014/main" id="{14B2C8D6-B709-4F31-BC11-557917D86CE4}"/>
              </a:ext>
            </a:extLst>
          </p:cNvPr>
          <p:cNvSpPr>
            <a:spLocks noGrp="1"/>
          </p:cNvSpPr>
          <p:nvPr>
            <p:ph type="title"/>
          </p:nvPr>
        </p:nvSpPr>
        <p:spPr>
          <a:xfrm>
            <a:off x="461963" y="287338"/>
            <a:ext cx="8220075" cy="1597025"/>
          </a:xfrm>
        </p:spPr>
        <p:txBody>
          <a:bodyPr/>
          <a:lstStyle/>
          <a:p>
            <a:pPr eaLnBrk="1" hangingPunct="1"/>
            <a:r>
              <a:rPr lang="en-GB" altLang="en-US"/>
              <a:t>What is Sound?</a:t>
            </a:r>
          </a:p>
        </p:txBody>
      </p:sp>
      <p:sp>
        <p:nvSpPr>
          <p:cNvPr id="12297" name="Rectangle 13">
            <a:extLst>
              <a:ext uri="{FF2B5EF4-FFF2-40B4-BE49-F238E27FC236}">
                <a16:creationId xmlns:a16="http://schemas.microsoft.com/office/drawing/2014/main" id="{12AC3314-118B-42D2-B119-486D1A72EB97}"/>
              </a:ext>
            </a:extLst>
          </p:cNvPr>
          <p:cNvSpPr>
            <a:spLocks noChangeArrowheads="1"/>
          </p:cNvSpPr>
          <p:nvPr/>
        </p:nvSpPr>
        <p:spPr bwMode="auto">
          <a:xfrm>
            <a:off x="1835150" y="1711325"/>
            <a:ext cx="54784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latin typeface="Twinkl" pitchFamily="2" charset="0"/>
              </a:rPr>
              <a:t>Watch this clip to see to see how the different families of musical instrument create different sounds.</a:t>
            </a:r>
            <a:endParaRPr lang="en-GB" altLang="en-US" sz="1600" dirty="0">
              <a:solidFill>
                <a:schemeClr val="tx1"/>
              </a:solidFill>
              <a:latin typeface="Twinkl" pitchFamily="2" charset="0"/>
            </a:endParaRPr>
          </a:p>
        </p:txBody>
      </p:sp>
      <p:pic>
        <p:nvPicPr>
          <p:cNvPr id="12298" name="Whole Class">
            <a:extLst>
              <a:ext uri="{FF2B5EF4-FFF2-40B4-BE49-F238E27FC236}">
                <a16:creationId xmlns:a16="http://schemas.microsoft.com/office/drawing/2014/main" id="{22D3B357-CD66-4F46-A22B-A88062C33E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8D699B9-79B5-492B-AF92-4A39B58A7CBC}"/>
              </a:ext>
            </a:extLst>
          </p:cNvPr>
          <p:cNvSpPr/>
          <p:nvPr/>
        </p:nvSpPr>
        <p:spPr>
          <a:xfrm>
            <a:off x="755650" y="2001838"/>
            <a:ext cx="7632700" cy="1787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87" name="Title 5">
            <a:extLst>
              <a:ext uri="{FF2B5EF4-FFF2-40B4-BE49-F238E27FC236}">
                <a16:creationId xmlns:a16="http://schemas.microsoft.com/office/drawing/2014/main" id="{37635B50-1877-4A67-9410-F37B3C029DAC}"/>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16388" name="Rectangle 1">
            <a:extLst>
              <a:ext uri="{FF2B5EF4-FFF2-40B4-BE49-F238E27FC236}">
                <a16:creationId xmlns:a16="http://schemas.microsoft.com/office/drawing/2014/main" id="{CDAA1934-B9F5-4455-A722-C93E74B3A779}"/>
              </a:ext>
            </a:extLst>
          </p:cNvPr>
          <p:cNvSpPr>
            <a:spLocks noChangeArrowheads="1"/>
          </p:cNvSpPr>
          <p:nvPr/>
        </p:nvSpPr>
        <p:spPr bwMode="auto">
          <a:xfrm>
            <a:off x="873125" y="1506538"/>
            <a:ext cx="73993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Twinkl" pitchFamily="2" charset="0"/>
              </a:rPr>
              <a:t>We can see and feel vibrations whenever sounds are made.</a:t>
            </a:r>
          </a:p>
        </p:txBody>
      </p:sp>
      <p:pic>
        <p:nvPicPr>
          <p:cNvPr id="16389" name="Whole Class">
            <a:extLst>
              <a:ext uri="{FF2B5EF4-FFF2-40B4-BE49-F238E27FC236}">
                <a16:creationId xmlns:a16="http://schemas.microsoft.com/office/drawing/2014/main" id="{0A7ACAEE-1B1A-4737-B8D9-270C7E10A8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a:extLst>
              <a:ext uri="{FF2B5EF4-FFF2-40B4-BE49-F238E27FC236}">
                <a16:creationId xmlns:a16="http://schemas.microsoft.com/office/drawing/2014/main" id="{45B277FF-D77B-445D-B2CC-942BDABD2DE9}"/>
              </a:ext>
            </a:extLst>
          </p:cNvPr>
          <p:cNvSpPr>
            <a:spLocks noChangeArrowheads="1"/>
          </p:cNvSpPr>
          <p:nvPr/>
        </p:nvSpPr>
        <p:spPr bwMode="auto">
          <a:xfrm>
            <a:off x="1831975" y="2144713"/>
            <a:ext cx="54832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Twinkl" pitchFamily="2" charset="0"/>
              </a:rPr>
              <a:t>Gently place your hand on your throat.</a:t>
            </a:r>
            <a:br>
              <a:rPr lang="en-GB" altLang="en-US" dirty="0">
                <a:solidFill>
                  <a:schemeClr val="tx1"/>
                </a:solidFill>
                <a:latin typeface="Twinkl" pitchFamily="2" charset="0"/>
              </a:rPr>
            </a:b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Say ‘Ah!’</a:t>
            </a:r>
          </a:p>
          <a:p>
            <a:pPr algn="ctr" eaLnBrk="1" hangingPunct="1">
              <a:lnSpc>
                <a:spcPct val="100000"/>
              </a:lnSpc>
              <a:spcBef>
                <a:spcPct val="0"/>
              </a:spcBef>
              <a:buFontTx/>
              <a:buNone/>
            </a:pPr>
            <a:endParaRPr lang="en-GB" altLang="en-US" dirty="0">
              <a:solidFill>
                <a:schemeClr val="tx1"/>
              </a:solidFill>
              <a:latin typeface="Twinkl" pitchFamily="2" charset="0"/>
            </a:endParaRPr>
          </a:p>
          <a:p>
            <a:pPr algn="ctr" eaLnBrk="1" hangingPunct="1">
              <a:lnSpc>
                <a:spcPct val="100000"/>
              </a:lnSpc>
              <a:spcBef>
                <a:spcPct val="0"/>
              </a:spcBef>
              <a:buFontTx/>
              <a:buNone/>
            </a:pPr>
            <a:r>
              <a:rPr lang="en-GB" altLang="en-US" dirty="0">
                <a:solidFill>
                  <a:schemeClr val="tx1"/>
                </a:solidFill>
                <a:latin typeface="Twinkl" pitchFamily="2" charset="0"/>
              </a:rPr>
              <a:t>Can you feel the vibrations from your vocal cords?</a:t>
            </a:r>
          </a:p>
        </p:txBody>
      </p:sp>
      <p:sp>
        <p:nvSpPr>
          <p:cNvPr id="9" name="Oval Callout 8">
            <a:extLst>
              <a:ext uri="{FF2B5EF4-FFF2-40B4-BE49-F238E27FC236}">
                <a16:creationId xmlns:a16="http://schemas.microsoft.com/office/drawing/2014/main" id="{0E5E3D67-BA67-45A3-9B45-69F457120EBF}"/>
              </a:ext>
            </a:extLst>
          </p:cNvPr>
          <p:cNvSpPr/>
          <p:nvPr/>
        </p:nvSpPr>
        <p:spPr>
          <a:xfrm>
            <a:off x="3213100" y="3998913"/>
            <a:ext cx="2717800" cy="1931987"/>
          </a:xfrm>
          <a:prstGeom prst="wedgeEllipseCallou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6392" name="Rectangle 11">
            <a:extLst>
              <a:ext uri="{FF2B5EF4-FFF2-40B4-BE49-F238E27FC236}">
                <a16:creationId xmlns:a16="http://schemas.microsoft.com/office/drawing/2014/main" id="{C9390294-160D-4093-90B1-E0149D6272CD}"/>
              </a:ext>
            </a:extLst>
          </p:cNvPr>
          <p:cNvSpPr>
            <a:spLocks noChangeArrowheads="1"/>
          </p:cNvSpPr>
          <p:nvPr/>
        </p:nvSpPr>
        <p:spPr bwMode="auto">
          <a:xfrm>
            <a:off x="3860800" y="4273550"/>
            <a:ext cx="1433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7200" dirty="0">
                <a:solidFill>
                  <a:srgbClr val="92D050"/>
                </a:solidFill>
                <a:latin typeface="Londrina Solid" pitchFamily="50" charset="0"/>
              </a:rPr>
              <a:t>Ahh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E726E5-4283-4491-9C45-5E93AEF012B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6525" y="2149475"/>
            <a:ext cx="3287713"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D0B7B64-BD47-49A2-883E-C7D20843AE9D}"/>
              </a:ext>
            </a:extLst>
          </p:cNvPr>
          <p:cNvSpPr/>
          <p:nvPr/>
        </p:nvSpPr>
        <p:spPr>
          <a:xfrm>
            <a:off x="660400" y="3394075"/>
            <a:ext cx="2111375" cy="1295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1" name="Rectangle 10">
            <a:extLst>
              <a:ext uri="{FF2B5EF4-FFF2-40B4-BE49-F238E27FC236}">
                <a16:creationId xmlns:a16="http://schemas.microsoft.com/office/drawing/2014/main" id="{C6340D98-B639-4693-84E0-9FD87739F873}"/>
              </a:ext>
            </a:extLst>
          </p:cNvPr>
          <p:cNvSpPr/>
          <p:nvPr/>
        </p:nvSpPr>
        <p:spPr>
          <a:xfrm>
            <a:off x="6284913" y="3394075"/>
            <a:ext cx="2224087" cy="241588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latin typeface="Twinkl" pitchFamily="2" charset="0"/>
            </a:endParaRPr>
          </a:p>
        </p:txBody>
      </p:sp>
      <p:sp>
        <p:nvSpPr>
          <p:cNvPr id="18437" name="Title 5">
            <a:extLst>
              <a:ext uri="{FF2B5EF4-FFF2-40B4-BE49-F238E27FC236}">
                <a16:creationId xmlns:a16="http://schemas.microsoft.com/office/drawing/2014/main" id="{4C68E42C-DC09-4F03-BD5B-BDF4DAF773A8}"/>
              </a:ext>
            </a:extLst>
          </p:cNvPr>
          <p:cNvSpPr>
            <a:spLocks noGrp="1"/>
          </p:cNvSpPr>
          <p:nvPr>
            <p:ph type="title"/>
          </p:nvPr>
        </p:nvSpPr>
        <p:spPr>
          <a:xfrm>
            <a:off x="457200" y="287338"/>
            <a:ext cx="8220075" cy="1597025"/>
          </a:xfrm>
        </p:spPr>
        <p:txBody>
          <a:bodyPr/>
          <a:lstStyle/>
          <a:p>
            <a:pPr eaLnBrk="1" hangingPunct="1"/>
            <a:r>
              <a:rPr lang="en-GB" altLang="en-US"/>
              <a:t>Vibrations</a:t>
            </a:r>
          </a:p>
        </p:txBody>
      </p:sp>
      <p:sp>
        <p:nvSpPr>
          <p:cNvPr id="2" name="Rectangle 1">
            <a:extLst>
              <a:ext uri="{FF2B5EF4-FFF2-40B4-BE49-F238E27FC236}">
                <a16:creationId xmlns:a16="http://schemas.microsoft.com/office/drawing/2014/main" id="{EB106B9C-9EEB-4430-8DDC-A902609B74FA}"/>
              </a:ext>
            </a:extLst>
          </p:cNvPr>
          <p:cNvSpPr/>
          <p:nvPr/>
        </p:nvSpPr>
        <p:spPr>
          <a:xfrm>
            <a:off x="871538" y="1524000"/>
            <a:ext cx="7400925" cy="1077218"/>
          </a:xfrm>
          <a:prstGeom prst="rect">
            <a:avLst/>
          </a:prstGeom>
        </p:spPr>
        <p:txBody>
          <a:bodyPr>
            <a:spAutoFit/>
          </a:bodyPr>
          <a:lstStyle/>
          <a:p>
            <a:pPr algn="ctr" eaLnBrk="1" fontAlgn="auto" hangingPunct="1">
              <a:spcBef>
                <a:spcPts val="0"/>
              </a:spcBef>
              <a:spcAft>
                <a:spcPts val="0"/>
              </a:spcAft>
              <a:defRPr/>
            </a:pPr>
            <a:r>
              <a:rPr lang="en-GB" altLang="en-US" sz="1600" dirty="0">
                <a:latin typeface="Twinkl" pitchFamily="2" charset="0"/>
              </a:rPr>
              <a:t>Watch the videos of the tuning fork.</a:t>
            </a:r>
          </a:p>
          <a:p>
            <a:pPr algn="ctr" eaLnBrk="1" fontAlgn="auto" hangingPunct="1">
              <a:spcBef>
                <a:spcPts val="0"/>
              </a:spcBef>
              <a:spcAft>
                <a:spcPts val="0"/>
              </a:spcAft>
              <a:defRPr/>
            </a:pPr>
            <a:r>
              <a:rPr lang="en-GB" altLang="en-US" sz="1600" dirty="0">
                <a:latin typeface="Twinkl" pitchFamily="2" charset="0"/>
                <a:hlinkClick r:id="rId3"/>
              </a:rPr>
              <a:t>https://www.youtube.com/watch?v=_gbfu4YtTMQ</a:t>
            </a:r>
            <a:r>
              <a:rPr lang="en-GB" altLang="en-US" sz="1600" dirty="0">
                <a:latin typeface="Twinkl" pitchFamily="2" charset="0"/>
              </a:rPr>
              <a:t> </a:t>
            </a:r>
          </a:p>
          <a:p>
            <a:pPr algn="ctr" eaLnBrk="1" fontAlgn="auto" hangingPunct="1">
              <a:spcBef>
                <a:spcPts val="0"/>
              </a:spcBef>
              <a:spcAft>
                <a:spcPts val="0"/>
              </a:spcAft>
              <a:defRPr/>
            </a:pPr>
            <a:endParaRPr lang="en-GB" altLang="en-US" sz="1600" dirty="0">
              <a:latin typeface="Twinkl" pitchFamily="2" charset="0"/>
            </a:endParaRPr>
          </a:p>
          <a:p>
            <a:pPr algn="ctr" eaLnBrk="1" fontAlgn="auto" hangingPunct="1">
              <a:spcBef>
                <a:spcPts val="0"/>
              </a:spcBef>
              <a:spcAft>
                <a:spcPts val="0"/>
              </a:spcAft>
              <a:defRPr/>
            </a:pPr>
            <a:r>
              <a:rPr lang="en-GB" altLang="en-US" sz="1600" dirty="0">
                <a:latin typeface="Twinkl" pitchFamily="2" charset="0"/>
                <a:hlinkClick r:id="rId4"/>
              </a:rPr>
              <a:t>https://www.youtube.com/watch?v=iRYWmo3Tuq4</a:t>
            </a:r>
            <a:r>
              <a:rPr lang="en-GB" altLang="en-US" sz="1600" dirty="0">
                <a:latin typeface="Twinkl" pitchFamily="2" charset="0"/>
              </a:rPr>
              <a:t> </a:t>
            </a:r>
          </a:p>
        </p:txBody>
      </p:sp>
      <p:sp>
        <p:nvSpPr>
          <p:cNvPr id="4" name="Rectangle 3">
            <a:extLst>
              <a:ext uri="{FF2B5EF4-FFF2-40B4-BE49-F238E27FC236}">
                <a16:creationId xmlns:a16="http://schemas.microsoft.com/office/drawing/2014/main" id="{8148D347-6726-42AB-9C77-AD2467080A5E}"/>
              </a:ext>
            </a:extLst>
          </p:cNvPr>
          <p:cNvSpPr>
            <a:spLocks noChangeArrowheads="1"/>
          </p:cNvSpPr>
          <p:nvPr/>
        </p:nvSpPr>
        <p:spPr bwMode="auto">
          <a:xfrm>
            <a:off x="814388" y="3389481"/>
            <a:ext cx="18875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You can see the ripples in the water when you place the tuning fork into it.</a:t>
            </a:r>
          </a:p>
        </p:txBody>
      </p:sp>
      <p:sp>
        <p:nvSpPr>
          <p:cNvPr id="5" name="Rectangle 4">
            <a:extLst>
              <a:ext uri="{FF2B5EF4-FFF2-40B4-BE49-F238E27FC236}">
                <a16:creationId xmlns:a16="http://schemas.microsoft.com/office/drawing/2014/main" id="{BB15BFB5-60F1-42BB-9784-A41C75744276}"/>
              </a:ext>
            </a:extLst>
          </p:cNvPr>
          <p:cNvSpPr>
            <a:spLocks noChangeArrowheads="1"/>
          </p:cNvSpPr>
          <p:nvPr/>
        </p:nvSpPr>
        <p:spPr bwMode="auto">
          <a:xfrm>
            <a:off x="6400800" y="3400813"/>
            <a:ext cx="2092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1600" dirty="0">
                <a:solidFill>
                  <a:schemeClr val="tx1"/>
                </a:solidFill>
                <a:latin typeface="Twinkl" pitchFamily="2" charset="0"/>
              </a:rPr>
              <a:t>The tuning fork vibrates when it is hit, making the sound. These vibrations travel through the water, making the ripples as the water vibrates.</a:t>
            </a:r>
          </a:p>
        </p:txBody>
      </p:sp>
      <p:pic>
        <p:nvPicPr>
          <p:cNvPr id="18441" name="Group Work">
            <a:extLst>
              <a:ext uri="{FF2B5EF4-FFF2-40B4-BE49-F238E27FC236}">
                <a16:creationId xmlns:a16="http://schemas.microsoft.com/office/drawing/2014/main" id="{2DC43A22-532F-4963-8CE4-D167670BD38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p:bldP spid="5" grpId="0"/>
    </p:bld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TotalTime>
  <Words>594</Words>
  <Application>Microsoft Office PowerPoint</Application>
  <PresentationFormat>On-screen Show (4:3)</PresentationFormat>
  <Paragraphs>66</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Twinkl</vt:lpstr>
      <vt:lpstr>Arial</vt:lpstr>
      <vt:lpstr>Sassoon Infant Md</vt:lpstr>
      <vt:lpstr>Sassoon Infant Rg</vt:lpstr>
      <vt:lpstr>Wingdings</vt:lpstr>
      <vt:lpstr>Calibri</vt:lpstr>
      <vt:lpstr>Londrina Solid</vt:lpstr>
      <vt:lpstr>Office Theme</vt:lpstr>
      <vt:lpstr>Good Vibrations</vt:lpstr>
      <vt:lpstr>PowerPoint Presentation</vt:lpstr>
      <vt:lpstr>PowerPoint Presentation</vt:lpstr>
      <vt:lpstr>PowerPoint Presentation</vt:lpstr>
      <vt:lpstr>PowerPoint Presentation</vt:lpstr>
      <vt:lpstr>PowerPoint Presentation</vt:lpstr>
      <vt:lpstr>What is Sound?</vt:lpstr>
      <vt:lpstr>Vibrations</vt:lpstr>
      <vt:lpstr>Vibrations</vt:lpstr>
      <vt:lpstr>What is Sound?</vt:lpstr>
      <vt:lpstr>Loud and Quiet</vt:lpstr>
      <vt:lpstr>Different Sounds</vt:lpstr>
      <vt:lpstr>Different Sounds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Katherine Lamb</cp:lastModifiedBy>
  <cp:revision>101</cp:revision>
  <dcterms:created xsi:type="dcterms:W3CDTF">2014-10-01T16:09:27Z</dcterms:created>
  <dcterms:modified xsi:type="dcterms:W3CDTF">2021-01-04T11:17:41Z</dcterms:modified>
</cp:coreProperties>
</file>