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66" d="100"/>
          <a:sy n="66" d="100"/>
        </p:scale>
        <p:origin x="858"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B110-A66E-44F9-9156-5CD770F2A5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A4D53A-7071-4749-86AD-DAD4290B52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88251E0-04B9-4A5A-98E4-3835BCF21537}"/>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5" name="Footer Placeholder 4">
            <a:extLst>
              <a:ext uri="{FF2B5EF4-FFF2-40B4-BE49-F238E27FC236}">
                <a16:creationId xmlns:a16="http://schemas.microsoft.com/office/drawing/2014/main" id="{2D073D2E-82E9-41E4-95B5-397B71D7E5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99F066-B27B-4710-9CDD-71A55C3A1573}"/>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142352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3AC9C-C7FF-43E5-8CAE-8A8C5CF4D5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118F9E-DEE1-4B01-8606-1EECD19BC9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D8E00C-5D50-4BC2-970A-FB76D3872D5F}"/>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5" name="Footer Placeholder 4">
            <a:extLst>
              <a:ext uri="{FF2B5EF4-FFF2-40B4-BE49-F238E27FC236}">
                <a16:creationId xmlns:a16="http://schemas.microsoft.com/office/drawing/2014/main" id="{64A45C7C-89A0-4E9A-85F6-3C0E1CEEB2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6CF265-7957-4303-892D-3BF09EDD2237}"/>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29433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5E2978-3E85-4808-BF16-4A11C52DAD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D2333C-BF99-4EAD-B012-7E6EE6DA8A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8FBF51-C292-4AB9-8F34-77FD82DA7FB1}"/>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5" name="Footer Placeholder 4">
            <a:extLst>
              <a:ext uri="{FF2B5EF4-FFF2-40B4-BE49-F238E27FC236}">
                <a16:creationId xmlns:a16="http://schemas.microsoft.com/office/drawing/2014/main" id="{0F310ECD-5DFB-456F-9259-DFB3DC6DDB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A2A164-7871-4627-B233-E3140A9D0AB0}"/>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297384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06D1-035E-42C8-BACB-2B37F573AF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DD1429-514A-4D0D-A4FB-C967D5DFD9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D93E3D-9365-401C-A234-8164D061BC98}"/>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5" name="Footer Placeholder 4">
            <a:extLst>
              <a:ext uri="{FF2B5EF4-FFF2-40B4-BE49-F238E27FC236}">
                <a16:creationId xmlns:a16="http://schemas.microsoft.com/office/drawing/2014/main" id="{185A5390-9EC8-415D-8BDD-5CE7DB85C2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61619E-83DE-4AEC-911C-57A98B6AADA6}"/>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142578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9CC5-521A-4112-BDBA-6C81D68C9B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147986-1DCF-4B06-A03D-7BB296D417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F8EBE5-1BD9-4736-B524-784E31F9BEE3}"/>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5" name="Footer Placeholder 4">
            <a:extLst>
              <a:ext uri="{FF2B5EF4-FFF2-40B4-BE49-F238E27FC236}">
                <a16:creationId xmlns:a16="http://schemas.microsoft.com/office/drawing/2014/main" id="{8A824355-C3D2-4A3A-8FDA-3C5CA5B5DD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681711-7D4E-428E-8784-2B5A25577AE8}"/>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212051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F3C8-C1B4-4274-958F-92271C677E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6ADC0B-452A-4872-B775-6ADE757E7C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245AC2-B108-4A86-86F1-C9A10C453D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B4E6F8-6D11-49C8-998E-7BD96BCACC3B}"/>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6" name="Footer Placeholder 5">
            <a:extLst>
              <a:ext uri="{FF2B5EF4-FFF2-40B4-BE49-F238E27FC236}">
                <a16:creationId xmlns:a16="http://schemas.microsoft.com/office/drawing/2014/main" id="{C9994967-4C86-463E-B368-C783838544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F10FA6-9852-4930-983A-9CDE4F80B07E}"/>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392479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C1B4-BDFF-48B4-8684-3D5DA0D12F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5A0CF6-D9F5-43B8-82FA-5606FFDE0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C16B1A-5A26-4DF0-B1D5-3114C2542E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4F7ECB-FD37-4E93-926F-911BE476B7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B42B74-E87D-4E80-9AF9-C5CDBD0B22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AC715A-5034-4FB7-997B-7963FE5C40E7}"/>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8" name="Footer Placeholder 7">
            <a:extLst>
              <a:ext uri="{FF2B5EF4-FFF2-40B4-BE49-F238E27FC236}">
                <a16:creationId xmlns:a16="http://schemas.microsoft.com/office/drawing/2014/main" id="{E2D76806-7AE1-4DF4-822B-106F12C1F4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6FD6C3-596B-41F7-8F94-82E76902D39D}"/>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204089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8AF0E-0018-47C8-82CB-42986E065C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993994-C6C7-46FD-AF52-94848005CFA6}"/>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4" name="Footer Placeholder 3">
            <a:extLst>
              <a:ext uri="{FF2B5EF4-FFF2-40B4-BE49-F238E27FC236}">
                <a16:creationId xmlns:a16="http://schemas.microsoft.com/office/drawing/2014/main" id="{B83C8801-DDBB-497C-A0FB-5F445AC7BA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8CCEE3-A67D-4EB1-B5D9-5CD434A41141}"/>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139613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7C7CCD-4C5E-4862-BF8C-CA1F7ECFED81}"/>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3" name="Footer Placeholder 2">
            <a:extLst>
              <a:ext uri="{FF2B5EF4-FFF2-40B4-BE49-F238E27FC236}">
                <a16:creationId xmlns:a16="http://schemas.microsoft.com/office/drawing/2014/main" id="{A99871FE-1D54-4123-A88C-11732660C1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8B3D5E-685B-4BB8-9A93-17DE5AB791B1}"/>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311776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72500-380C-4A4A-974E-C687DAA7F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1811AF-96BD-4811-BD05-C54E662AFF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C78B64-66B6-48D4-B597-7E8897867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CB0447-1B4A-4CBB-8D1D-B5FDC6AF4FCC}"/>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6" name="Footer Placeholder 5">
            <a:extLst>
              <a:ext uri="{FF2B5EF4-FFF2-40B4-BE49-F238E27FC236}">
                <a16:creationId xmlns:a16="http://schemas.microsoft.com/office/drawing/2014/main" id="{E429B194-AA67-4C5B-ABBB-1B41482E19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C986BF-DA4B-4E76-A015-29644C8FB132}"/>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376614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276DF-342B-4739-97D4-0C2CF07FC3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A5A3E88-86A3-413D-BAFE-6346070F1A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359B66-789F-4A63-9274-2092DD385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80CAFC-0B97-408A-978A-4D729561136F}"/>
              </a:ext>
            </a:extLst>
          </p:cNvPr>
          <p:cNvSpPr>
            <a:spLocks noGrp="1"/>
          </p:cNvSpPr>
          <p:nvPr>
            <p:ph type="dt" sz="half" idx="10"/>
          </p:nvPr>
        </p:nvSpPr>
        <p:spPr/>
        <p:txBody>
          <a:bodyPr/>
          <a:lstStyle/>
          <a:p>
            <a:fld id="{0CEA1C64-C012-44D5-946D-F08362FCBB2A}" type="datetimeFigureOut">
              <a:rPr lang="en-GB" smtClean="0"/>
              <a:t>09/02/2021</a:t>
            </a:fld>
            <a:endParaRPr lang="en-GB"/>
          </a:p>
        </p:txBody>
      </p:sp>
      <p:sp>
        <p:nvSpPr>
          <p:cNvPr id="6" name="Footer Placeholder 5">
            <a:extLst>
              <a:ext uri="{FF2B5EF4-FFF2-40B4-BE49-F238E27FC236}">
                <a16:creationId xmlns:a16="http://schemas.microsoft.com/office/drawing/2014/main" id="{857FF7D5-A92C-497F-8775-A903161E49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A8E2C8-5701-4923-9328-E5FB542A907D}"/>
              </a:ext>
            </a:extLst>
          </p:cNvPr>
          <p:cNvSpPr>
            <a:spLocks noGrp="1"/>
          </p:cNvSpPr>
          <p:nvPr>
            <p:ph type="sldNum" sz="quarter" idx="12"/>
          </p:nvPr>
        </p:nvSpPr>
        <p:spPr/>
        <p:txBody>
          <a:bodyPr/>
          <a:lstStyle/>
          <a:p>
            <a:fld id="{DE671884-1C4F-4B2A-B76B-BC40FB3C3BE6}" type="slidenum">
              <a:rPr lang="en-GB" smtClean="0"/>
              <a:t>‹#›</a:t>
            </a:fld>
            <a:endParaRPr lang="en-GB"/>
          </a:p>
        </p:txBody>
      </p:sp>
    </p:spTree>
    <p:extLst>
      <p:ext uri="{BB962C8B-B14F-4D97-AF65-F5344CB8AC3E}">
        <p14:creationId xmlns:p14="http://schemas.microsoft.com/office/powerpoint/2010/main" val="74767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A3093-34FC-453E-9FE5-1CE1210225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0CD096-5F26-4FB4-9A53-8D6ED28B0D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9EA25E-9182-47E1-AC03-390516B9B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A1C64-C012-44D5-946D-F08362FCBB2A}" type="datetimeFigureOut">
              <a:rPr lang="en-GB" smtClean="0"/>
              <a:t>09/02/2021</a:t>
            </a:fld>
            <a:endParaRPr lang="en-GB"/>
          </a:p>
        </p:txBody>
      </p:sp>
      <p:sp>
        <p:nvSpPr>
          <p:cNvPr id="5" name="Footer Placeholder 4">
            <a:extLst>
              <a:ext uri="{FF2B5EF4-FFF2-40B4-BE49-F238E27FC236}">
                <a16:creationId xmlns:a16="http://schemas.microsoft.com/office/drawing/2014/main" id="{0058757F-31E7-4110-81B2-D810EF00FC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F12B83-7294-4853-8599-34B326D60B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71884-1C4F-4B2A-B76B-BC40FB3C3BE6}" type="slidenum">
              <a:rPr lang="en-GB" smtClean="0"/>
              <a:t>‹#›</a:t>
            </a:fld>
            <a:endParaRPr lang="en-GB"/>
          </a:p>
        </p:txBody>
      </p:sp>
    </p:spTree>
    <p:extLst>
      <p:ext uri="{BB962C8B-B14F-4D97-AF65-F5344CB8AC3E}">
        <p14:creationId xmlns:p14="http://schemas.microsoft.com/office/powerpoint/2010/main" val="76212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bbc.co.uk/newsround/44100737#:~:text=Volcanoes%20erupt%20when%20molten%20rock,rises%20towards%20the%20Earth's%20surfac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fd1VasIETw"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p:txBody>
          <a:bodyPr/>
          <a:lstStyle/>
          <a:p>
            <a:endParaRPr lang="en-GB"/>
          </a:p>
        </p:txBody>
      </p:sp>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5" y="1"/>
            <a:ext cx="12246429" cy="6858000"/>
          </a:xfrm>
          <a:prstGeom prst="rect">
            <a:avLst/>
          </a:prstGeom>
        </p:spPr>
      </p:pic>
      <p:pic>
        <p:nvPicPr>
          <p:cNvPr id="7" name="Picture 4" descr="Volcano HD Stock Images | Shutterstock">
            <a:extLst>
              <a:ext uri="{FF2B5EF4-FFF2-40B4-BE49-F238E27FC236}">
                <a16:creationId xmlns:a16="http://schemas.microsoft.com/office/drawing/2014/main" id="{97E1BF41-E2A5-455D-A7F2-CED247C5FE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0823"/>
          <a:stretch/>
        </p:blipFill>
        <p:spPr bwMode="auto">
          <a:xfrm>
            <a:off x="1024116" y="2644801"/>
            <a:ext cx="3242718" cy="20733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New Zealand volcano erupts: Is eruption related to dreaded 'Ring of Fire'  activity? | Science | News | Express.co.uk">
            <a:extLst>
              <a:ext uri="{FF2B5EF4-FFF2-40B4-BE49-F238E27FC236}">
                <a16:creationId xmlns:a16="http://schemas.microsoft.com/office/drawing/2014/main" id="{A6679958-E71A-45BD-B600-0A7966E1D8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8677" y="3365526"/>
            <a:ext cx="5619750" cy="3333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Good vibrations: What Earthquakes can tell us about the Earth - Science  Over Everything">
            <a:extLst>
              <a:ext uri="{FF2B5EF4-FFF2-40B4-BE49-F238E27FC236}">
                <a16:creationId xmlns:a16="http://schemas.microsoft.com/office/drawing/2014/main" id="{6A46A9C4-EF24-4171-B9F0-5DEF936D8C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428" y="1866596"/>
            <a:ext cx="3661101" cy="312480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476E6274-8C26-4F41-AE6D-8244B38E70D2}"/>
              </a:ext>
            </a:extLst>
          </p:cNvPr>
          <p:cNvSpPr/>
          <p:nvPr/>
        </p:nvSpPr>
        <p:spPr>
          <a:xfrm>
            <a:off x="349955" y="425120"/>
            <a:ext cx="11585573" cy="707886"/>
          </a:xfrm>
          <a:prstGeom prst="rect">
            <a:avLst/>
          </a:prstGeom>
        </p:spPr>
        <p:txBody>
          <a:bodyPr wrap="square">
            <a:spAutoFit/>
          </a:bodyPr>
          <a:lstStyle/>
          <a:p>
            <a:r>
              <a:rPr lang="en-GB" sz="4000" u="sng" dirty="0">
                <a:solidFill>
                  <a:schemeClr val="bg1"/>
                </a:solidFill>
                <a:latin typeface="Comic Sans MS" panose="030F0702030302020204" pitchFamily="66" charset="0"/>
              </a:rPr>
              <a:t>Create a Volcano or Earthquake model – Part 2.</a:t>
            </a:r>
            <a:endParaRPr lang="en-GB" sz="4000" dirty="0"/>
          </a:p>
        </p:txBody>
      </p:sp>
    </p:spTree>
    <p:extLst>
      <p:ext uri="{BB962C8B-B14F-4D97-AF65-F5344CB8AC3E}">
        <p14:creationId xmlns:p14="http://schemas.microsoft.com/office/powerpoint/2010/main" val="290708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p:txBody>
          <a:bodyPr/>
          <a:lstStyle/>
          <a:p>
            <a:endParaRPr lang="en-GB" dirty="0"/>
          </a:p>
        </p:txBody>
      </p:sp>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52" y="173038"/>
            <a:ext cx="12246429" cy="6858000"/>
          </a:xfrm>
          <a:prstGeom prst="rect">
            <a:avLst/>
          </a:prstGeom>
        </p:spPr>
      </p:pic>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a:xfrm>
            <a:off x="440267" y="660400"/>
            <a:ext cx="11311466" cy="6024562"/>
          </a:xfrm>
        </p:spPr>
        <p:txBody>
          <a:bodyPr>
            <a:normAutofit/>
          </a:bodyPr>
          <a:lstStyle/>
          <a:p>
            <a:r>
              <a:rPr lang="en-GB" sz="3600" dirty="0">
                <a:solidFill>
                  <a:schemeClr val="bg1"/>
                </a:solidFill>
                <a:latin typeface="Comic Sans MS" panose="030F0702030302020204" pitchFamily="66" charset="0"/>
              </a:rPr>
              <a:t>Back in week 3 of this half term, you looked at volcanoes and earthquakes. After making your model of either a volcano or an earthquake, you now need to explain why they occur using the correct geographical vocabulary.</a:t>
            </a:r>
          </a:p>
          <a:p>
            <a:endParaRPr lang="en-GB" sz="3600" dirty="0">
              <a:solidFill>
                <a:schemeClr val="bg1"/>
              </a:solidFill>
              <a:latin typeface="Comic Sans MS" panose="030F0702030302020204" pitchFamily="66" charset="0"/>
            </a:endParaRPr>
          </a:p>
          <a:p>
            <a:r>
              <a:rPr lang="en-GB" sz="3600" dirty="0">
                <a:solidFill>
                  <a:schemeClr val="bg1"/>
                </a:solidFill>
                <a:latin typeface="Comic Sans MS" panose="030F0702030302020204" pitchFamily="66" charset="0"/>
              </a:rPr>
              <a:t>If you are struggling with your explanations, working through this PowerPoint might help.</a:t>
            </a:r>
          </a:p>
          <a:p>
            <a:endParaRPr lang="en-GB" sz="3600" dirty="0">
              <a:solidFill>
                <a:schemeClr val="bg1"/>
              </a:solidFill>
              <a:latin typeface="Comic Sans MS" panose="030F0702030302020204" pitchFamily="66" charset="0"/>
            </a:endParaRPr>
          </a:p>
          <a:p>
            <a:endParaRPr lang="en-GB" sz="36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97662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p:txBody>
          <a:bodyPr/>
          <a:lstStyle/>
          <a:p>
            <a:endParaRPr lang="en-GB" dirty="0"/>
          </a:p>
        </p:txBody>
      </p:sp>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5" y="1"/>
            <a:ext cx="12246429" cy="6858000"/>
          </a:xfrm>
          <a:prstGeom prst="rect">
            <a:avLst/>
          </a:prstGeom>
        </p:spPr>
      </p:pic>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a:xfrm>
            <a:off x="812800" y="1986844"/>
            <a:ext cx="9855200" cy="3270956"/>
          </a:xfrm>
        </p:spPr>
        <p:txBody>
          <a:bodyPr/>
          <a:lstStyle/>
          <a:p>
            <a:r>
              <a:rPr lang="en-GB" sz="3600" dirty="0">
                <a:solidFill>
                  <a:schemeClr val="bg1"/>
                </a:solidFill>
                <a:latin typeface="Comic Sans MS" panose="030F0702030302020204" pitchFamily="66" charset="0"/>
              </a:rPr>
              <a:t>A </a:t>
            </a:r>
            <a:r>
              <a:rPr lang="en-GB" sz="3600" b="1" dirty="0">
                <a:solidFill>
                  <a:schemeClr val="bg1"/>
                </a:solidFill>
                <a:latin typeface="Comic Sans MS" panose="030F0702030302020204" pitchFamily="66" charset="0"/>
              </a:rPr>
              <a:t>volcano</a:t>
            </a:r>
            <a:r>
              <a:rPr lang="en-GB" sz="3600" dirty="0">
                <a:solidFill>
                  <a:schemeClr val="bg1"/>
                </a:solidFill>
                <a:latin typeface="Comic Sans MS" panose="030F0702030302020204" pitchFamily="66" charset="0"/>
              </a:rPr>
              <a:t> is formed when hot molten rock, ash and gases escape from an opening in the Earth's surface. The molten rock and ash solidify as they cool, forming the distinctive </a:t>
            </a:r>
            <a:r>
              <a:rPr lang="en-GB" sz="3600" b="1" dirty="0">
                <a:solidFill>
                  <a:schemeClr val="bg1"/>
                </a:solidFill>
                <a:latin typeface="Comic Sans MS" panose="030F0702030302020204" pitchFamily="66" charset="0"/>
              </a:rPr>
              <a:t>volcano</a:t>
            </a:r>
            <a:r>
              <a:rPr lang="en-GB" sz="3600" dirty="0">
                <a:solidFill>
                  <a:schemeClr val="bg1"/>
                </a:solidFill>
                <a:latin typeface="Comic Sans MS" panose="030F0702030302020204" pitchFamily="66" charset="0"/>
              </a:rPr>
              <a:t> shape shown on this slide.</a:t>
            </a:r>
            <a:endParaRPr lang="en-GB" sz="3600" b="1" dirty="0">
              <a:solidFill>
                <a:schemeClr val="bg1"/>
              </a:solidFill>
              <a:latin typeface="Comic Sans MS" panose="030F0702030302020204" pitchFamily="66" charset="0"/>
            </a:endParaRPr>
          </a:p>
          <a:p>
            <a:endParaRPr lang="en-GB" dirty="0"/>
          </a:p>
        </p:txBody>
      </p:sp>
      <p:sp>
        <p:nvSpPr>
          <p:cNvPr id="4" name="TextBox 3">
            <a:extLst>
              <a:ext uri="{FF2B5EF4-FFF2-40B4-BE49-F238E27FC236}">
                <a16:creationId xmlns:a16="http://schemas.microsoft.com/office/drawing/2014/main" id="{1CE14752-D150-46DD-8B7B-2B63E1D15FAB}"/>
              </a:ext>
            </a:extLst>
          </p:cNvPr>
          <p:cNvSpPr txBox="1"/>
          <p:nvPr/>
        </p:nvSpPr>
        <p:spPr>
          <a:xfrm>
            <a:off x="914400" y="349956"/>
            <a:ext cx="10227733" cy="646331"/>
          </a:xfrm>
          <a:prstGeom prst="rect">
            <a:avLst/>
          </a:prstGeom>
          <a:noFill/>
        </p:spPr>
        <p:txBody>
          <a:bodyPr wrap="square" rtlCol="0">
            <a:spAutoFit/>
          </a:bodyPr>
          <a:lstStyle/>
          <a:p>
            <a:r>
              <a:rPr lang="en-GB" sz="3600" dirty="0">
                <a:solidFill>
                  <a:schemeClr val="bg1"/>
                </a:solidFill>
                <a:latin typeface="Comic Sans MS" panose="030F0702030302020204" pitchFamily="66" charset="0"/>
              </a:rPr>
              <a:t>Why does a volcano form?</a:t>
            </a:r>
            <a:endParaRPr lang="en-GB" sz="3600" dirty="0"/>
          </a:p>
        </p:txBody>
      </p:sp>
    </p:spTree>
    <p:extLst>
      <p:ext uri="{BB962C8B-B14F-4D97-AF65-F5344CB8AC3E}">
        <p14:creationId xmlns:p14="http://schemas.microsoft.com/office/powerpoint/2010/main" val="3148345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98" y="158751"/>
            <a:ext cx="12246429" cy="6858000"/>
          </a:xfrm>
          <a:prstGeom prst="rect">
            <a:avLst/>
          </a:prstGeom>
        </p:spPr>
      </p:pic>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a:xfrm>
            <a:off x="928687" y="1211261"/>
            <a:ext cx="10334625" cy="2984500"/>
          </a:xfrm>
        </p:spPr>
        <p:txBody>
          <a:bodyPr>
            <a:normAutofit fontScale="90000"/>
          </a:bodyPr>
          <a:lstStyle/>
          <a:p>
            <a:br>
              <a:rPr lang="en-GB" sz="3300" b="1" dirty="0">
                <a:solidFill>
                  <a:schemeClr val="bg1"/>
                </a:solidFill>
                <a:latin typeface="Comic Sans MS" panose="030F0702030302020204" pitchFamily="66" charset="0"/>
              </a:rPr>
            </a:br>
            <a:br>
              <a:rPr lang="en-GB" sz="2900" b="1" dirty="0">
                <a:solidFill>
                  <a:schemeClr val="bg1"/>
                </a:solidFill>
                <a:latin typeface="Comic Sans MS" panose="030F0702030302020204" pitchFamily="66" charset="0"/>
              </a:rPr>
            </a:br>
            <a:r>
              <a:rPr lang="en-GB" sz="2900" b="1" dirty="0">
                <a:solidFill>
                  <a:schemeClr val="bg1"/>
                </a:solidFill>
                <a:latin typeface="Comic Sans MS" panose="030F0702030302020204" pitchFamily="66" charset="0"/>
              </a:rPr>
              <a:t>Volcanoes erupt</a:t>
            </a:r>
            <a:r>
              <a:rPr lang="en-GB" sz="2900" dirty="0">
                <a:solidFill>
                  <a:schemeClr val="bg1"/>
                </a:solidFill>
                <a:latin typeface="Comic Sans MS" panose="030F0702030302020204" pitchFamily="66" charset="0"/>
              </a:rPr>
              <a:t> when molten rock called magma rises to the surface. Magma is formed when the earth's mantle melts. ... If magma is thick, gas bubbles cannot easily escape and pressure builds up as the magma rises. When the pressure is too much an explosive eruption can </a:t>
            </a:r>
            <a:r>
              <a:rPr lang="en-GB" sz="2900" b="1" dirty="0">
                <a:solidFill>
                  <a:schemeClr val="bg1"/>
                </a:solidFill>
                <a:latin typeface="Comic Sans MS" panose="030F0702030302020204" pitchFamily="66" charset="0"/>
              </a:rPr>
              <a:t>happen</a:t>
            </a:r>
            <a:r>
              <a:rPr lang="en-GB" sz="2900" dirty="0">
                <a:solidFill>
                  <a:schemeClr val="bg1"/>
                </a:solidFill>
                <a:latin typeface="Comic Sans MS" panose="030F0702030302020204" pitchFamily="66" charset="0"/>
              </a:rPr>
              <a:t>, which can be dangerous and destructive</a:t>
            </a:r>
            <a:r>
              <a:rPr lang="en-GB" sz="3300" dirty="0">
                <a:solidFill>
                  <a:schemeClr val="bg1"/>
                </a:solidFill>
                <a:latin typeface="Comic Sans MS" panose="030F0702030302020204" pitchFamily="66" charset="0"/>
              </a:rPr>
              <a:t>.</a:t>
            </a:r>
            <a:br>
              <a:rPr lang="en-GB" dirty="0">
                <a:solidFill>
                  <a:schemeClr val="bg1"/>
                </a:solidFill>
                <a:latin typeface="Comic Sans MS" panose="030F0702030302020204" pitchFamily="66" charset="0"/>
              </a:rPr>
            </a:br>
            <a:endParaRPr lang="en-GB" dirty="0"/>
          </a:p>
        </p:txBody>
      </p:sp>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a:xfrm>
            <a:off x="1524000" y="4778375"/>
            <a:ext cx="9144000" cy="1655762"/>
          </a:xfrm>
        </p:spPr>
        <p:txBody>
          <a:bodyPr/>
          <a:lstStyle/>
          <a:p>
            <a:r>
              <a:rPr lang="en-GB" dirty="0"/>
              <a:t>.</a:t>
            </a:r>
          </a:p>
        </p:txBody>
      </p:sp>
      <p:sp>
        <p:nvSpPr>
          <p:cNvPr id="4" name="TextBox 3">
            <a:extLst>
              <a:ext uri="{FF2B5EF4-FFF2-40B4-BE49-F238E27FC236}">
                <a16:creationId xmlns:a16="http://schemas.microsoft.com/office/drawing/2014/main" id="{00443B4B-4B8E-45DC-BD10-8435AA521065}"/>
              </a:ext>
            </a:extLst>
          </p:cNvPr>
          <p:cNvSpPr txBox="1"/>
          <p:nvPr/>
        </p:nvSpPr>
        <p:spPr>
          <a:xfrm>
            <a:off x="714375" y="423863"/>
            <a:ext cx="11158538" cy="646331"/>
          </a:xfrm>
          <a:prstGeom prst="rect">
            <a:avLst/>
          </a:prstGeom>
          <a:noFill/>
        </p:spPr>
        <p:txBody>
          <a:bodyPr wrap="square" rtlCol="0">
            <a:spAutoFit/>
          </a:bodyPr>
          <a:lstStyle/>
          <a:p>
            <a:r>
              <a:rPr lang="en-GB" sz="3600" u="sng" dirty="0">
                <a:solidFill>
                  <a:schemeClr val="bg1"/>
                </a:solidFill>
                <a:latin typeface="Comic Sans MS" panose="030F0702030302020204" pitchFamily="66" charset="0"/>
              </a:rPr>
              <a:t>Why does a volcano erupt?</a:t>
            </a:r>
            <a:endParaRPr lang="en-GB" sz="3600" dirty="0"/>
          </a:p>
        </p:txBody>
      </p:sp>
      <p:pic>
        <p:nvPicPr>
          <p:cNvPr id="6" name="Picture 4" descr="Image result for picture of the earth's layers">
            <a:extLst>
              <a:ext uri="{FF2B5EF4-FFF2-40B4-BE49-F238E27FC236}">
                <a16:creationId xmlns:a16="http://schemas.microsoft.com/office/drawing/2014/main" id="{9E776D6B-CB3A-491B-98AD-ADF88E4431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500" y="3260656"/>
            <a:ext cx="3746500" cy="342827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32EDE10-4B7E-4570-9A32-FD1D5507CF23}"/>
              </a:ext>
            </a:extLst>
          </p:cNvPr>
          <p:cNvSpPr/>
          <p:nvPr/>
        </p:nvSpPr>
        <p:spPr>
          <a:xfrm>
            <a:off x="1090613" y="5185074"/>
            <a:ext cx="6096000" cy="923330"/>
          </a:xfrm>
          <a:prstGeom prst="rect">
            <a:avLst/>
          </a:prstGeom>
        </p:spPr>
        <p:txBody>
          <a:bodyPr>
            <a:spAutoFit/>
          </a:bodyPr>
          <a:lstStyle/>
          <a:p>
            <a:r>
              <a:rPr lang="en-GB" dirty="0">
                <a:solidFill>
                  <a:schemeClr val="bg1"/>
                </a:solidFill>
                <a:latin typeface="Comic Sans MS" panose="030F0702030302020204" pitchFamily="66" charset="0"/>
                <a:hlinkClick r:id="rId4">
                  <a:extLst>
                    <a:ext uri="{A12FA001-AC4F-418D-AE19-62706E023703}">
                      <ahyp:hlinkClr xmlns:ahyp="http://schemas.microsoft.com/office/drawing/2018/hyperlinkcolor" val="tx"/>
                    </a:ext>
                  </a:extLst>
                </a:hlinkClick>
              </a:rPr>
              <a:t>https://www.bbc.co.uk/newsround/44100737#:~:text=Volcanoes%20erupt%20when%20molten%20rock,rises%20towards%20the%20Earth's%20surface</a:t>
            </a:r>
            <a:r>
              <a:rPr lang="en-GB" dirty="0">
                <a:solidFill>
                  <a:schemeClr val="bg1"/>
                </a:solidFill>
                <a:latin typeface="Comic Sans MS" panose="030F0702030302020204" pitchFamily="66" charset="0"/>
              </a:rPr>
              <a:t>. </a:t>
            </a:r>
          </a:p>
        </p:txBody>
      </p:sp>
      <p:sp>
        <p:nvSpPr>
          <p:cNvPr id="8" name="Rectangle 7">
            <a:extLst>
              <a:ext uri="{FF2B5EF4-FFF2-40B4-BE49-F238E27FC236}">
                <a16:creationId xmlns:a16="http://schemas.microsoft.com/office/drawing/2014/main" id="{AB796CEB-9417-4024-A43E-6332839345B1}"/>
              </a:ext>
            </a:extLst>
          </p:cNvPr>
          <p:cNvSpPr/>
          <p:nvPr/>
        </p:nvSpPr>
        <p:spPr>
          <a:xfrm>
            <a:off x="1090613" y="3699562"/>
            <a:ext cx="6096000" cy="646331"/>
          </a:xfrm>
          <a:prstGeom prst="rect">
            <a:avLst/>
          </a:prstGeom>
        </p:spPr>
        <p:txBody>
          <a:bodyPr>
            <a:spAutoFit/>
          </a:bodyPr>
          <a:lstStyle/>
          <a:p>
            <a:r>
              <a:rPr lang="en-GB" u="sng" dirty="0">
                <a:solidFill>
                  <a:schemeClr val="bg1"/>
                </a:solidFill>
                <a:latin typeface="Comic Sans MS" panose="030F0702030302020204" pitchFamily="66" charset="0"/>
              </a:rPr>
              <a:t>A short video from Newsround about what causes volcanoes to erupt</a:t>
            </a:r>
            <a:endParaRPr lang="en-GB" dirty="0"/>
          </a:p>
        </p:txBody>
      </p:sp>
    </p:spTree>
    <p:extLst>
      <p:ext uri="{BB962C8B-B14F-4D97-AF65-F5344CB8AC3E}">
        <p14:creationId xmlns:p14="http://schemas.microsoft.com/office/powerpoint/2010/main" val="322808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5" y="1"/>
            <a:ext cx="12246429" cy="6858000"/>
          </a:xfrm>
          <a:prstGeom prst="rect">
            <a:avLst/>
          </a:prstGeom>
        </p:spPr>
      </p:pic>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a:xfrm>
            <a:off x="-571500" y="1122363"/>
            <a:ext cx="12573000" cy="1035050"/>
          </a:xfrm>
        </p:spPr>
        <p:txBody>
          <a:bodyPr>
            <a:normAutofit fontScale="90000"/>
          </a:bodyPr>
          <a:lstStyle/>
          <a:p>
            <a:r>
              <a:rPr lang="en-GB" u="sng" dirty="0">
                <a:solidFill>
                  <a:schemeClr val="bg1"/>
                </a:solidFill>
                <a:latin typeface="Comic Sans MS" panose="030F0702030302020204" pitchFamily="66" charset="0"/>
              </a:rPr>
              <a:t>What causes an earthquake to happen?</a:t>
            </a:r>
            <a:endParaRPr lang="en-GB" dirty="0"/>
          </a:p>
        </p:txBody>
      </p:sp>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a:xfrm>
            <a:off x="814388" y="2600325"/>
            <a:ext cx="9853612" cy="2657475"/>
          </a:xfrm>
        </p:spPr>
        <p:txBody>
          <a:bodyPr>
            <a:normAutofit/>
          </a:bodyPr>
          <a:lstStyle/>
          <a:p>
            <a:r>
              <a:rPr lang="en-GB" sz="3000" b="1" dirty="0">
                <a:solidFill>
                  <a:schemeClr val="bg1"/>
                </a:solidFill>
                <a:latin typeface="Comic Sans MS" panose="030F0702030302020204" pitchFamily="66" charset="0"/>
              </a:rPr>
              <a:t>Earthquakes</a:t>
            </a:r>
            <a:r>
              <a:rPr lang="en-GB" sz="3000" dirty="0">
                <a:solidFill>
                  <a:schemeClr val="bg1"/>
                </a:solidFill>
                <a:latin typeface="Comic Sans MS" panose="030F0702030302020204" pitchFamily="66" charset="0"/>
              </a:rPr>
              <a:t> usually happen when rock underground suddenly breaks or jolts along a fault line. ... Over time these plates move very slowly, but when they meet the edges (or fault lines) can get stuck while the plate continues to move. This </a:t>
            </a:r>
            <a:r>
              <a:rPr lang="en-GB" sz="3000" b="1" dirty="0">
                <a:solidFill>
                  <a:schemeClr val="bg1"/>
                </a:solidFill>
                <a:latin typeface="Comic Sans MS" panose="030F0702030302020204" pitchFamily="66" charset="0"/>
              </a:rPr>
              <a:t>causes</a:t>
            </a:r>
            <a:r>
              <a:rPr lang="en-GB" sz="3000" dirty="0">
                <a:solidFill>
                  <a:schemeClr val="bg1"/>
                </a:solidFill>
                <a:latin typeface="Comic Sans MS" panose="030F0702030302020204" pitchFamily="66" charset="0"/>
              </a:rPr>
              <a:t> pressure to build up which eventually </a:t>
            </a:r>
            <a:r>
              <a:rPr lang="en-GB" sz="3000" b="1" dirty="0">
                <a:solidFill>
                  <a:schemeClr val="bg1"/>
                </a:solidFill>
                <a:latin typeface="Comic Sans MS" panose="030F0702030302020204" pitchFamily="66" charset="0"/>
              </a:rPr>
              <a:t>leads to an earthquake.</a:t>
            </a:r>
            <a:endParaRPr lang="en-GB" sz="3000" dirty="0">
              <a:solidFill>
                <a:schemeClr val="bg1"/>
              </a:solidFill>
              <a:latin typeface="Comic Sans MS" panose="030F0702030302020204" pitchFamily="66" charset="0"/>
            </a:endParaRPr>
          </a:p>
          <a:p>
            <a:endParaRPr lang="en-GB" dirty="0"/>
          </a:p>
        </p:txBody>
      </p:sp>
    </p:spTree>
    <p:extLst>
      <p:ext uri="{BB962C8B-B14F-4D97-AF65-F5344CB8AC3E}">
        <p14:creationId xmlns:p14="http://schemas.microsoft.com/office/powerpoint/2010/main" val="3514430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5" y="1"/>
            <a:ext cx="12246429" cy="6858000"/>
          </a:xfrm>
          <a:prstGeom prst="rect">
            <a:avLst/>
          </a:prstGeom>
        </p:spPr>
      </p:pic>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p:txBody>
          <a:bodyPr/>
          <a:lstStyle/>
          <a:p>
            <a:r>
              <a:rPr lang="en-GB" u="sng" dirty="0">
                <a:solidFill>
                  <a:schemeClr val="bg1"/>
                </a:solidFill>
                <a:latin typeface="Comic Sans MS" panose="030F0702030302020204" pitchFamily="66" charset="0"/>
              </a:rPr>
              <a:t>Earthquake song</a:t>
            </a:r>
            <a:r>
              <a:rPr lang="en-GB" dirty="0">
                <a:solidFill>
                  <a:schemeClr val="bg1"/>
                </a:solidFill>
                <a:latin typeface="Comic Sans MS" panose="030F0702030302020204" pitchFamily="66" charset="0"/>
              </a:rPr>
              <a:t>.</a:t>
            </a:r>
            <a:endParaRPr lang="en-GB" dirty="0"/>
          </a:p>
        </p:txBody>
      </p:sp>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p:txBody>
          <a:bodyPr>
            <a:normAutofit/>
          </a:bodyPr>
          <a:lstStyle/>
          <a:p>
            <a:r>
              <a:rPr lang="en-GB" sz="3600" dirty="0">
                <a:solidFill>
                  <a:schemeClr val="bg1"/>
                </a:solidFill>
                <a:latin typeface="Comic Sans MS" panose="030F0702030302020204" pitchFamily="66" charset="0"/>
                <a:hlinkClick r:id="rId3">
                  <a:extLst>
                    <a:ext uri="{A12FA001-AC4F-418D-AE19-62706E023703}">
                      <ahyp:hlinkClr xmlns:ahyp="http://schemas.microsoft.com/office/drawing/2018/hyperlinkcolor" val="tx"/>
                    </a:ext>
                  </a:extLst>
                </a:hlinkClick>
              </a:rPr>
              <a:t>https://www.youtube.com/watch?v=zfd1VasIETw</a:t>
            </a:r>
            <a:endParaRPr lang="en-GB" sz="3600" dirty="0">
              <a:latin typeface="Comic Sans MS" panose="030F0702030302020204" pitchFamily="66" charset="0"/>
            </a:endParaRPr>
          </a:p>
        </p:txBody>
      </p:sp>
    </p:spTree>
    <p:extLst>
      <p:ext uri="{BB962C8B-B14F-4D97-AF65-F5344CB8AC3E}">
        <p14:creationId xmlns:p14="http://schemas.microsoft.com/office/powerpoint/2010/main" val="345444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CD04-6486-4FD2-A1AB-3E78534CCC25}"/>
              </a:ext>
            </a:extLst>
          </p:cNvPr>
          <p:cNvSpPr>
            <a:spLocks noGrp="1"/>
          </p:cNvSpPr>
          <p:nvPr>
            <p:ph type="ctrTitle"/>
          </p:nvPr>
        </p:nvSpPr>
        <p:spPr/>
        <p:txBody>
          <a:bodyPr/>
          <a:lstStyle/>
          <a:p>
            <a:endParaRPr lang="en-GB" dirty="0"/>
          </a:p>
        </p:txBody>
      </p:sp>
      <p:pic>
        <p:nvPicPr>
          <p:cNvPr id="5" name="Picture 4">
            <a:extLst>
              <a:ext uri="{FF2B5EF4-FFF2-40B4-BE49-F238E27FC236}">
                <a16:creationId xmlns:a16="http://schemas.microsoft.com/office/drawing/2014/main" id="{4C0BD604-626E-4C7B-8227-A39A858C2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5" y="1"/>
            <a:ext cx="12246429" cy="6858000"/>
          </a:xfrm>
          <a:prstGeom prst="rect">
            <a:avLst/>
          </a:prstGeom>
        </p:spPr>
      </p:pic>
      <p:sp>
        <p:nvSpPr>
          <p:cNvPr id="3" name="Subtitle 2">
            <a:extLst>
              <a:ext uri="{FF2B5EF4-FFF2-40B4-BE49-F238E27FC236}">
                <a16:creationId xmlns:a16="http://schemas.microsoft.com/office/drawing/2014/main" id="{F587B771-95C5-4F6A-BEF1-1C6842A8198B}"/>
              </a:ext>
            </a:extLst>
          </p:cNvPr>
          <p:cNvSpPr>
            <a:spLocks noGrp="1"/>
          </p:cNvSpPr>
          <p:nvPr>
            <p:ph type="subTitle" idx="1"/>
          </p:nvPr>
        </p:nvSpPr>
        <p:spPr>
          <a:xfrm>
            <a:off x="377371" y="595085"/>
            <a:ext cx="11277600" cy="5254171"/>
          </a:xfrm>
        </p:spPr>
        <p:txBody>
          <a:bodyPr>
            <a:normAutofit lnSpcReduction="10000"/>
          </a:bodyPr>
          <a:lstStyle/>
          <a:p>
            <a:r>
              <a:rPr lang="en-GB" sz="3600" dirty="0">
                <a:solidFill>
                  <a:schemeClr val="bg1"/>
                </a:solidFill>
                <a:latin typeface="Comic Sans MS" panose="030F0702030302020204" pitchFamily="66" charset="0"/>
              </a:rPr>
              <a:t>I hope this second PowerPoint has helped you understand the geographical reasons why earthquakes and volcanoes occur.</a:t>
            </a:r>
          </a:p>
          <a:p>
            <a:endParaRPr lang="en-GB" sz="3600" dirty="0">
              <a:solidFill>
                <a:schemeClr val="bg1"/>
              </a:solidFill>
              <a:latin typeface="Comic Sans MS" panose="030F0702030302020204" pitchFamily="66" charset="0"/>
            </a:endParaRPr>
          </a:p>
          <a:p>
            <a:r>
              <a:rPr lang="en-GB" sz="3600" dirty="0">
                <a:solidFill>
                  <a:schemeClr val="bg1"/>
                </a:solidFill>
                <a:latin typeface="Comic Sans MS" panose="030F0702030302020204" pitchFamily="66" charset="0"/>
              </a:rPr>
              <a:t>If you haven’t already uploaded pictures of your model and either a written explanation or a video explaining why earthquakes or volcanoes happen please do so. We look forward to seeing your work.</a:t>
            </a:r>
          </a:p>
          <a:p>
            <a:endParaRPr lang="en-GB" sz="3600" dirty="0">
              <a:solidFill>
                <a:schemeClr val="bg1"/>
              </a:solidFill>
              <a:latin typeface="Comic Sans MS" panose="030F0702030302020204" pitchFamily="66" charset="0"/>
            </a:endParaRPr>
          </a:p>
          <a:p>
            <a:r>
              <a:rPr lang="en-GB" sz="3600" dirty="0">
                <a:solidFill>
                  <a:schemeClr val="bg1"/>
                </a:solidFill>
                <a:latin typeface="Comic Sans MS" panose="030F0702030302020204" pitchFamily="66" charset="0"/>
              </a:rPr>
              <a:t>Miss Brewster, Miss Stevens and Miss Lamb.</a:t>
            </a:r>
          </a:p>
        </p:txBody>
      </p:sp>
    </p:spTree>
    <p:extLst>
      <p:ext uri="{BB962C8B-B14F-4D97-AF65-F5344CB8AC3E}">
        <p14:creationId xmlns:p14="http://schemas.microsoft.com/office/powerpoint/2010/main" val="2457645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384</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PowerPoint Presentation</vt:lpstr>
      <vt:lpstr>PowerPoint Presentation</vt:lpstr>
      <vt:lpstr>PowerPoint Presentation</vt:lpstr>
      <vt:lpstr>  Volcanoes erupt when molten rock called magma rises to the surface. Magma is formed when the earth's mantle melts. ... If magma is thick, gas bubbles cannot easily escape and pressure builds up as the magma rises. When the pressure is too much an explosive eruption can happen, which can be dangerous and destructive. </vt:lpstr>
      <vt:lpstr>What causes an earthquake to happen?</vt:lpstr>
      <vt:lpstr>Earthquake song.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Hayley Wall</dc:creator>
  <cp:lastModifiedBy>Hayley Wall</cp:lastModifiedBy>
  <cp:revision>3</cp:revision>
  <dcterms:created xsi:type="dcterms:W3CDTF">2021-02-09T11:59:01Z</dcterms:created>
  <dcterms:modified xsi:type="dcterms:W3CDTF">2021-02-09T12:20:18Z</dcterms:modified>
</cp:coreProperties>
</file>