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Twinkl" panose="020B0604020202020204" charset="0"/>
      <p:regular r:id="rId12"/>
      <p:bold r:id="rId13"/>
    </p:embeddedFont>
    <p:embeddedFont>
      <p:font typeface="Tuffy" panose="020B0603060100000000"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800"/>
    <a:srgbClr val="F2F2F2"/>
    <a:srgbClr val="F0821A"/>
    <a:srgbClr val="00A8E7"/>
    <a:srgbClr val="6E9789"/>
    <a:srgbClr val="F06293"/>
    <a:srgbClr val="8D358B"/>
    <a:srgbClr val="009541"/>
    <a:srgbClr val="FAB001"/>
    <a:srgbClr val="FEF3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78" y="78"/>
      </p:cViewPr>
      <p:guideLst>
        <p:guide orient="horz" pos="2183"/>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7" d="100"/>
          <a:sy n="87" d="100"/>
        </p:scale>
        <p:origin x="29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2001795"/>
            <a:ext cx="8220075" cy="4656700"/>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hyperlink" Target="https://www.youtube.com/watch?v=j7cgQikVP-U&amp;t=13m12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hyperlink" Target="https://www.youtube.com/watch?v=j7cgQikVP-U&amp;t=13m12s" TargetMode="Externa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tiff"/><Relationship Id="rId10" Type="http://schemas.openxmlformats.org/officeDocument/2006/relationships/image" Target="../media/image16.png"/><Relationship Id="rId4" Type="http://schemas.openxmlformats.org/officeDocument/2006/relationships/image" Target="../media/image18.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4.png"/><Relationship Id="rId7"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jpeg"/><Relationship Id="rId10" Type="http://schemas.openxmlformats.org/officeDocument/2006/relationships/image" Target="../media/image20.png"/><Relationship Id="rId4" Type="http://schemas.openxmlformats.org/officeDocument/2006/relationships/hyperlink" Target="https://www.youtube.com/watch?v=j7cgQikVP-U&amp;t=13m12s" TargetMode="External"/><Relationship Id="rId9" Type="http://schemas.openxmlformats.org/officeDocument/2006/relationships/image" Target="../media/image25.tiff"/></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tiff"/><Relationship Id="rId7" Type="http://schemas.openxmlformats.org/officeDocument/2006/relationships/image" Target="../media/image17.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hyperlink" Target="https://www.youtube.com/watch?v=j7cgQikVP-U&amp;t=13m12s" TargetMode="External"/><Relationship Id="rId11" Type="http://schemas.openxmlformats.org/officeDocument/2006/relationships/image" Target="../media/image16.png"/><Relationship Id="rId5" Type="http://schemas.openxmlformats.org/officeDocument/2006/relationships/image" Target="../media/image28.tiff"/><Relationship Id="rId10"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7.jpeg"/><Relationship Id="rId7" Type="http://schemas.openxmlformats.org/officeDocument/2006/relationships/image" Target="../media/image16.png"/><Relationship Id="rId2" Type="http://schemas.openxmlformats.org/officeDocument/2006/relationships/hyperlink" Target="https://www.youtube.com/watch?v=j7cgQikVP-U&amp;t=13m12s"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32.png"/><Relationship Id="rId10" Type="http://schemas.openxmlformats.org/officeDocument/2006/relationships/image" Target="../media/image20.png"/><Relationship Id="rId4" Type="http://schemas.openxmlformats.org/officeDocument/2006/relationships/image" Target="../media/image31.png"/><Relationship Id="rId9" Type="http://schemas.openxmlformats.org/officeDocument/2006/relationships/image" Target="../media/image33.tiff"/></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jpeg"/><Relationship Id="rId7" Type="http://schemas.openxmlformats.org/officeDocument/2006/relationships/image" Target="../media/image34.png"/><Relationship Id="rId2" Type="http://schemas.openxmlformats.org/officeDocument/2006/relationships/hyperlink" Target="https://www.youtube.com/watch?v=j7cgQikVP-U&amp;t=13m12s" TargetMode="Externa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20.png"/><Relationship Id="rId10" Type="http://schemas.openxmlformats.org/officeDocument/2006/relationships/image" Target="../media/image16.png"/><Relationship Id="rId4" Type="http://schemas.openxmlformats.org/officeDocument/2006/relationships/image" Target="../media/image27.tiff"/><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penguin.co.uk/books/324/32463/the-hundred-mile-an-hour-dog/9780141322346.html" TargetMode="External"/><Relationship Id="rId2" Type="http://schemas.openxmlformats.org/officeDocument/2006/relationships/image" Target="../media/image3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54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42C53E-9E78-43B8-B75F-466B226669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6876" y="3311083"/>
            <a:ext cx="7654477" cy="1523808"/>
          </a:xfrm>
          <a:prstGeom prst="rect">
            <a:avLst/>
          </a:prstGeom>
        </p:spPr>
      </p:pic>
      <p:sp>
        <p:nvSpPr>
          <p:cNvPr id="7" name="Body 2">
            <a:extLst>
              <a:ext uri="{FF2B5EF4-FFF2-40B4-BE49-F238E27FC236}">
                <a16:creationId xmlns:a16="http://schemas.microsoft.com/office/drawing/2014/main" id="{9BC1C30E-0BEB-4280-B660-8C8C304088E1}"/>
              </a:ext>
            </a:extLst>
          </p:cNvPr>
          <p:cNvSpPr txBox="1"/>
          <p:nvPr/>
        </p:nvSpPr>
        <p:spPr>
          <a:xfrm>
            <a:off x="667121" y="4976171"/>
            <a:ext cx="7809759" cy="923330"/>
          </a:xfrm>
          <a:prstGeom prst="rect">
            <a:avLst/>
          </a:prstGeom>
          <a:noFill/>
        </p:spPr>
        <p:txBody>
          <a:bodyPr wrap="square" rtlCol="0">
            <a:spAutoFit/>
          </a:bodyPr>
          <a:lstStyle/>
          <a:p>
            <a:pPr algn="ctr"/>
            <a:r>
              <a:rPr lang="en-GB" dirty="0">
                <a:latin typeface="Twinkl" pitchFamily="2" charset="0"/>
              </a:rPr>
              <a:t>When you’ve listened to Chapter 3, pause the video. </a:t>
            </a:r>
          </a:p>
          <a:p>
            <a:pPr algn="ctr"/>
            <a:r>
              <a:rPr lang="en-GB" dirty="0">
                <a:latin typeface="Twinkl" pitchFamily="2" charset="0"/>
              </a:rPr>
              <a:t>On the next slides, the Totally </a:t>
            </a:r>
            <a:r>
              <a:rPr lang="en-GB" dirty="0" err="1">
                <a:latin typeface="Twinkl" pitchFamily="2" charset="0"/>
              </a:rPr>
              <a:t>Pawsome</a:t>
            </a:r>
            <a:r>
              <a:rPr lang="en-GB" dirty="0">
                <a:latin typeface="Twinkl" pitchFamily="2" charset="0"/>
              </a:rPr>
              <a:t> Gang are going to </a:t>
            </a:r>
            <a:br>
              <a:rPr lang="en-GB" dirty="0">
                <a:latin typeface="Twinkl" pitchFamily="2" charset="0"/>
              </a:rPr>
            </a:br>
            <a:r>
              <a:rPr lang="en-GB" dirty="0">
                <a:latin typeface="Twinkl" pitchFamily="2" charset="0"/>
              </a:rPr>
              <a:t>ask you some questions about what you’ve just heard. </a:t>
            </a:r>
          </a:p>
        </p:txBody>
      </p:sp>
      <p:grpSp>
        <p:nvGrpSpPr>
          <p:cNvPr id="5" name="Group 4">
            <a:extLst>
              <a:ext uri="{FF2B5EF4-FFF2-40B4-BE49-F238E27FC236}">
                <a16:creationId xmlns:a16="http://schemas.microsoft.com/office/drawing/2014/main" id="{08B94A0B-06EB-41D4-AB85-2345AD6098D0}"/>
              </a:ext>
            </a:extLst>
          </p:cNvPr>
          <p:cNvGrpSpPr/>
          <p:nvPr/>
        </p:nvGrpSpPr>
        <p:grpSpPr>
          <a:xfrm>
            <a:off x="806015" y="3329523"/>
            <a:ext cx="38291734" cy="1239651"/>
            <a:chOff x="506338" y="2611220"/>
            <a:chExt cx="41168809" cy="1332793"/>
          </a:xfrm>
        </p:grpSpPr>
        <p:pic>
          <p:nvPicPr>
            <p:cNvPr id="20" name="Picture 19">
              <a:extLst>
                <a:ext uri="{FF2B5EF4-FFF2-40B4-BE49-F238E27FC236}">
                  <a16:creationId xmlns:a16="http://schemas.microsoft.com/office/drawing/2014/main" id="{EE7B8F73-3FDC-46BB-B583-37042F9521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6338" y="2777835"/>
              <a:ext cx="13722937" cy="1166178"/>
            </a:xfrm>
            <a:prstGeom prst="rect">
              <a:avLst/>
            </a:prstGeom>
          </p:spPr>
        </p:pic>
        <p:pic>
          <p:nvPicPr>
            <p:cNvPr id="10" name="Picture 9">
              <a:extLst>
                <a:ext uri="{FF2B5EF4-FFF2-40B4-BE49-F238E27FC236}">
                  <a16:creationId xmlns:a16="http://schemas.microsoft.com/office/drawing/2014/main" id="{208B0D1A-A350-48CB-BDFD-D5B7E6BB16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29275" y="2694528"/>
              <a:ext cx="13722937" cy="1166178"/>
            </a:xfrm>
            <a:prstGeom prst="rect">
              <a:avLst/>
            </a:prstGeom>
          </p:spPr>
        </p:pic>
        <p:sp>
          <p:nvSpPr>
            <p:cNvPr id="2" name="Rectangle 1">
              <a:extLst>
                <a:ext uri="{FF2B5EF4-FFF2-40B4-BE49-F238E27FC236}">
                  <a16:creationId xmlns:a16="http://schemas.microsoft.com/office/drawing/2014/main" id="{573AC4A8-0960-42A9-8EDC-1B7DF8129A42}"/>
                </a:ext>
              </a:extLst>
            </p:cNvPr>
            <p:cNvSpPr/>
            <p:nvPr/>
          </p:nvSpPr>
          <p:spPr>
            <a:xfrm>
              <a:off x="14229273" y="3860705"/>
              <a:ext cx="13722937" cy="833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5210B35-1752-463D-9780-FA8858DEF4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952210" y="2611220"/>
              <a:ext cx="13722937" cy="1166178"/>
            </a:xfrm>
            <a:prstGeom prst="rect">
              <a:avLst/>
            </a:prstGeom>
          </p:spPr>
        </p:pic>
        <p:sp>
          <p:nvSpPr>
            <p:cNvPr id="13" name="Rectangle 12">
              <a:extLst>
                <a:ext uri="{FF2B5EF4-FFF2-40B4-BE49-F238E27FC236}">
                  <a16:creationId xmlns:a16="http://schemas.microsoft.com/office/drawing/2014/main" id="{11D89F55-E1EC-4AEF-89EB-3BF9E2530C17}"/>
                </a:ext>
              </a:extLst>
            </p:cNvPr>
            <p:cNvSpPr/>
            <p:nvPr/>
          </p:nvSpPr>
          <p:spPr>
            <a:xfrm>
              <a:off x="27952210" y="3777398"/>
              <a:ext cx="13722937" cy="166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DOGS">
            <a:extLst>
              <a:ext uri="{FF2B5EF4-FFF2-40B4-BE49-F238E27FC236}">
                <a16:creationId xmlns:a16="http://schemas.microsoft.com/office/drawing/2014/main" id="{5A8C9AF1-DDB4-41E2-9286-7250E155D671}"/>
              </a:ext>
            </a:extLst>
          </p:cNvPr>
          <p:cNvGrpSpPr/>
          <p:nvPr/>
        </p:nvGrpSpPr>
        <p:grpSpPr>
          <a:xfrm>
            <a:off x="1133488" y="3312974"/>
            <a:ext cx="6953890" cy="1385371"/>
            <a:chOff x="833812" y="2622143"/>
            <a:chExt cx="7476376" cy="1489462"/>
          </a:xfrm>
        </p:grpSpPr>
        <p:pic>
          <p:nvPicPr>
            <p:cNvPr id="14" name="Picture 13">
              <a:extLst>
                <a:ext uri="{FF2B5EF4-FFF2-40B4-BE49-F238E27FC236}">
                  <a16:creationId xmlns:a16="http://schemas.microsoft.com/office/drawing/2014/main" id="{10572D2E-8D8C-4332-A284-3654B4B8A3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6642"/>
            <a:stretch/>
          </p:blipFill>
          <p:spPr>
            <a:xfrm>
              <a:off x="833812" y="3000041"/>
              <a:ext cx="1057517" cy="1028543"/>
            </a:xfrm>
            <a:prstGeom prst="rect">
              <a:avLst/>
            </a:prstGeom>
          </p:spPr>
        </p:pic>
        <p:pic>
          <p:nvPicPr>
            <p:cNvPr id="18" name="Picture 17">
              <a:extLst>
                <a:ext uri="{FF2B5EF4-FFF2-40B4-BE49-F238E27FC236}">
                  <a16:creationId xmlns:a16="http://schemas.microsoft.com/office/drawing/2014/main" id="{6E58D3C0-9CC1-468B-978D-56815A72D5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2549" b="8395"/>
            <a:stretch/>
          </p:blipFill>
          <p:spPr>
            <a:xfrm>
              <a:off x="2082628" y="2622143"/>
              <a:ext cx="1530072" cy="1469380"/>
            </a:xfrm>
            <a:prstGeom prst="rect">
              <a:avLst/>
            </a:prstGeom>
          </p:spPr>
        </p:pic>
        <p:pic>
          <p:nvPicPr>
            <p:cNvPr id="22" name="Picture 21">
              <a:extLst>
                <a:ext uri="{FF2B5EF4-FFF2-40B4-BE49-F238E27FC236}">
                  <a16:creationId xmlns:a16="http://schemas.microsoft.com/office/drawing/2014/main" id="{75725B0E-3EBB-4EF6-A9A5-0AE112DD266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7272"/>
            <a:stretch/>
          </p:blipFill>
          <p:spPr>
            <a:xfrm>
              <a:off x="3931583" y="2809640"/>
              <a:ext cx="1530072" cy="1281883"/>
            </a:xfrm>
            <a:prstGeom prst="rect">
              <a:avLst/>
            </a:prstGeom>
          </p:spPr>
        </p:pic>
        <p:pic>
          <p:nvPicPr>
            <p:cNvPr id="24" name="Picture 23">
              <a:extLst>
                <a:ext uri="{FF2B5EF4-FFF2-40B4-BE49-F238E27FC236}">
                  <a16:creationId xmlns:a16="http://schemas.microsoft.com/office/drawing/2014/main" id="{16BF23F7-1D6F-40A6-8B48-F3CF00B362F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38791"/>
            <a:stretch/>
          </p:blipFill>
          <p:spPr>
            <a:xfrm>
              <a:off x="5913256" y="2972246"/>
              <a:ext cx="751742" cy="1139359"/>
            </a:xfrm>
            <a:prstGeom prst="rect">
              <a:avLst/>
            </a:prstGeom>
          </p:spPr>
        </p:pic>
        <p:pic>
          <p:nvPicPr>
            <p:cNvPr id="26" name="Picture 25">
              <a:extLst>
                <a:ext uri="{FF2B5EF4-FFF2-40B4-BE49-F238E27FC236}">
                  <a16:creationId xmlns:a16="http://schemas.microsoft.com/office/drawing/2014/main" id="{6599503D-74F2-4CF4-BE37-15E93E0B870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35034"/>
            <a:stretch/>
          </p:blipFill>
          <p:spPr>
            <a:xfrm>
              <a:off x="7399718" y="2972246"/>
              <a:ext cx="910470" cy="1072203"/>
            </a:xfrm>
            <a:prstGeom prst="rect">
              <a:avLst/>
            </a:prstGeom>
          </p:spPr>
        </p:pic>
      </p:grpSp>
      <p:grpSp>
        <p:nvGrpSpPr>
          <p:cNvPr id="35" name="Group 34">
            <a:extLst>
              <a:ext uri="{FF2B5EF4-FFF2-40B4-BE49-F238E27FC236}">
                <a16:creationId xmlns:a16="http://schemas.microsoft.com/office/drawing/2014/main" id="{FDD3354D-059B-4E90-91EE-5735B6EDB33E}"/>
              </a:ext>
            </a:extLst>
          </p:cNvPr>
          <p:cNvGrpSpPr/>
          <p:nvPr/>
        </p:nvGrpSpPr>
        <p:grpSpPr>
          <a:xfrm>
            <a:off x="756876" y="3308666"/>
            <a:ext cx="7655255" cy="1523808"/>
            <a:chOff x="756876" y="2668137"/>
            <a:chExt cx="7655255" cy="1523808"/>
          </a:xfrm>
        </p:grpSpPr>
        <p:pic>
          <p:nvPicPr>
            <p:cNvPr id="21" name="Picture 20">
              <a:extLst>
                <a:ext uri="{FF2B5EF4-FFF2-40B4-BE49-F238E27FC236}">
                  <a16:creationId xmlns:a16="http://schemas.microsoft.com/office/drawing/2014/main" id="{AC36A4EE-B477-4D09-87BB-DD9E197C979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56876" y="2668137"/>
              <a:ext cx="7654477" cy="1523808"/>
            </a:xfrm>
            <a:prstGeom prst="rect">
              <a:avLst/>
            </a:prstGeom>
          </p:spPr>
        </p:pic>
        <p:cxnSp>
          <p:nvCxnSpPr>
            <p:cNvPr id="9" name="Straight Connector 8">
              <a:extLst>
                <a:ext uri="{FF2B5EF4-FFF2-40B4-BE49-F238E27FC236}">
                  <a16:creationId xmlns:a16="http://schemas.microsoft.com/office/drawing/2014/main" id="{9550449A-6D71-44D4-A5F5-5E5691D1348B}"/>
                </a:ext>
              </a:extLst>
            </p:cNvPr>
            <p:cNvCxnSpPr>
              <a:cxnSpLocks/>
            </p:cNvCxnSpPr>
            <p:nvPr/>
          </p:nvCxnSpPr>
          <p:spPr>
            <a:xfrm>
              <a:off x="756876" y="2668137"/>
              <a:ext cx="0" cy="1505657"/>
            </a:xfrm>
            <a:prstGeom prst="line">
              <a:avLst/>
            </a:prstGeom>
            <a:ln w="38100">
              <a:solidFill>
                <a:srgbClr val="0F141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5C3A49-6721-4E93-B4F8-FD9617116046}"/>
                </a:ext>
              </a:extLst>
            </p:cNvPr>
            <p:cNvCxnSpPr>
              <a:cxnSpLocks/>
            </p:cNvCxnSpPr>
            <p:nvPr/>
          </p:nvCxnSpPr>
          <p:spPr>
            <a:xfrm>
              <a:off x="8412131" y="2675804"/>
              <a:ext cx="0" cy="1497990"/>
            </a:xfrm>
            <a:prstGeom prst="line">
              <a:avLst/>
            </a:prstGeom>
            <a:ln w="38100">
              <a:solidFill>
                <a:srgbClr val="0F1418"/>
              </a:solidFill>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4AD5866A-5E7A-4FC6-BE50-78B08F3127FC}"/>
              </a:ext>
            </a:extLst>
          </p:cNvPr>
          <p:cNvSpPr/>
          <p:nvPr/>
        </p:nvSpPr>
        <p:spPr>
          <a:xfrm>
            <a:off x="8430261" y="3316333"/>
            <a:ext cx="265545" cy="1497990"/>
          </a:xfrm>
          <a:prstGeom prst="rect">
            <a:avLst/>
          </a:prstGeom>
          <a:solidFill>
            <a:srgbClr val="FC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A1C5BD5C-E289-4F24-B79D-69387AD03C44}"/>
              </a:ext>
            </a:extLst>
          </p:cNvPr>
          <p:cNvSpPr/>
          <p:nvPr/>
        </p:nvSpPr>
        <p:spPr>
          <a:xfrm>
            <a:off x="469900" y="3316333"/>
            <a:ext cx="267926" cy="1497990"/>
          </a:xfrm>
          <a:prstGeom prst="rect">
            <a:avLst/>
          </a:prstGeom>
          <a:solidFill>
            <a:srgbClr val="FC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p:cNvGrpSpPr/>
          <p:nvPr/>
        </p:nvGrpSpPr>
        <p:grpSpPr>
          <a:xfrm>
            <a:off x="501894" y="2043761"/>
            <a:ext cx="8131324" cy="549211"/>
            <a:chOff x="491384" y="2044525"/>
            <a:chExt cx="8131324" cy="549211"/>
          </a:xfrm>
          <a:solidFill>
            <a:srgbClr val="00A8E7"/>
          </a:solidFill>
        </p:grpSpPr>
        <p:sp>
          <p:nvSpPr>
            <p:cNvPr id="41" name="Freeform 40"/>
            <p:cNvSpPr/>
            <p:nvPr/>
          </p:nvSpPr>
          <p:spPr>
            <a:xfrm>
              <a:off x="491384" y="2044525"/>
              <a:ext cx="8131324" cy="549211"/>
            </a:xfrm>
            <a:custGeom>
              <a:avLst/>
              <a:gdLst>
                <a:gd name="connsiteX0" fmla="*/ 116403 w 8220075"/>
                <a:gd name="connsiteY0" fmla="*/ 0 h 630310"/>
                <a:gd name="connsiteX1" fmla="*/ 8103672 w 8220075"/>
                <a:gd name="connsiteY1" fmla="*/ 0 h 630310"/>
                <a:gd name="connsiteX2" fmla="*/ 8220075 w 8220075"/>
                <a:gd name="connsiteY2" fmla="*/ 116403 h 630310"/>
                <a:gd name="connsiteX3" fmla="*/ 8220075 w 8220075"/>
                <a:gd name="connsiteY3" fmla="*/ 630310 h 630310"/>
                <a:gd name="connsiteX4" fmla="*/ 0 w 8220075"/>
                <a:gd name="connsiteY4" fmla="*/ 630310 h 630310"/>
                <a:gd name="connsiteX5" fmla="*/ 0 w 8220075"/>
                <a:gd name="connsiteY5" fmla="*/ 116403 h 630310"/>
                <a:gd name="connsiteX6" fmla="*/ 116403 w 8220075"/>
                <a:gd name="connsiteY6" fmla="*/ 0 h 63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0075" h="630310">
                  <a:moveTo>
                    <a:pt x="116403" y="0"/>
                  </a:moveTo>
                  <a:lnTo>
                    <a:pt x="8103672" y="0"/>
                  </a:lnTo>
                  <a:cubicBezTo>
                    <a:pt x="8167960" y="0"/>
                    <a:pt x="8220075" y="52115"/>
                    <a:pt x="8220075" y="116403"/>
                  </a:cubicBezTo>
                  <a:lnTo>
                    <a:pt x="8220075" y="630310"/>
                  </a:lnTo>
                  <a:lnTo>
                    <a:pt x="0" y="630310"/>
                  </a:lnTo>
                  <a:lnTo>
                    <a:pt x="0" y="116403"/>
                  </a:lnTo>
                  <a:cubicBezTo>
                    <a:pt x="0" y="52115"/>
                    <a:pt x="52115" y="0"/>
                    <a:pt x="1164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491384" y="2120474"/>
              <a:ext cx="8131324" cy="400110"/>
            </a:xfrm>
            <a:prstGeom prst="rect">
              <a:avLst/>
            </a:prstGeom>
            <a:grpFill/>
          </p:spPr>
          <p:txBody>
            <a:bodyPr wrap="square" rtlCol="0">
              <a:spAutoFit/>
            </a:bodyPr>
            <a:lstStyle/>
            <a:p>
              <a:pPr algn="ctr"/>
              <a:r>
                <a:rPr lang="en-GB" sz="2000" b="1" dirty="0">
                  <a:solidFill>
                    <a:schemeClr val="bg1"/>
                  </a:solidFill>
                  <a:latin typeface="Twinkl" pitchFamily="2" charset="0"/>
                </a:rPr>
                <a:t>Listen to Chapter 3</a:t>
              </a:r>
            </a:p>
          </p:txBody>
        </p:sp>
      </p:grpSp>
      <p:pic>
        <p:nvPicPr>
          <p:cNvPr id="3" name="Picture 2" hidden="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43" name="Group 42"/>
          <p:cNvGrpSpPr/>
          <p:nvPr/>
        </p:nvGrpSpPr>
        <p:grpSpPr>
          <a:xfrm>
            <a:off x="0" y="6327284"/>
            <a:ext cx="9148864" cy="601936"/>
            <a:chOff x="0" y="6327284"/>
            <a:chExt cx="9148864" cy="601936"/>
          </a:xfrm>
        </p:grpSpPr>
        <p:grpSp>
          <p:nvGrpSpPr>
            <p:cNvPr id="44" name="Group 43"/>
            <p:cNvGrpSpPr/>
            <p:nvPr/>
          </p:nvGrpSpPr>
          <p:grpSpPr>
            <a:xfrm>
              <a:off x="0" y="6327284"/>
              <a:ext cx="9148864" cy="601936"/>
              <a:chOff x="0" y="6344062"/>
              <a:chExt cx="9148864" cy="601936"/>
            </a:xfrm>
          </p:grpSpPr>
          <p:grpSp>
            <p:nvGrpSpPr>
              <p:cNvPr id="48" name="Group 47"/>
              <p:cNvGrpSpPr/>
              <p:nvPr/>
            </p:nvGrpSpPr>
            <p:grpSpPr>
              <a:xfrm>
                <a:off x="0" y="6428870"/>
                <a:ext cx="9148864" cy="449614"/>
                <a:chOff x="794286" y="3019082"/>
                <a:chExt cx="7059780" cy="798369"/>
              </a:xfrm>
            </p:grpSpPr>
            <p:sp>
              <p:nvSpPr>
                <p:cNvPr id="52" name="Rectangle 51"/>
                <p:cNvSpPr/>
                <p:nvPr/>
              </p:nvSpPr>
              <p:spPr>
                <a:xfrm>
                  <a:off x="794614" y="3019082"/>
                  <a:ext cx="7059452" cy="798369"/>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3" name="Straight Connector 52"/>
                <p:cNvCxnSpPr/>
                <p:nvPr/>
              </p:nvCxnSpPr>
              <p:spPr>
                <a:xfrm>
                  <a:off x="794286" y="3028236"/>
                  <a:ext cx="705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7964517" y="6344062"/>
                <a:ext cx="1051209" cy="601936"/>
                <a:chOff x="7964517" y="6344062"/>
                <a:chExt cx="1051209" cy="601936"/>
              </a:xfrm>
            </p:grpSpPr>
            <p:pic>
              <p:nvPicPr>
                <p:cNvPr id="50" name="Picture 4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80282" y="6479753"/>
                  <a:ext cx="235444" cy="328707"/>
                </a:xfrm>
                <a:prstGeom prst="rect">
                  <a:avLst/>
                </a:prstGeom>
              </p:spPr>
            </p:pic>
            <p:pic>
              <p:nvPicPr>
                <p:cNvPr id="51" name="Picture 5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64517" y="6344062"/>
                  <a:ext cx="815765" cy="601936"/>
                </a:xfrm>
                <a:prstGeom prst="rect">
                  <a:avLst/>
                </a:prstGeom>
              </p:spPr>
            </p:pic>
          </p:grpSp>
        </p:grpSp>
        <p:sp>
          <p:nvSpPr>
            <p:cNvPr id="47" name="TextBox 46">
              <a:extLst>
                <a:ext uri="{FF2B5EF4-FFF2-40B4-BE49-F238E27FC236}">
                  <a16:creationId xmlns:a16="http://schemas.microsoft.com/office/drawing/2014/main" id="{805C331B-ACB4-4A36-A091-A97A26C8FBA9}"/>
                </a:ext>
              </a:extLst>
            </p:cNvPr>
            <p:cNvSpPr txBox="1"/>
            <p:nvPr/>
          </p:nvSpPr>
          <p:spPr>
            <a:xfrm>
              <a:off x="0" y="6531352"/>
              <a:ext cx="4952667" cy="246221"/>
            </a:xfrm>
            <a:prstGeom prst="rect">
              <a:avLst/>
            </a:prstGeom>
            <a:noFill/>
          </p:spPr>
          <p:txBody>
            <a:bodyPr wrap="square" rtlCol="0">
              <a:spAutoFit/>
            </a:bodyPr>
            <a:lstStyle/>
            <a:p>
              <a:r>
                <a:rPr lang="en-GB" sz="1000" dirty="0">
                  <a:solidFill>
                    <a:schemeClr val="bg1"/>
                  </a:solidFill>
                  <a:latin typeface="Tuffy" panose="020B0603060100000000" pitchFamily="34" charset="0"/>
                  <a:ea typeface="Tuffy" panose="020B0603060100000000" pitchFamily="34" charset="0"/>
                </a:rPr>
                <a:t>Text copyright </a:t>
              </a:r>
              <a:r>
                <a:rPr lang="en-GB" sz="1000" dirty="0">
                  <a:solidFill>
                    <a:schemeClr val="bg1"/>
                  </a:solidFill>
                  <a:ea typeface="Tuffy" panose="020B0603060100000000" pitchFamily="34" charset="0"/>
                </a:rPr>
                <a:t>©</a:t>
              </a:r>
              <a:r>
                <a:rPr lang="en-GB" sz="1000" dirty="0">
                  <a:solidFill>
                    <a:schemeClr val="bg1"/>
                  </a:solidFill>
                  <a:latin typeface="Tuffy" panose="020B0603060100000000" pitchFamily="34" charset="0"/>
                  <a:ea typeface="Tuffy" panose="020B0603060100000000" pitchFamily="34" charset="0"/>
                </a:rPr>
                <a:t>1996 by Jeremy Strong; illustrations copyright </a:t>
              </a:r>
              <a:r>
                <a:rPr lang="en-GB" sz="1000" dirty="0">
                  <a:solidFill>
                    <a:schemeClr val="bg1"/>
                  </a:solidFill>
                  <a:ea typeface="Tuffy" panose="020B0603060100000000" pitchFamily="34" charset="0"/>
                </a:rPr>
                <a:t>©</a:t>
              </a:r>
              <a:r>
                <a:rPr lang="en-GB" sz="1000" dirty="0">
                  <a:solidFill>
                    <a:schemeClr val="bg1"/>
                  </a:solidFill>
                  <a:latin typeface="Tuffy" panose="020B0603060100000000" pitchFamily="34" charset="0"/>
                  <a:ea typeface="Tuffy" panose="020B0603060100000000" pitchFamily="34" charset="0"/>
                </a:rPr>
                <a:t>1996 by Nick </a:t>
              </a:r>
              <a:r>
                <a:rPr lang="en-GB" sz="1000" dirty="0" err="1">
                  <a:solidFill>
                    <a:schemeClr val="bg1"/>
                  </a:solidFill>
                  <a:latin typeface="Tuffy" panose="020B0603060100000000" pitchFamily="34" charset="0"/>
                  <a:ea typeface="Tuffy" panose="020B0603060100000000" pitchFamily="34" charset="0"/>
                </a:rPr>
                <a:t>Sharratt</a:t>
              </a:r>
              <a:endParaRPr lang="en-GB" sz="1000" dirty="0">
                <a:solidFill>
                  <a:schemeClr val="bg1"/>
                </a:solidFill>
                <a:latin typeface="Tuffy" panose="020B0603060100000000" pitchFamily="34" charset="0"/>
                <a:ea typeface="Tuffy" panose="020B0603060100000000" pitchFamily="34" charset="0"/>
              </a:endParaRPr>
            </a:p>
          </p:txBody>
        </p:sp>
      </p:grpSp>
      <p:pic>
        <p:nvPicPr>
          <p:cNvPr id="16" name="Picture 15">
            <a:extLst>
              <a:ext uri="{FF2B5EF4-FFF2-40B4-BE49-F238E27FC236}">
                <a16:creationId xmlns:a16="http://schemas.microsoft.com/office/drawing/2014/main" id="{649AA028-77B1-4015-9608-344CEF2C06E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8" name="Group 7"/>
          <p:cNvGrpSpPr/>
          <p:nvPr/>
        </p:nvGrpSpPr>
        <p:grpSpPr>
          <a:xfrm>
            <a:off x="-25215" y="0"/>
            <a:ext cx="9169215" cy="1962614"/>
            <a:chOff x="-25215" y="0"/>
            <a:chExt cx="9169215" cy="1962614"/>
          </a:xfrm>
        </p:grpSpPr>
        <p:sp>
          <p:nvSpPr>
            <p:cNvPr id="29" name="TextBox 28">
              <a:extLst>
                <a:ext uri="{FF2B5EF4-FFF2-40B4-BE49-F238E27FC236}">
                  <a16:creationId xmlns:a16="http://schemas.microsoft.com/office/drawing/2014/main" id="{0A22448C-8B5A-4BEB-900B-74B1F2CB6EAD}"/>
                </a:ext>
              </a:extLst>
            </p:cNvPr>
            <p:cNvSpPr txBox="1"/>
            <p:nvPr/>
          </p:nvSpPr>
          <p:spPr>
            <a:xfrm>
              <a:off x="506338" y="652315"/>
              <a:ext cx="8131324" cy="707886"/>
            </a:xfrm>
            <a:prstGeom prst="rect">
              <a:avLst/>
            </a:prstGeom>
            <a:noFill/>
          </p:spPr>
          <p:txBody>
            <a:bodyPr wrap="square" rtlCol="0">
              <a:spAutoFit/>
            </a:bodyPr>
            <a:lstStyle/>
            <a:p>
              <a:pPr algn="ctr"/>
              <a:r>
                <a:rPr lang="en-GB" sz="4000" b="1" dirty="0">
                  <a:solidFill>
                    <a:schemeClr val="bg1"/>
                  </a:solidFill>
                </a:rPr>
                <a:t>The Hundred-Mile-An-Hour-Dog</a:t>
              </a:r>
            </a:p>
          </p:txBody>
        </p:sp>
        <p:grpSp>
          <p:nvGrpSpPr>
            <p:cNvPr id="32" name="Group 31"/>
            <p:cNvGrpSpPr/>
            <p:nvPr/>
          </p:nvGrpSpPr>
          <p:grpSpPr>
            <a:xfrm>
              <a:off x="-25215" y="0"/>
              <a:ext cx="9169215" cy="1962614"/>
              <a:chOff x="-25215" y="0"/>
              <a:chExt cx="9169215" cy="1962614"/>
            </a:xfrm>
          </p:grpSpPr>
          <p:sp>
            <p:nvSpPr>
              <p:cNvPr id="33" name="Rectangle 32"/>
              <p:cNvSpPr/>
              <p:nvPr/>
            </p:nvSpPr>
            <p:spPr>
              <a:xfrm>
                <a:off x="0" y="0"/>
                <a:ext cx="9144000" cy="1698809"/>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p:cNvSpPr/>
              <p:nvPr/>
            </p:nvSpPr>
            <p:spPr>
              <a:xfrm rot="10800000">
                <a:off x="0" y="1574485"/>
                <a:ext cx="9144000" cy="388129"/>
              </a:xfrm>
              <a:prstGeom prst="rtTriangle">
                <a:avLst/>
              </a:prstGeom>
              <a:solidFill>
                <a:srgbClr val="00A8E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ight Triangle 35"/>
              <p:cNvSpPr/>
              <p:nvPr/>
            </p:nvSpPr>
            <p:spPr>
              <a:xfrm rot="10800000">
                <a:off x="-25215" y="1523004"/>
                <a:ext cx="9169213" cy="319194"/>
              </a:xfrm>
              <a:prstGeom prst="rtTriangle">
                <a:avLst/>
              </a:prstGeom>
              <a:solidFill>
                <a:srgbClr val="00A8E7">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Triangle 36"/>
              <p:cNvSpPr/>
              <p:nvPr/>
            </p:nvSpPr>
            <p:spPr>
              <a:xfrm rot="10800000" flipH="1">
                <a:off x="0" y="1682356"/>
                <a:ext cx="9143998" cy="234329"/>
              </a:xfrm>
              <a:prstGeom prst="rtTriangle">
                <a:avLst/>
              </a:prstGeom>
              <a:solidFill>
                <a:srgbClr val="00A8E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TITLE TEXT"/>
            <p:cNvSpPr txBox="1">
              <a:spLocks/>
            </p:cNvSpPr>
            <p:nvPr/>
          </p:nvSpPr>
          <p:spPr>
            <a:xfrm>
              <a:off x="621323" y="350550"/>
              <a:ext cx="7513983"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Puffin Book of the Week</a:t>
              </a:r>
              <a:br>
                <a:rPr lang="en-GB" dirty="0">
                  <a:solidFill>
                    <a:schemeClr val="bg1"/>
                  </a:solidFill>
                </a:rPr>
              </a:br>
              <a:r>
                <a:rPr lang="en-GB" sz="2800" b="0" dirty="0">
                  <a:solidFill>
                    <a:schemeClr val="bg1"/>
                  </a:solidFill>
                </a:rPr>
                <a:t>The Hundred-Mile-An Hour Dog</a:t>
              </a:r>
            </a:p>
          </p:txBody>
        </p:sp>
        <p:pic>
          <p:nvPicPr>
            <p:cNvPr id="39" name="Picture 3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4548" y="132296"/>
              <a:ext cx="967805" cy="1476866"/>
            </a:xfrm>
            <a:prstGeom prst="rect">
              <a:avLst/>
            </a:prstGeom>
            <a:ln w="28575">
              <a:solidFill>
                <a:srgbClr val="0076B0"/>
              </a:solidFill>
            </a:ln>
          </p:spPr>
        </p:pic>
      </p:grpSp>
      <p:sp>
        <p:nvSpPr>
          <p:cNvPr id="28" name="NEXT">
            <a:hlinkClick r:id="" action="ppaction://hlinkshowjump?jump=nextslide"/>
            <a:extLst>
              <a:ext uri="{FF2B5EF4-FFF2-40B4-BE49-F238E27FC236}">
                <a16:creationId xmlns:a16="http://schemas.microsoft.com/office/drawing/2014/main" id="{70C8C22A-4A0F-4B48-80F2-7476DC476ACB}"/>
              </a:ext>
            </a:extLst>
          </p:cNvPr>
          <p:cNvSpPr/>
          <p:nvPr/>
        </p:nvSpPr>
        <p:spPr>
          <a:xfrm>
            <a:off x="7629055" y="5765092"/>
            <a:ext cx="876416" cy="535204"/>
          </a:xfrm>
          <a:prstGeom prst="roundRect">
            <a:avLst>
              <a:gd name="adj" fmla="val 14815"/>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15" name="NEXT">
            <a:extLst>
              <a:ext uri="{FF2B5EF4-FFF2-40B4-BE49-F238E27FC236}">
                <a16:creationId xmlns:a16="http://schemas.microsoft.com/office/drawing/2014/main" id="{625523DF-B205-4E77-9D2D-7AA817169945}"/>
              </a:ext>
            </a:extLst>
          </p:cNvPr>
          <p:cNvSpPr/>
          <p:nvPr/>
        </p:nvSpPr>
        <p:spPr>
          <a:xfrm>
            <a:off x="4133792" y="4916919"/>
            <a:ext cx="876416" cy="535204"/>
          </a:xfrm>
          <a:prstGeom prst="roundRect">
            <a:avLst>
              <a:gd name="adj" fmla="val 14815"/>
            </a:avLst>
          </a:prstGeom>
          <a:solidFill>
            <a:srgbClr val="0076B0"/>
          </a:solidFill>
          <a:ln w="28575">
            <a:solidFill>
              <a:srgbClr val="88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6" name="Body 2">
            <a:extLst>
              <a:ext uri="{FF2B5EF4-FFF2-40B4-BE49-F238E27FC236}">
                <a16:creationId xmlns:a16="http://schemas.microsoft.com/office/drawing/2014/main" id="{1DF8DE7A-CB64-49DF-A301-F3D83611ED44}"/>
              </a:ext>
            </a:extLst>
          </p:cNvPr>
          <p:cNvSpPr txBox="1"/>
          <p:nvPr/>
        </p:nvSpPr>
        <p:spPr>
          <a:xfrm>
            <a:off x="667121" y="2646184"/>
            <a:ext cx="7809759" cy="646331"/>
          </a:xfrm>
          <a:prstGeom prst="rect">
            <a:avLst/>
          </a:prstGeom>
          <a:noFill/>
        </p:spPr>
        <p:txBody>
          <a:bodyPr wrap="square" rtlCol="0">
            <a:spAutoFit/>
          </a:bodyPr>
          <a:lstStyle/>
          <a:p>
            <a:pPr algn="ctr"/>
            <a:r>
              <a:rPr lang="en-GB" dirty="0">
                <a:latin typeface="Twinkl" pitchFamily="2" charset="0"/>
              </a:rPr>
              <a:t>To listen to Jeremy Strong read the third chapter of </a:t>
            </a:r>
            <a:br>
              <a:rPr lang="en-GB" dirty="0">
                <a:latin typeface="Twinkl" pitchFamily="2" charset="0"/>
              </a:rPr>
            </a:br>
            <a:r>
              <a:rPr lang="en-GB" dirty="0">
                <a:latin typeface="Twinkl" pitchFamily="2" charset="0"/>
              </a:rPr>
              <a:t>‘The Hundred-Mile-An-Hour Dog’, click </a:t>
            </a:r>
            <a:r>
              <a:rPr lang="en-GB" dirty="0">
                <a:latin typeface="Twinkl" pitchFamily="2" charset="0"/>
                <a:hlinkClick r:id="rId14"/>
              </a:rPr>
              <a:t>here</a:t>
            </a:r>
            <a:r>
              <a:rPr lang="en-GB" dirty="0">
                <a:latin typeface="Twinkl" pitchFamily="2" charset="0"/>
              </a:rPr>
              <a:t>.</a:t>
            </a:r>
          </a:p>
        </p:txBody>
      </p:sp>
    </p:spTree>
    <p:extLst>
      <p:ext uri="{BB962C8B-B14F-4D97-AF65-F5344CB8AC3E}">
        <p14:creationId xmlns:p14="http://schemas.microsoft.com/office/powerpoint/2010/main" val="31677025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25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par>
                          <p:cTn id="18" fill="hold">
                            <p:stCondLst>
                              <p:cond delay="1500"/>
                            </p:stCondLst>
                            <p:childTnLst>
                              <p:par>
                                <p:cTn id="19" presetID="35" presetClass="path" presetSubtype="0" fill="hold" nodeType="afterEffect">
                                  <p:stCondLst>
                                    <p:cond delay="250"/>
                                  </p:stCondLst>
                                  <p:childTnLst>
                                    <p:animMotion origin="layout" path="M -4.44444E-6 2.59259E-6 L -3.35868 2.59259E-6 " pathEditMode="relative" rAng="0" ptsTypes="AA">
                                      <p:cBhvr>
                                        <p:cTn id="20" dur="10000" fill="hold"/>
                                        <p:tgtEl>
                                          <p:spTgt spid="5"/>
                                        </p:tgtEl>
                                        <p:attrNameLst>
                                          <p:attrName>ppt_x</p:attrName>
                                          <p:attrName>ppt_y</p:attrName>
                                        </p:attrNameLst>
                                      </p:cBhvr>
                                      <p:rCtr x="-167934" y="0"/>
                                    </p:animMotion>
                                  </p:childTnLst>
                                </p:cTn>
                              </p:par>
                            </p:childTnLst>
                          </p:cTn>
                        </p:par>
                        <p:par>
                          <p:cTn id="21" fill="hold">
                            <p:stCondLst>
                              <p:cond delay="11750"/>
                            </p:stCondLst>
                            <p:childTnLst>
                              <p:par>
                                <p:cTn id="22" presetID="10" presetClass="entr" presetSubtype="0" fill="hold" grpId="0" nodeType="afterEffect">
                                  <p:stCondLst>
                                    <p:cond delay="25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xit" presetSubtype="0" fill="hold"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par>
                          <p:cTn id="40" fill="hold">
                            <p:stCondLst>
                              <p:cond delay="500"/>
                            </p:stCondLst>
                            <p:childTnLst>
                              <p:par>
                                <p:cTn id="41" presetID="35" presetClass="path" presetSubtype="0" accel="50000" decel="50000" fill="hold" nodeType="afterEffect">
                                  <p:stCondLst>
                                    <p:cond delay="0"/>
                                  </p:stCondLst>
                                  <p:childTnLst>
                                    <p:animMotion origin="layout" path="M 0.86441 7.40741E-7 L 3.33333E-6 7.40741E-7 " pathEditMode="relative" rAng="0" ptsTypes="AA">
                                      <p:cBhvr>
                                        <p:cTn id="42" dur="3000" fill="hold"/>
                                        <p:tgtEl>
                                          <p:spTgt spid="27"/>
                                        </p:tgtEl>
                                        <p:attrNameLst>
                                          <p:attrName>ppt_x</p:attrName>
                                          <p:attrName>ppt_y</p:attrName>
                                        </p:attrNameLst>
                                      </p:cBhvr>
                                      <p:rCtr x="-43229" y="0"/>
                                    </p:animMotion>
                                  </p:childTnLst>
                                </p:cTn>
                              </p:par>
                            </p:childTnLst>
                          </p:cTn>
                        </p:par>
                        <p:par>
                          <p:cTn id="43" fill="hold">
                            <p:stCondLst>
                              <p:cond delay="3500"/>
                            </p:stCondLst>
                            <p:childTnLst>
                              <p:par>
                                <p:cTn id="44" presetID="10" presetClass="entr" presetSubtype="0" fill="hold" grpId="0" nodeType="afterEffect">
                                  <p:stCondLst>
                                    <p:cond delay="25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nextCondLst>
                <p:cond evt="onClick" delay="0">
                  <p:tgtEl>
                    <p:spTgt spid="15"/>
                  </p:tgtEl>
                </p:cond>
              </p:nextCondLst>
            </p:seq>
          </p:childTnLst>
        </p:cTn>
      </p:par>
    </p:tnLst>
    <p:bldLst>
      <p:bldP spid="7" grpId="0"/>
      <p:bldP spid="28" grpId="0" animBg="1"/>
      <p:bldP spid="15" grpId="0" animBg="1"/>
      <p:bldP spid="15" grpId="1"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501894" y="2043761"/>
            <a:ext cx="8131324" cy="549211"/>
            <a:chOff x="491384" y="2044525"/>
            <a:chExt cx="8131324" cy="549211"/>
          </a:xfrm>
        </p:grpSpPr>
        <p:sp>
          <p:nvSpPr>
            <p:cNvPr id="37" name="Freeform 36"/>
            <p:cNvSpPr/>
            <p:nvPr/>
          </p:nvSpPr>
          <p:spPr>
            <a:xfrm>
              <a:off x="491384" y="2044525"/>
              <a:ext cx="8131324" cy="549211"/>
            </a:xfrm>
            <a:custGeom>
              <a:avLst/>
              <a:gdLst>
                <a:gd name="connsiteX0" fmla="*/ 116403 w 8220075"/>
                <a:gd name="connsiteY0" fmla="*/ 0 h 630310"/>
                <a:gd name="connsiteX1" fmla="*/ 8103672 w 8220075"/>
                <a:gd name="connsiteY1" fmla="*/ 0 h 630310"/>
                <a:gd name="connsiteX2" fmla="*/ 8220075 w 8220075"/>
                <a:gd name="connsiteY2" fmla="*/ 116403 h 630310"/>
                <a:gd name="connsiteX3" fmla="*/ 8220075 w 8220075"/>
                <a:gd name="connsiteY3" fmla="*/ 630310 h 630310"/>
                <a:gd name="connsiteX4" fmla="*/ 0 w 8220075"/>
                <a:gd name="connsiteY4" fmla="*/ 630310 h 630310"/>
                <a:gd name="connsiteX5" fmla="*/ 0 w 8220075"/>
                <a:gd name="connsiteY5" fmla="*/ 116403 h 630310"/>
                <a:gd name="connsiteX6" fmla="*/ 116403 w 8220075"/>
                <a:gd name="connsiteY6" fmla="*/ 0 h 63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0075" h="630310">
                  <a:moveTo>
                    <a:pt x="116403" y="0"/>
                  </a:moveTo>
                  <a:lnTo>
                    <a:pt x="8103672" y="0"/>
                  </a:lnTo>
                  <a:cubicBezTo>
                    <a:pt x="8167960" y="0"/>
                    <a:pt x="8220075" y="52115"/>
                    <a:pt x="8220075" y="116403"/>
                  </a:cubicBezTo>
                  <a:lnTo>
                    <a:pt x="8220075" y="630310"/>
                  </a:lnTo>
                  <a:lnTo>
                    <a:pt x="0" y="630310"/>
                  </a:lnTo>
                  <a:lnTo>
                    <a:pt x="0" y="116403"/>
                  </a:lnTo>
                  <a:cubicBezTo>
                    <a:pt x="0" y="52115"/>
                    <a:pt x="52115" y="0"/>
                    <a:pt x="116403" y="0"/>
                  </a:cubicBezTo>
                  <a:close/>
                </a:path>
              </a:pathLst>
            </a:custGeom>
            <a:solidFill>
              <a:srgbClr val="BE0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491384" y="2120474"/>
              <a:ext cx="8131324" cy="400110"/>
            </a:xfrm>
            <a:prstGeom prst="rect">
              <a:avLst/>
            </a:prstGeom>
            <a:noFill/>
          </p:spPr>
          <p:txBody>
            <a:bodyPr wrap="square" rtlCol="0">
              <a:spAutoFit/>
            </a:bodyPr>
            <a:lstStyle/>
            <a:p>
              <a:pPr algn="ctr"/>
              <a:r>
                <a:rPr lang="en-GB" sz="2000" b="1" dirty="0">
                  <a:solidFill>
                    <a:schemeClr val="bg1"/>
                  </a:solidFill>
                  <a:latin typeface="Twinkl" pitchFamily="2" charset="0"/>
                </a:rPr>
                <a:t>Vocabulary Victor wants to know…</a:t>
              </a:r>
            </a:p>
          </p:txBody>
        </p:sp>
      </p:grpSp>
      <p:sp>
        <p:nvSpPr>
          <p:cNvPr id="40" name="LISTEN AGAIN">
            <a:hlinkClick r:id="rId2"/>
            <a:extLst>
              <a:ext uri="{FF2B5EF4-FFF2-40B4-BE49-F238E27FC236}">
                <a16:creationId xmlns:a16="http://schemas.microsoft.com/office/drawing/2014/main" id="{102598E6-1674-4E18-83D7-96FB9C6A0128}"/>
              </a:ext>
            </a:extLst>
          </p:cNvPr>
          <p:cNvSpPr/>
          <p:nvPr/>
        </p:nvSpPr>
        <p:spPr>
          <a:xfrm>
            <a:off x="280549" y="1280551"/>
            <a:ext cx="1627890" cy="1594524"/>
          </a:xfrm>
          <a:custGeom>
            <a:avLst/>
            <a:gdLst>
              <a:gd name="connsiteX0" fmla="*/ 0 w 1627890"/>
              <a:gd name="connsiteY0" fmla="*/ 0 h 946531"/>
              <a:gd name="connsiteX1" fmla="*/ 1627890 w 1627890"/>
              <a:gd name="connsiteY1" fmla="*/ 0 h 946531"/>
              <a:gd name="connsiteX2" fmla="*/ 1627890 w 1627890"/>
              <a:gd name="connsiteY2" fmla="*/ 140229 h 946531"/>
              <a:gd name="connsiteX3" fmla="*/ 1627890 w 1627890"/>
              <a:gd name="connsiteY3" fmla="*/ 473265 h 946531"/>
              <a:gd name="connsiteX4" fmla="*/ 1627890 w 1627890"/>
              <a:gd name="connsiteY4" fmla="*/ 806303 h 946531"/>
              <a:gd name="connsiteX5" fmla="*/ 1487662 w 1627890"/>
              <a:gd name="connsiteY5" fmla="*/ 946531 h 946531"/>
              <a:gd name="connsiteX6" fmla="*/ 140228 w 1627890"/>
              <a:gd name="connsiteY6" fmla="*/ 946531 h 946531"/>
              <a:gd name="connsiteX7" fmla="*/ 0 w 1627890"/>
              <a:gd name="connsiteY7" fmla="*/ 806303 h 946531"/>
              <a:gd name="connsiteX8" fmla="*/ 0 w 1627890"/>
              <a:gd name="connsiteY8" fmla="*/ 473265 h 946531"/>
              <a:gd name="connsiteX9" fmla="*/ 0 w 1627890"/>
              <a:gd name="connsiteY9" fmla="*/ 140229 h 94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7890" h="946531">
                <a:moveTo>
                  <a:pt x="0" y="0"/>
                </a:moveTo>
                <a:lnTo>
                  <a:pt x="1627890" y="0"/>
                </a:lnTo>
                <a:lnTo>
                  <a:pt x="1627890" y="140229"/>
                </a:lnTo>
                <a:lnTo>
                  <a:pt x="1627890" y="473265"/>
                </a:lnTo>
                <a:lnTo>
                  <a:pt x="1627890" y="806303"/>
                </a:lnTo>
                <a:cubicBezTo>
                  <a:pt x="1627890" y="883749"/>
                  <a:pt x="1565108" y="946531"/>
                  <a:pt x="1487662" y="946531"/>
                </a:cubicBezTo>
                <a:lnTo>
                  <a:pt x="140228" y="946531"/>
                </a:lnTo>
                <a:cubicBezTo>
                  <a:pt x="62782" y="946531"/>
                  <a:pt x="0" y="883749"/>
                  <a:pt x="0" y="806303"/>
                </a:cubicBezTo>
                <a:lnTo>
                  <a:pt x="0" y="473265"/>
                </a:lnTo>
                <a:lnTo>
                  <a:pt x="0" y="140229"/>
                </a:lnTo>
                <a:close/>
              </a:path>
            </a:pathLst>
          </a:custGeom>
          <a:solidFill>
            <a:srgbClr val="EB8634"/>
          </a:solidFill>
          <a:ln w="28575">
            <a:solidFill>
              <a:srgbClr val="F3B68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r>
              <a:rPr lang="en-GB" sz="1600" dirty="0">
                <a:latin typeface="Twinkl" pitchFamily="2" charset="0"/>
              </a:rPr>
              <a:t>To listen to the chapter again, click </a:t>
            </a:r>
            <a:r>
              <a:rPr lang="en-GB" sz="1600" b="1" u="sng" dirty="0">
                <a:solidFill>
                  <a:schemeClr val="bg1"/>
                </a:solidFill>
                <a:latin typeface="Twinkl" pitchFamily="2" charset="0"/>
              </a:rPr>
              <a:t>here</a:t>
            </a:r>
            <a:r>
              <a:rPr lang="en-GB" sz="1600" dirty="0">
                <a:latin typeface="Twinkl" pitchFamily="2" charset="0"/>
              </a:rPr>
              <a:t>.</a:t>
            </a:r>
          </a:p>
        </p:txBody>
      </p:sp>
      <p:sp>
        <p:nvSpPr>
          <p:cNvPr id="3" name="TextBox 2">
            <a:extLst>
              <a:ext uri="{FF2B5EF4-FFF2-40B4-BE49-F238E27FC236}">
                <a16:creationId xmlns:a16="http://schemas.microsoft.com/office/drawing/2014/main" id="{0A22448C-8B5A-4BEB-900B-74B1F2CB6EAD}"/>
              </a:ext>
            </a:extLst>
          </p:cNvPr>
          <p:cNvSpPr txBox="1"/>
          <p:nvPr/>
        </p:nvSpPr>
        <p:spPr>
          <a:xfrm>
            <a:off x="506338" y="652315"/>
            <a:ext cx="8131324" cy="707886"/>
          </a:xfrm>
          <a:prstGeom prst="rect">
            <a:avLst/>
          </a:prstGeom>
          <a:noFill/>
        </p:spPr>
        <p:txBody>
          <a:bodyPr wrap="square" rtlCol="0">
            <a:spAutoFit/>
          </a:bodyPr>
          <a:lstStyle/>
          <a:p>
            <a:pPr algn="ctr"/>
            <a:r>
              <a:rPr lang="en-GB" sz="4000" b="1" dirty="0">
                <a:solidFill>
                  <a:schemeClr val="bg1"/>
                </a:solidFill>
              </a:rPr>
              <a:t>The Hundred-Mile-An-Hour-Dog</a:t>
            </a:r>
          </a:p>
        </p:txBody>
      </p:sp>
      <p:sp>
        <p:nvSpPr>
          <p:cNvPr id="9" name="REVEAL ANSWER">
            <a:extLst>
              <a:ext uri="{FF2B5EF4-FFF2-40B4-BE49-F238E27FC236}">
                <a16:creationId xmlns:a16="http://schemas.microsoft.com/office/drawing/2014/main" id="{654F83C1-E113-4E98-9F3C-1C90B82567CB}"/>
              </a:ext>
            </a:extLst>
          </p:cNvPr>
          <p:cNvSpPr/>
          <p:nvPr/>
        </p:nvSpPr>
        <p:spPr>
          <a:xfrm>
            <a:off x="3310910" y="4578230"/>
            <a:ext cx="1837201" cy="535204"/>
          </a:xfrm>
          <a:prstGeom prst="roundRect">
            <a:avLst>
              <a:gd name="adj" fmla="val 14815"/>
            </a:avLst>
          </a:prstGeom>
          <a:solidFill>
            <a:srgbClr val="0076B0"/>
          </a:solidFill>
          <a:ln w="28575">
            <a:solidFill>
              <a:srgbClr val="88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Reveal Answer</a:t>
            </a:r>
          </a:p>
        </p:txBody>
      </p:sp>
      <p:sp>
        <p:nvSpPr>
          <p:cNvPr id="2" name="QUESTION"/>
          <p:cNvSpPr/>
          <p:nvPr/>
        </p:nvSpPr>
        <p:spPr>
          <a:xfrm>
            <a:off x="2146300" y="2687239"/>
            <a:ext cx="2981196" cy="1260634"/>
          </a:xfrm>
          <a:prstGeom prst="wedgeRoundRectCallout">
            <a:avLst>
              <a:gd name="adj1" fmla="val -44037"/>
              <a:gd name="adj2" fmla="val 89960"/>
              <a:gd name="adj3" fmla="val 16667"/>
            </a:avLst>
          </a:prstGeom>
          <a:solidFill>
            <a:srgbClr val="FCFDFE"/>
          </a:solidFill>
          <a:ln w="28575">
            <a:solidFill>
              <a:srgbClr val="CA2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words does Trevor use to describe Mouse?</a:t>
            </a:r>
            <a:endParaRPr lang="en-GB" b="1" dirty="0">
              <a:solidFill>
                <a:schemeClr val="tx1"/>
              </a:solidFill>
              <a:latin typeface="Twinkl" pitchFamily="2" charset="0"/>
            </a:endParaRPr>
          </a:p>
        </p:txBody>
      </p:sp>
      <p:grpSp>
        <p:nvGrpSpPr>
          <p:cNvPr id="46" name="Group 45"/>
          <p:cNvGrpSpPr/>
          <p:nvPr/>
        </p:nvGrpSpPr>
        <p:grpSpPr>
          <a:xfrm>
            <a:off x="-25215" y="0"/>
            <a:ext cx="9169215" cy="1962614"/>
            <a:chOff x="-25215" y="0"/>
            <a:chExt cx="9169215" cy="1962614"/>
          </a:xfrm>
        </p:grpSpPr>
        <p:sp>
          <p:nvSpPr>
            <p:cNvPr id="47" name="Rectangle 46"/>
            <p:cNvSpPr/>
            <p:nvPr/>
          </p:nvSpPr>
          <p:spPr>
            <a:xfrm>
              <a:off x="0" y="0"/>
              <a:ext cx="9144000" cy="1698809"/>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Triangle 47"/>
            <p:cNvSpPr/>
            <p:nvPr/>
          </p:nvSpPr>
          <p:spPr>
            <a:xfrm rot="10800000">
              <a:off x="0" y="1574485"/>
              <a:ext cx="9144000" cy="388129"/>
            </a:xfrm>
            <a:prstGeom prst="rtTriangle">
              <a:avLst/>
            </a:prstGeom>
            <a:solidFill>
              <a:srgbClr val="00A8E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Triangle 48"/>
            <p:cNvSpPr/>
            <p:nvPr/>
          </p:nvSpPr>
          <p:spPr>
            <a:xfrm rot="10800000">
              <a:off x="-25215" y="1523004"/>
              <a:ext cx="9169213" cy="319194"/>
            </a:xfrm>
            <a:prstGeom prst="rtTriangle">
              <a:avLst/>
            </a:prstGeom>
            <a:solidFill>
              <a:srgbClr val="00A8E7">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Triangle 49"/>
            <p:cNvSpPr/>
            <p:nvPr/>
          </p:nvSpPr>
          <p:spPr>
            <a:xfrm rot="10800000" flipH="1">
              <a:off x="0" y="1682356"/>
              <a:ext cx="9143998" cy="234329"/>
            </a:xfrm>
            <a:prstGeom prst="rtTriangle">
              <a:avLst/>
            </a:prstGeom>
            <a:solidFill>
              <a:srgbClr val="00A8E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TITLE TEXT"/>
          <p:cNvSpPr txBox="1">
            <a:spLocks/>
          </p:cNvSpPr>
          <p:nvPr/>
        </p:nvSpPr>
        <p:spPr>
          <a:xfrm>
            <a:off x="621323" y="350550"/>
            <a:ext cx="7513983"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Puffin Book of the Week</a:t>
            </a:r>
            <a:br>
              <a:rPr lang="en-GB" dirty="0">
                <a:solidFill>
                  <a:schemeClr val="bg1"/>
                </a:solidFill>
              </a:rPr>
            </a:br>
            <a:r>
              <a:rPr lang="en-GB" sz="2800" b="0" dirty="0">
                <a:solidFill>
                  <a:schemeClr val="bg1"/>
                </a:solidFill>
              </a:rPr>
              <a:t>The Hundred-Mile-An Hour Dog</a:t>
            </a:r>
          </a:p>
        </p:txBody>
      </p:sp>
      <p:pic>
        <p:nvPicPr>
          <p:cNvPr id="52" name="Picture 5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548" y="132296"/>
            <a:ext cx="967805" cy="1476866"/>
          </a:xfrm>
          <a:prstGeom prst="rect">
            <a:avLst/>
          </a:prstGeom>
          <a:ln w="28575">
            <a:solidFill>
              <a:srgbClr val="0076B0"/>
            </a:solidFill>
          </a:ln>
        </p:spPr>
      </p:pic>
      <p:grpSp>
        <p:nvGrpSpPr>
          <p:cNvPr id="57" name="STREAKER POLAROID">
            <a:extLst>
              <a:ext uri="{FF2B5EF4-FFF2-40B4-BE49-F238E27FC236}">
                <a16:creationId xmlns:a16="http://schemas.microsoft.com/office/drawing/2014/main" id="{AE65203C-DD91-483D-9A86-466DC5C79757}"/>
              </a:ext>
            </a:extLst>
          </p:cNvPr>
          <p:cNvGrpSpPr/>
          <p:nvPr/>
        </p:nvGrpSpPr>
        <p:grpSpPr>
          <a:xfrm rot="501243">
            <a:off x="5855853" y="2915768"/>
            <a:ext cx="2085886" cy="2698518"/>
            <a:chOff x="6326020" y="2388965"/>
            <a:chExt cx="2234875" cy="2891265"/>
          </a:xfrm>
        </p:grpSpPr>
        <p:pic>
          <p:nvPicPr>
            <p:cNvPr id="58" name="Picture 57">
              <a:extLst>
                <a:ext uri="{FF2B5EF4-FFF2-40B4-BE49-F238E27FC236}">
                  <a16:creationId xmlns:a16="http://schemas.microsoft.com/office/drawing/2014/main" id="{9CF83449-9E28-4EFE-BEE3-C96618BD4C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324" t="24768" r="25616"/>
            <a:stretch/>
          </p:blipFill>
          <p:spPr>
            <a:xfrm>
              <a:off x="6400814" y="2675437"/>
              <a:ext cx="2082665" cy="1702920"/>
            </a:xfrm>
            <a:prstGeom prst="rect">
              <a:avLst/>
            </a:prstGeom>
          </p:spPr>
        </p:pic>
        <p:pic>
          <p:nvPicPr>
            <p:cNvPr id="59" name="Picture 58">
              <a:extLst>
                <a:ext uri="{FF2B5EF4-FFF2-40B4-BE49-F238E27FC236}">
                  <a16:creationId xmlns:a16="http://schemas.microsoft.com/office/drawing/2014/main" id="{A8246685-9BD5-480B-AAED-71EEC0A2DD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9404" y="3003473"/>
              <a:ext cx="1296207" cy="2080687"/>
            </a:xfrm>
            <a:prstGeom prst="rect">
              <a:avLst/>
            </a:prstGeom>
          </p:spPr>
        </p:pic>
        <p:pic>
          <p:nvPicPr>
            <p:cNvPr id="67" name="Picture 66">
              <a:extLst>
                <a:ext uri="{FF2B5EF4-FFF2-40B4-BE49-F238E27FC236}">
                  <a16:creationId xmlns:a16="http://schemas.microsoft.com/office/drawing/2014/main" id="{9D542166-ECC7-40EE-B65C-F4CC020DA32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326020" y="2647794"/>
              <a:ext cx="2234875" cy="2632436"/>
            </a:xfrm>
            <a:prstGeom prst="rect">
              <a:avLst/>
            </a:prstGeom>
          </p:spPr>
        </p:pic>
        <p:sp>
          <p:nvSpPr>
            <p:cNvPr id="68" name="Freeform: Shape 18">
              <a:extLst>
                <a:ext uri="{FF2B5EF4-FFF2-40B4-BE49-F238E27FC236}">
                  <a16:creationId xmlns:a16="http://schemas.microsoft.com/office/drawing/2014/main" id="{1C5BAA8C-2575-4994-85E6-D8768633B22E}"/>
                </a:ext>
              </a:extLst>
            </p:cNvPr>
            <p:cNvSpPr/>
            <p:nvPr/>
          </p:nvSpPr>
          <p:spPr>
            <a:xfrm>
              <a:off x="7292674" y="2388965"/>
              <a:ext cx="301566" cy="533072"/>
            </a:xfrm>
            <a:custGeom>
              <a:avLst/>
              <a:gdLst>
                <a:gd name="connsiteX0" fmla="*/ 105483 w 210966"/>
                <a:gd name="connsiteY0" fmla="*/ 757465 h 757465"/>
                <a:gd name="connsiteX1" fmla="*/ 70977 w 210966"/>
                <a:gd name="connsiteY1" fmla="*/ 697972 h 757465"/>
                <a:gd name="connsiteX2" fmla="*/ 36471 w 210966"/>
                <a:gd name="connsiteY2" fmla="*/ 757465 h 757465"/>
                <a:gd name="connsiteX3" fmla="*/ 0 w 210966"/>
                <a:gd name="connsiteY3" fmla="*/ 694584 h 757465"/>
                <a:gd name="connsiteX4" fmla="*/ 0 w 210966"/>
                <a:gd name="connsiteY4" fmla="*/ 62882 h 757465"/>
                <a:gd name="connsiteX5" fmla="*/ 0 w 210966"/>
                <a:gd name="connsiteY5" fmla="*/ 61538 h 757465"/>
                <a:gd name="connsiteX6" fmla="*/ 779 w 210966"/>
                <a:gd name="connsiteY6" fmla="*/ 61538 h 757465"/>
                <a:gd name="connsiteX7" fmla="*/ 36471 w 210966"/>
                <a:gd name="connsiteY7" fmla="*/ 1 h 757465"/>
                <a:gd name="connsiteX8" fmla="*/ 70977 w 210966"/>
                <a:gd name="connsiteY8" fmla="*/ 59494 h 757465"/>
                <a:gd name="connsiteX9" fmla="*/ 105483 w 210966"/>
                <a:gd name="connsiteY9" fmla="*/ 1 h 757465"/>
                <a:gd name="connsiteX10" fmla="*/ 139989 w 210966"/>
                <a:gd name="connsiteY10" fmla="*/ 59494 h 757465"/>
                <a:gd name="connsiteX11" fmla="*/ 174495 w 210966"/>
                <a:gd name="connsiteY11" fmla="*/ 0 h 757465"/>
                <a:gd name="connsiteX12" fmla="*/ 210187 w 210966"/>
                <a:gd name="connsiteY12" fmla="*/ 61538 h 757465"/>
                <a:gd name="connsiteX13" fmla="*/ 210966 w 210966"/>
                <a:gd name="connsiteY13" fmla="*/ 61538 h 757465"/>
                <a:gd name="connsiteX14" fmla="*/ 210966 w 210966"/>
                <a:gd name="connsiteY14" fmla="*/ 62881 h 757465"/>
                <a:gd name="connsiteX15" fmla="*/ 210966 w 210966"/>
                <a:gd name="connsiteY15" fmla="*/ 694583 h 757465"/>
                <a:gd name="connsiteX16" fmla="*/ 210966 w 210966"/>
                <a:gd name="connsiteY16" fmla="*/ 694584 h 757465"/>
                <a:gd name="connsiteX17" fmla="*/ 210966 w 210966"/>
                <a:gd name="connsiteY17" fmla="*/ 694584 h 757465"/>
                <a:gd name="connsiteX18" fmla="*/ 174495 w 210966"/>
                <a:gd name="connsiteY18" fmla="*/ 757464 h 757465"/>
                <a:gd name="connsiteX19" fmla="*/ 139990 w 210966"/>
                <a:gd name="connsiteY19" fmla="*/ 697972 h 75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0966" h="757465">
                  <a:moveTo>
                    <a:pt x="105483" y="757465"/>
                  </a:moveTo>
                  <a:lnTo>
                    <a:pt x="70977" y="697972"/>
                  </a:lnTo>
                  <a:lnTo>
                    <a:pt x="36471" y="757465"/>
                  </a:lnTo>
                  <a:lnTo>
                    <a:pt x="0" y="694584"/>
                  </a:lnTo>
                  <a:lnTo>
                    <a:pt x="0" y="62882"/>
                  </a:lnTo>
                  <a:lnTo>
                    <a:pt x="0" y="61538"/>
                  </a:lnTo>
                  <a:lnTo>
                    <a:pt x="779" y="61538"/>
                  </a:lnTo>
                  <a:lnTo>
                    <a:pt x="36471" y="1"/>
                  </a:lnTo>
                  <a:lnTo>
                    <a:pt x="70977" y="59494"/>
                  </a:lnTo>
                  <a:lnTo>
                    <a:pt x="105483" y="1"/>
                  </a:lnTo>
                  <a:lnTo>
                    <a:pt x="139989" y="59494"/>
                  </a:lnTo>
                  <a:lnTo>
                    <a:pt x="174495" y="0"/>
                  </a:lnTo>
                  <a:lnTo>
                    <a:pt x="210187" y="61538"/>
                  </a:lnTo>
                  <a:lnTo>
                    <a:pt x="210966" y="61538"/>
                  </a:lnTo>
                  <a:lnTo>
                    <a:pt x="210966" y="62881"/>
                  </a:lnTo>
                  <a:lnTo>
                    <a:pt x="210966" y="694583"/>
                  </a:lnTo>
                  <a:lnTo>
                    <a:pt x="210966" y="694584"/>
                  </a:lnTo>
                  <a:lnTo>
                    <a:pt x="210966" y="694584"/>
                  </a:lnTo>
                  <a:lnTo>
                    <a:pt x="174495" y="757464"/>
                  </a:lnTo>
                  <a:lnTo>
                    <a:pt x="139990" y="697972"/>
                  </a:lnTo>
                  <a:close/>
                </a:path>
              </a:pathLst>
            </a:cu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8" name="Group 17"/>
          <p:cNvGrpSpPr/>
          <p:nvPr/>
        </p:nvGrpSpPr>
        <p:grpSpPr>
          <a:xfrm>
            <a:off x="622812" y="4149218"/>
            <a:ext cx="1878341" cy="2227458"/>
            <a:chOff x="622812" y="2517250"/>
            <a:chExt cx="3122337" cy="3702670"/>
          </a:xfrm>
        </p:grpSpPr>
        <p:sp>
          <p:nvSpPr>
            <p:cNvPr id="72" name="Oval 71">
              <a:extLst>
                <a:ext uri="{FF2B5EF4-FFF2-40B4-BE49-F238E27FC236}">
                  <a16:creationId xmlns:a16="http://schemas.microsoft.com/office/drawing/2014/main" id="{96898487-860E-46C0-AA87-D4F213C585CA}"/>
                </a:ext>
              </a:extLst>
            </p:cNvPr>
            <p:cNvSpPr/>
            <p:nvPr/>
          </p:nvSpPr>
          <p:spPr>
            <a:xfrm>
              <a:off x="631770" y="3115498"/>
              <a:ext cx="3104422" cy="3104422"/>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3" name="Group 72">
              <a:extLst>
                <a:ext uri="{FF2B5EF4-FFF2-40B4-BE49-F238E27FC236}">
                  <a16:creationId xmlns:a16="http://schemas.microsoft.com/office/drawing/2014/main" id="{AF2B5D9C-898C-4BF8-ADFB-40CB009101F4}"/>
                </a:ext>
              </a:extLst>
            </p:cNvPr>
            <p:cNvGrpSpPr/>
            <p:nvPr/>
          </p:nvGrpSpPr>
          <p:grpSpPr>
            <a:xfrm>
              <a:off x="622812" y="2517250"/>
              <a:ext cx="3122337" cy="3702670"/>
              <a:chOff x="3187128" y="2317959"/>
              <a:chExt cx="3122337" cy="3702670"/>
            </a:xfrm>
          </p:grpSpPr>
          <p:pic>
            <p:nvPicPr>
              <p:cNvPr id="74" name="Picture 73">
                <a:extLst>
                  <a:ext uri="{FF2B5EF4-FFF2-40B4-BE49-F238E27FC236}">
                    <a16:creationId xmlns:a16="http://schemas.microsoft.com/office/drawing/2014/main" id="{54676D3D-1ED0-4FDA-8ED5-01F4A399A1E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543" r="-341"/>
              <a:stretch/>
            </p:blipFill>
            <p:spPr>
              <a:xfrm>
                <a:off x="3187128" y="2916207"/>
                <a:ext cx="3113188" cy="3104422"/>
              </a:xfrm>
              <a:prstGeom prst="ellipse">
                <a:avLst/>
              </a:prstGeom>
            </p:spPr>
          </p:pic>
          <p:pic>
            <p:nvPicPr>
              <p:cNvPr id="75" name="Picture 74">
                <a:extLst>
                  <a:ext uri="{FF2B5EF4-FFF2-40B4-BE49-F238E27FC236}">
                    <a16:creationId xmlns:a16="http://schemas.microsoft.com/office/drawing/2014/main" id="{5F945612-5E7C-44AA-9A0C-D88BE2984BA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543" t="-2185" r="-341"/>
              <a:stretch/>
            </p:blipFill>
            <p:spPr>
              <a:xfrm>
                <a:off x="3196277" y="2317959"/>
                <a:ext cx="3113188" cy="2612571"/>
              </a:xfrm>
              <a:prstGeom prst="rect">
                <a:avLst/>
              </a:prstGeom>
            </p:spPr>
          </p:pic>
        </p:grpSp>
      </p:grpSp>
      <p:sp>
        <p:nvSpPr>
          <p:cNvPr id="35" name="NEXT">
            <a:hlinkClick r:id="" action="ppaction://hlinkshowjump?jump=nextslide"/>
            <a:extLst>
              <a:ext uri="{FF2B5EF4-FFF2-40B4-BE49-F238E27FC236}">
                <a16:creationId xmlns:a16="http://schemas.microsoft.com/office/drawing/2014/main" id="{E6CE0DDF-3024-458F-A9D1-EF0F7883C6CF}"/>
              </a:ext>
            </a:extLst>
          </p:cNvPr>
          <p:cNvSpPr/>
          <p:nvPr/>
        </p:nvSpPr>
        <p:spPr>
          <a:xfrm>
            <a:off x="7629055" y="5678433"/>
            <a:ext cx="876416" cy="535204"/>
          </a:xfrm>
          <a:prstGeom prst="roundRect">
            <a:avLst>
              <a:gd name="adj" fmla="val 14815"/>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83" name="ANSWER"/>
          <p:cNvSpPr/>
          <p:nvPr/>
        </p:nvSpPr>
        <p:spPr>
          <a:xfrm>
            <a:off x="2146300" y="2695145"/>
            <a:ext cx="2981196" cy="1761030"/>
          </a:xfrm>
          <a:prstGeom prst="wedgeRoundRectCallout">
            <a:avLst>
              <a:gd name="adj1" fmla="val -35821"/>
              <a:gd name="adj2" fmla="val 67940"/>
              <a:gd name="adj3" fmla="val 16667"/>
            </a:avLst>
          </a:prstGeom>
          <a:solidFill>
            <a:srgbClr val="FCFDFE"/>
          </a:solidFill>
          <a:ln w="28575">
            <a:solidFill>
              <a:srgbClr val="CA2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sym typeface="Wingdings" panose="05000000000000000000" pitchFamily="2" charset="2"/>
              </a:rPr>
              <a:t>Trevor uses the words </a:t>
            </a:r>
            <a:r>
              <a:rPr lang="en-GB" b="1" dirty="0">
                <a:solidFill>
                  <a:schemeClr val="tx1"/>
                </a:solidFill>
                <a:latin typeface="Twinkl" pitchFamily="2" charset="0"/>
                <a:sym typeface="Wingdings" panose="05000000000000000000" pitchFamily="2" charset="2"/>
              </a:rPr>
              <a:t>furry bulldozer </a:t>
            </a:r>
            <a:r>
              <a:rPr lang="en-GB" dirty="0">
                <a:solidFill>
                  <a:schemeClr val="tx1"/>
                </a:solidFill>
                <a:latin typeface="Twinkl" pitchFamily="2" charset="0"/>
                <a:sym typeface="Wingdings" panose="05000000000000000000" pitchFamily="2" charset="2"/>
              </a:rPr>
              <a:t>to describe Mouse.</a:t>
            </a:r>
            <a:endParaRPr lang="en-GB" b="1" dirty="0">
              <a:solidFill>
                <a:schemeClr val="tx1"/>
              </a:solidFill>
              <a:latin typeface="Twinkl" pitchFamily="2" charset="0"/>
            </a:endParaRPr>
          </a:p>
        </p:txBody>
      </p:sp>
      <p:grpSp>
        <p:nvGrpSpPr>
          <p:cNvPr id="4" name="Group 3"/>
          <p:cNvGrpSpPr/>
          <p:nvPr/>
        </p:nvGrpSpPr>
        <p:grpSpPr>
          <a:xfrm>
            <a:off x="0" y="6327284"/>
            <a:ext cx="9148864" cy="601936"/>
            <a:chOff x="0" y="6327284"/>
            <a:chExt cx="9148864" cy="601936"/>
          </a:xfrm>
        </p:grpSpPr>
        <p:grpSp>
          <p:nvGrpSpPr>
            <p:cNvPr id="60" name="Group 59"/>
            <p:cNvGrpSpPr/>
            <p:nvPr/>
          </p:nvGrpSpPr>
          <p:grpSpPr>
            <a:xfrm>
              <a:off x="0" y="6327284"/>
              <a:ext cx="9148864" cy="601936"/>
              <a:chOff x="0" y="6344062"/>
              <a:chExt cx="9148864" cy="601936"/>
            </a:xfrm>
          </p:grpSpPr>
          <p:grpSp>
            <p:nvGrpSpPr>
              <p:cNvPr id="61" name="Group 60"/>
              <p:cNvGrpSpPr/>
              <p:nvPr/>
            </p:nvGrpSpPr>
            <p:grpSpPr>
              <a:xfrm>
                <a:off x="0" y="6428870"/>
                <a:ext cx="9148864" cy="449614"/>
                <a:chOff x="794286" y="3019082"/>
                <a:chExt cx="7059780" cy="798369"/>
              </a:xfrm>
            </p:grpSpPr>
            <p:sp>
              <p:nvSpPr>
                <p:cNvPr id="65" name="Rectangle 64"/>
                <p:cNvSpPr/>
                <p:nvPr/>
              </p:nvSpPr>
              <p:spPr>
                <a:xfrm>
                  <a:off x="794614" y="3019082"/>
                  <a:ext cx="7059452" cy="798369"/>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6" name="Straight Connector 65"/>
                <p:cNvCxnSpPr/>
                <p:nvPr/>
              </p:nvCxnSpPr>
              <p:spPr>
                <a:xfrm>
                  <a:off x="794286" y="3028236"/>
                  <a:ext cx="705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7964517" y="6344062"/>
                <a:ext cx="1051209" cy="601936"/>
                <a:chOff x="7964517" y="6344062"/>
                <a:chExt cx="1051209" cy="601936"/>
              </a:xfrm>
            </p:grpSpPr>
            <p:pic>
              <p:nvPicPr>
                <p:cNvPr id="63" name="Picture 6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80282" y="6479753"/>
                  <a:ext cx="235444" cy="328707"/>
                </a:xfrm>
                <a:prstGeom prst="rect">
                  <a:avLst/>
                </a:prstGeom>
              </p:spPr>
            </p:pic>
            <p:pic>
              <p:nvPicPr>
                <p:cNvPr id="64" name="Picture 6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64517" y="6344062"/>
                  <a:ext cx="815765" cy="601936"/>
                </a:xfrm>
                <a:prstGeom prst="rect">
                  <a:avLst/>
                </a:prstGeom>
              </p:spPr>
            </p:pic>
          </p:grpSp>
        </p:grpSp>
        <p:sp>
          <p:nvSpPr>
            <p:cNvPr id="85" name="TextBox 84">
              <a:extLst>
                <a:ext uri="{FF2B5EF4-FFF2-40B4-BE49-F238E27FC236}">
                  <a16:creationId xmlns:a16="http://schemas.microsoft.com/office/drawing/2014/main" id="{805C331B-ACB4-4A36-A091-A97A26C8FBA9}"/>
                </a:ext>
              </a:extLst>
            </p:cNvPr>
            <p:cNvSpPr txBox="1"/>
            <p:nvPr/>
          </p:nvSpPr>
          <p:spPr>
            <a:xfrm>
              <a:off x="0" y="6531352"/>
              <a:ext cx="4952667" cy="246221"/>
            </a:xfrm>
            <a:prstGeom prst="rect">
              <a:avLst/>
            </a:prstGeom>
            <a:noFill/>
          </p:spPr>
          <p:txBody>
            <a:bodyPr wrap="square" rtlCol="0">
              <a:spAutoFit/>
            </a:bodyPr>
            <a:lstStyle/>
            <a:p>
              <a:r>
                <a:rPr lang="en-GB" sz="1000" dirty="0">
                  <a:solidFill>
                    <a:schemeClr val="bg1"/>
                  </a:solidFill>
                  <a:latin typeface="Tuffy" panose="020B0603060100000000" pitchFamily="34" charset="0"/>
                  <a:ea typeface="Tuffy" panose="020B0603060100000000" pitchFamily="34" charset="0"/>
                </a:rPr>
                <a:t>Text copyright </a:t>
              </a:r>
              <a:r>
                <a:rPr lang="en-GB" sz="1000" dirty="0">
                  <a:solidFill>
                    <a:schemeClr val="bg1"/>
                  </a:solidFill>
                  <a:ea typeface="Tuffy" panose="020B0603060100000000" pitchFamily="34" charset="0"/>
                </a:rPr>
                <a:t>©</a:t>
              </a:r>
              <a:r>
                <a:rPr lang="en-GB" sz="1000" dirty="0">
                  <a:solidFill>
                    <a:schemeClr val="bg1"/>
                  </a:solidFill>
                  <a:latin typeface="Tuffy" panose="020B0603060100000000" pitchFamily="34" charset="0"/>
                  <a:ea typeface="Tuffy" panose="020B0603060100000000" pitchFamily="34" charset="0"/>
                </a:rPr>
                <a:t>1996 by Jeremy Strong; illustrations copyright </a:t>
              </a:r>
              <a:r>
                <a:rPr lang="en-GB" sz="1000" dirty="0">
                  <a:solidFill>
                    <a:schemeClr val="bg1"/>
                  </a:solidFill>
                  <a:ea typeface="Tuffy" panose="020B0603060100000000" pitchFamily="34" charset="0"/>
                </a:rPr>
                <a:t>©</a:t>
              </a:r>
              <a:r>
                <a:rPr lang="en-GB" sz="1000" dirty="0">
                  <a:solidFill>
                    <a:schemeClr val="bg1"/>
                  </a:solidFill>
                  <a:latin typeface="Tuffy" panose="020B0603060100000000" pitchFamily="34" charset="0"/>
                  <a:ea typeface="Tuffy" panose="020B0603060100000000" pitchFamily="34" charset="0"/>
                </a:rPr>
                <a:t>1996 by Nick </a:t>
              </a:r>
              <a:r>
                <a:rPr lang="en-GB" sz="1000" dirty="0" err="1">
                  <a:solidFill>
                    <a:schemeClr val="bg1"/>
                  </a:solidFill>
                  <a:latin typeface="Tuffy" panose="020B0603060100000000" pitchFamily="34" charset="0"/>
                  <a:ea typeface="Tuffy" panose="020B0603060100000000" pitchFamily="34" charset="0"/>
                </a:rPr>
                <a:t>Sharratt</a:t>
              </a:r>
              <a:endParaRPr lang="en-GB" sz="1000" dirty="0">
                <a:solidFill>
                  <a:schemeClr val="bg1"/>
                </a:solidFill>
                <a:latin typeface="Tuffy" panose="020B0603060100000000" pitchFamily="34" charset="0"/>
                <a:ea typeface="Tuffy" panose="020B0603060100000000" pitchFamily="34" charset="0"/>
              </a:endParaRPr>
            </a:p>
          </p:txBody>
        </p:sp>
      </p:grpSp>
      <p:sp>
        <p:nvSpPr>
          <p:cNvPr id="42" name="Click to Read Extract">
            <a:extLst>
              <a:ext uri="{FF2B5EF4-FFF2-40B4-BE49-F238E27FC236}">
                <a16:creationId xmlns:a16="http://schemas.microsoft.com/office/drawing/2014/main" id="{6D2E0CD3-FFCE-42AD-9216-39168D3BCF26}"/>
              </a:ext>
            </a:extLst>
          </p:cNvPr>
          <p:cNvSpPr/>
          <p:nvPr/>
        </p:nvSpPr>
        <p:spPr>
          <a:xfrm>
            <a:off x="3061731" y="5348830"/>
            <a:ext cx="2335557" cy="724400"/>
          </a:xfrm>
          <a:prstGeom prst="roundRect">
            <a:avLst/>
          </a:prstGeom>
          <a:solidFill>
            <a:srgbClr val="0076B0"/>
          </a:solidFill>
          <a:ln w="28575">
            <a:solidFill>
              <a:srgbClr val="88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Click here to read an extract from the book.</a:t>
            </a:r>
          </a:p>
        </p:txBody>
      </p:sp>
      <p:sp>
        <p:nvSpPr>
          <p:cNvPr id="43" name="Rectangle: Rounded Corners 42">
            <a:extLst>
              <a:ext uri="{FF2B5EF4-FFF2-40B4-BE49-F238E27FC236}">
                <a16:creationId xmlns:a16="http://schemas.microsoft.com/office/drawing/2014/main" id="{97A7C549-7038-4EB8-8B97-2C0174E774DE}"/>
              </a:ext>
            </a:extLst>
          </p:cNvPr>
          <p:cNvSpPr/>
          <p:nvPr/>
        </p:nvSpPr>
        <p:spPr>
          <a:xfrm>
            <a:off x="980662" y="2975375"/>
            <a:ext cx="7086601" cy="1779704"/>
          </a:xfrm>
          <a:prstGeom prst="roundRect">
            <a:avLst>
              <a:gd name="adj" fmla="val 9528"/>
            </a:avLst>
          </a:prstGeom>
          <a:solidFill>
            <a:schemeClr val="bg1"/>
          </a:solidFill>
          <a:ln w="28575">
            <a:solidFill>
              <a:srgbClr val="BE09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pc="40" dirty="0">
                <a:solidFill>
                  <a:schemeClr val="tx1"/>
                </a:solidFill>
              </a:rPr>
              <a:t>WHOOOOOOSSSSHHHH!! Was it a bird? Was it a plane? No, it was </a:t>
            </a:r>
            <a:r>
              <a:rPr lang="en-GB" spc="40" dirty="0" err="1">
                <a:solidFill>
                  <a:schemeClr val="tx1"/>
                </a:solidFill>
              </a:rPr>
              <a:t>Streaker</a:t>
            </a:r>
            <a:r>
              <a:rPr lang="en-GB" spc="40" dirty="0">
                <a:solidFill>
                  <a:schemeClr val="tx1"/>
                </a:solidFill>
              </a:rPr>
              <a:t> the </a:t>
            </a:r>
            <a:r>
              <a:rPr lang="en-GB" spc="40" dirty="0" err="1">
                <a:solidFill>
                  <a:schemeClr val="tx1"/>
                </a:solidFill>
              </a:rPr>
              <a:t>Superdog</a:t>
            </a:r>
            <a:r>
              <a:rPr lang="en-GB" spc="40" dirty="0">
                <a:solidFill>
                  <a:schemeClr val="tx1"/>
                </a:solidFill>
              </a:rPr>
              <a:t>, travelling at light-speed. All that was left was a cloud of dust as she vanished into the long grass. Every now and then her head bobbed above it and then she was off again. Mouse blundered amiably about the field like a furry bulldozer. </a:t>
            </a:r>
            <a:endParaRPr lang="en-GB" spc="40" dirty="0"/>
          </a:p>
        </p:txBody>
      </p:sp>
      <p:sp>
        <p:nvSpPr>
          <p:cNvPr id="44" name="Back">
            <a:extLst>
              <a:ext uri="{FF2B5EF4-FFF2-40B4-BE49-F238E27FC236}">
                <a16:creationId xmlns:a16="http://schemas.microsoft.com/office/drawing/2014/main" id="{9FC10089-6BE0-49CB-899D-CA9B2428EFF0}"/>
              </a:ext>
            </a:extLst>
          </p:cNvPr>
          <p:cNvSpPr/>
          <p:nvPr/>
        </p:nvSpPr>
        <p:spPr>
          <a:xfrm>
            <a:off x="7238885" y="4839036"/>
            <a:ext cx="876416" cy="535204"/>
          </a:xfrm>
          <a:prstGeom prst="roundRect">
            <a:avLst>
              <a:gd name="adj" fmla="val 14815"/>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9659559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 presetClass="entr" presetSubtype="4" accel="28000" decel="72000" fill="hold" nodeType="afterEffect">
                                  <p:stCondLst>
                                    <p:cond delay="2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1000" fill="hold"/>
                                        <p:tgtEl>
                                          <p:spTgt spid="57"/>
                                        </p:tgtEl>
                                        <p:attrNameLst>
                                          <p:attrName>ppt_x</p:attrName>
                                        </p:attrNameLst>
                                      </p:cBhvr>
                                      <p:tavLst>
                                        <p:tav tm="0">
                                          <p:val>
                                            <p:strVal val="#ppt_x"/>
                                          </p:val>
                                        </p:tav>
                                        <p:tav tm="100000">
                                          <p:val>
                                            <p:strVal val="#ppt_x"/>
                                          </p:val>
                                        </p:tav>
                                      </p:tavLst>
                                    </p:anim>
                                    <p:anim calcmode="lin" valueType="num">
                                      <p:cBhvr additive="base">
                                        <p:cTn id="17" dur="1000" fill="hold"/>
                                        <p:tgtEl>
                                          <p:spTgt spid="57"/>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42" presetClass="entr" presetSubtype="0" fill="hold" grpId="0" nodeType="afterEffect">
                                  <p:stCondLst>
                                    <p:cond delay="1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6500"/>
                            </p:stCondLst>
                            <p:childTnLst>
                              <p:par>
                                <p:cTn id="25" presetID="10" presetClass="entr" presetSubtype="0" fill="hold" grpId="0" nodeType="afterEffect">
                                  <p:stCondLst>
                                    <p:cond delay="20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9000"/>
                            </p:stCondLst>
                            <p:childTnLst>
                              <p:par>
                                <p:cTn id="29" presetID="47"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10" presetClass="entr" presetSubtype="0" fill="hold" grpId="0" nodeType="afterEffect">
                                  <p:stCondLst>
                                    <p:cond delay="1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par>
                          <p:cTn id="44" fill="hold">
                            <p:stCondLst>
                              <p:cond delay="500"/>
                            </p:stCondLst>
                            <p:childTnLst>
                              <p:par>
                                <p:cTn id="45" presetID="10" presetClass="exit" presetSubtype="0" fill="hold" grpId="1" nodeType="after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childTnLst>
                          </p:cTn>
                        </p:par>
                        <p:par>
                          <p:cTn id="51" fill="hold">
                            <p:stCondLst>
                              <p:cond delay="1000"/>
                            </p:stCondLst>
                            <p:childTnLst>
                              <p:par>
                                <p:cTn id="52" presetID="10" presetClass="entr" presetSubtype="0" fill="hold" grpId="0" nodeType="afterEffect">
                                  <p:stCondLst>
                                    <p:cond delay="50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nextCondLst>
                <p:cond evt="onClick" delay="0">
                  <p:tgtEl>
                    <p:spTgt spid="9"/>
                  </p:tgtEl>
                </p:cond>
              </p:nextCondLst>
            </p:seq>
            <p:seq concurrent="1" nextAc="seek">
              <p:cTn id="55" restart="whenNotActive" fill="hold" evtFilter="cancelBubble" nodeType="interactiveSeq">
                <p:stCondLst>
                  <p:cond evt="onClick" delay="0">
                    <p:tgtEl>
                      <p:spTgt spid="42"/>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withEffect">
                                  <p:stCondLst>
                                    <p:cond delay="0"/>
                                  </p:stCondLst>
                                  <p:childTnLst>
                                    <p:animEffect transition="out" filter="fade">
                                      <p:cBhvr>
                                        <p:cTn id="59" dur="500"/>
                                        <p:tgtEl>
                                          <p:spTgt spid="42"/>
                                        </p:tgtEl>
                                      </p:cBhvr>
                                    </p:animEffect>
                                    <p:set>
                                      <p:cBhvr>
                                        <p:cTn id="60" dur="1" fill="hold">
                                          <p:stCondLst>
                                            <p:cond delay="499"/>
                                          </p:stCondLst>
                                        </p:cTn>
                                        <p:tgtEl>
                                          <p:spTgt spid="42"/>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4"/>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43"/>
                                        </p:tgtEl>
                                      </p:cBhvr>
                                    </p:animEffect>
                                    <p:set>
                                      <p:cBhvr>
                                        <p:cTn id="74" dur="1" fill="hold">
                                          <p:stCondLst>
                                            <p:cond delay="499"/>
                                          </p:stCondLst>
                                        </p:cTn>
                                        <p:tgtEl>
                                          <p:spTgt spid="43"/>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44"/>
                                        </p:tgtEl>
                                      </p:cBhvr>
                                    </p:animEffect>
                                    <p:set>
                                      <p:cBhvr>
                                        <p:cTn id="77" dur="1" fill="hold">
                                          <p:stCondLst>
                                            <p:cond delay="499"/>
                                          </p:stCondLst>
                                        </p:cTn>
                                        <p:tgtEl>
                                          <p:spTgt spid="44"/>
                                        </p:tgtEl>
                                        <p:attrNameLst>
                                          <p:attrName>style.visibility</p:attrName>
                                        </p:attrNameLst>
                                      </p:cBhvr>
                                      <p:to>
                                        <p:strVal val="hidden"/>
                                      </p:to>
                                    </p:set>
                                  </p:childTnLst>
                                </p:cTn>
                              </p:par>
                              <p:par>
                                <p:cTn id="78" presetID="10" presetClass="entr" presetSubtype="0" fill="hold" grpId="3"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childTnLst>
                          </p:cTn>
                        </p:par>
                      </p:childTnLst>
                    </p:cTn>
                  </p:par>
                </p:childTnLst>
              </p:cTn>
              <p:nextCondLst>
                <p:cond evt="onClick" delay="0">
                  <p:tgtEl>
                    <p:spTgt spid="44"/>
                  </p:tgtEl>
                </p:cond>
              </p:nextCondLst>
            </p:seq>
          </p:childTnLst>
        </p:cTn>
      </p:par>
    </p:tnLst>
    <p:bldLst>
      <p:bldP spid="40" grpId="0" animBg="1"/>
      <p:bldP spid="9" grpId="0" animBg="1"/>
      <p:bldP spid="9" grpId="1" animBg="1"/>
      <p:bldP spid="2" grpId="0" animBg="1"/>
      <p:bldP spid="2" grpId="1" animBg="1"/>
      <p:bldP spid="35" grpId="0" animBg="1"/>
      <p:bldP spid="83" grpId="0" animBg="1"/>
      <p:bldP spid="42" grpId="0" animBg="1"/>
      <p:bldP spid="42" grpId="1" animBg="1"/>
      <p:bldP spid="42" grpId="3" animBg="1"/>
      <p:bldP spid="43" grpId="0" animBg="1"/>
      <p:bldP spid="43" grpId="1" animBg="1"/>
      <p:bldP spid="44" grpId="0" animBg="1"/>
      <p:bldP spid="4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flipH="1">
            <a:off x="621323" y="4264182"/>
            <a:ext cx="2090928" cy="2112826"/>
            <a:chOff x="5047355" y="2723622"/>
            <a:chExt cx="3460062" cy="3496298"/>
          </a:xfrm>
        </p:grpSpPr>
        <p:sp>
          <p:nvSpPr>
            <p:cNvPr id="56" name="Oval 55">
              <a:extLst>
                <a:ext uri="{FF2B5EF4-FFF2-40B4-BE49-F238E27FC236}">
                  <a16:creationId xmlns:a16="http://schemas.microsoft.com/office/drawing/2014/main" id="{96898487-860E-46C0-AA87-D4F213C585CA}"/>
                </a:ext>
              </a:extLst>
            </p:cNvPr>
            <p:cNvSpPr/>
            <p:nvPr/>
          </p:nvSpPr>
          <p:spPr>
            <a:xfrm>
              <a:off x="5402994" y="3115498"/>
              <a:ext cx="3104422" cy="3104422"/>
            </a:xfrm>
            <a:prstGeom prst="ellipse">
              <a:avLst/>
            </a:prstGeom>
            <a:solidFill>
              <a:srgbClr val="E5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a:extLst>
                <a:ext uri="{FF2B5EF4-FFF2-40B4-BE49-F238E27FC236}">
                  <a16:creationId xmlns:a16="http://schemas.microsoft.com/office/drawing/2014/main" id="{D8984310-E4EE-4C4E-8420-64336AE7C768}"/>
                </a:ext>
              </a:extLst>
            </p:cNvPr>
            <p:cNvGrpSpPr/>
            <p:nvPr/>
          </p:nvGrpSpPr>
          <p:grpSpPr>
            <a:xfrm>
              <a:off x="5047355" y="2723622"/>
              <a:ext cx="3460062" cy="3496298"/>
              <a:chOff x="5047355" y="2723622"/>
              <a:chExt cx="3460062" cy="3496298"/>
            </a:xfrm>
          </p:grpSpPr>
          <p:pic>
            <p:nvPicPr>
              <p:cNvPr id="58" name="Picture 57">
                <a:extLst>
                  <a:ext uri="{FF2B5EF4-FFF2-40B4-BE49-F238E27FC236}">
                    <a16:creationId xmlns:a16="http://schemas.microsoft.com/office/drawing/2014/main" id="{FF01D178-D77B-4EDD-9CBC-349C866774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20565" y="3115498"/>
                <a:ext cx="3086851" cy="3104422"/>
              </a:xfrm>
              <a:prstGeom prst="ellipse">
                <a:avLst/>
              </a:prstGeom>
            </p:spPr>
          </p:pic>
          <p:pic>
            <p:nvPicPr>
              <p:cNvPr id="59" name="Picture 58">
                <a:extLst>
                  <a:ext uri="{FF2B5EF4-FFF2-40B4-BE49-F238E27FC236}">
                    <a16:creationId xmlns:a16="http://schemas.microsoft.com/office/drawing/2014/main" id="{54BD377A-E3CB-496B-AD52-E54659AC89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7355" y="2723622"/>
                <a:ext cx="3460062" cy="3104422"/>
              </a:xfrm>
              <a:prstGeom prst="rect">
                <a:avLst/>
              </a:prstGeom>
            </p:spPr>
          </p:pic>
        </p:grpSp>
      </p:grpSp>
      <p:grpSp>
        <p:nvGrpSpPr>
          <p:cNvPr id="36" name="Group 35"/>
          <p:cNvGrpSpPr/>
          <p:nvPr/>
        </p:nvGrpSpPr>
        <p:grpSpPr>
          <a:xfrm>
            <a:off x="501894" y="2043761"/>
            <a:ext cx="8131324" cy="549211"/>
            <a:chOff x="491384" y="2044525"/>
            <a:chExt cx="8131324" cy="549211"/>
          </a:xfrm>
          <a:solidFill>
            <a:srgbClr val="E5C800"/>
          </a:solidFill>
        </p:grpSpPr>
        <p:sp>
          <p:nvSpPr>
            <p:cNvPr id="37" name="Freeform 36"/>
            <p:cNvSpPr/>
            <p:nvPr/>
          </p:nvSpPr>
          <p:spPr>
            <a:xfrm>
              <a:off x="491384" y="2044525"/>
              <a:ext cx="8131324" cy="549211"/>
            </a:xfrm>
            <a:custGeom>
              <a:avLst/>
              <a:gdLst>
                <a:gd name="connsiteX0" fmla="*/ 116403 w 8220075"/>
                <a:gd name="connsiteY0" fmla="*/ 0 h 630310"/>
                <a:gd name="connsiteX1" fmla="*/ 8103672 w 8220075"/>
                <a:gd name="connsiteY1" fmla="*/ 0 h 630310"/>
                <a:gd name="connsiteX2" fmla="*/ 8220075 w 8220075"/>
                <a:gd name="connsiteY2" fmla="*/ 116403 h 630310"/>
                <a:gd name="connsiteX3" fmla="*/ 8220075 w 8220075"/>
                <a:gd name="connsiteY3" fmla="*/ 630310 h 630310"/>
                <a:gd name="connsiteX4" fmla="*/ 0 w 8220075"/>
                <a:gd name="connsiteY4" fmla="*/ 630310 h 630310"/>
                <a:gd name="connsiteX5" fmla="*/ 0 w 8220075"/>
                <a:gd name="connsiteY5" fmla="*/ 116403 h 630310"/>
                <a:gd name="connsiteX6" fmla="*/ 116403 w 8220075"/>
                <a:gd name="connsiteY6" fmla="*/ 0 h 63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0075" h="630310">
                  <a:moveTo>
                    <a:pt x="116403" y="0"/>
                  </a:moveTo>
                  <a:lnTo>
                    <a:pt x="8103672" y="0"/>
                  </a:lnTo>
                  <a:cubicBezTo>
                    <a:pt x="8167960" y="0"/>
                    <a:pt x="8220075" y="52115"/>
                    <a:pt x="8220075" y="116403"/>
                  </a:cubicBezTo>
                  <a:lnTo>
                    <a:pt x="8220075" y="630310"/>
                  </a:lnTo>
                  <a:lnTo>
                    <a:pt x="0" y="630310"/>
                  </a:lnTo>
                  <a:lnTo>
                    <a:pt x="0" y="116403"/>
                  </a:lnTo>
                  <a:cubicBezTo>
                    <a:pt x="0" y="52115"/>
                    <a:pt x="52115" y="0"/>
                    <a:pt x="1164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491384" y="2120474"/>
              <a:ext cx="8131324" cy="400110"/>
            </a:xfrm>
            <a:prstGeom prst="rect">
              <a:avLst/>
            </a:prstGeom>
            <a:grpFill/>
          </p:spPr>
          <p:txBody>
            <a:bodyPr wrap="square" rtlCol="0">
              <a:spAutoFit/>
            </a:bodyPr>
            <a:lstStyle/>
            <a:p>
              <a:pPr algn="ctr"/>
              <a:r>
                <a:rPr lang="en-GB" sz="2000" b="1" dirty="0">
                  <a:solidFill>
                    <a:schemeClr val="bg1"/>
                  </a:solidFill>
                  <a:latin typeface="Twinkl" pitchFamily="2" charset="0"/>
                </a:rPr>
                <a:t>Rex Retriever wants to know…</a:t>
              </a:r>
            </a:p>
          </p:txBody>
        </p:sp>
      </p:grpSp>
      <p:sp>
        <p:nvSpPr>
          <p:cNvPr id="3" name="TextBox 2">
            <a:extLst>
              <a:ext uri="{FF2B5EF4-FFF2-40B4-BE49-F238E27FC236}">
                <a16:creationId xmlns:a16="http://schemas.microsoft.com/office/drawing/2014/main" id="{0A22448C-8B5A-4BEB-900B-74B1F2CB6EAD}"/>
              </a:ext>
            </a:extLst>
          </p:cNvPr>
          <p:cNvSpPr txBox="1"/>
          <p:nvPr/>
        </p:nvSpPr>
        <p:spPr>
          <a:xfrm>
            <a:off x="506338" y="652315"/>
            <a:ext cx="8131324" cy="707886"/>
          </a:xfrm>
          <a:prstGeom prst="rect">
            <a:avLst/>
          </a:prstGeom>
          <a:noFill/>
        </p:spPr>
        <p:txBody>
          <a:bodyPr wrap="square" rtlCol="0">
            <a:spAutoFit/>
          </a:bodyPr>
          <a:lstStyle/>
          <a:p>
            <a:pPr algn="ctr"/>
            <a:r>
              <a:rPr lang="en-GB" sz="4000" b="1" dirty="0">
                <a:solidFill>
                  <a:schemeClr val="bg1"/>
                </a:solidFill>
              </a:rPr>
              <a:t>The Hundred-Mile-An-Hour-Dog</a:t>
            </a:r>
          </a:p>
        </p:txBody>
      </p:sp>
      <p:sp>
        <p:nvSpPr>
          <p:cNvPr id="9" name="REVEAL ANSWER">
            <a:extLst>
              <a:ext uri="{FF2B5EF4-FFF2-40B4-BE49-F238E27FC236}">
                <a16:creationId xmlns:a16="http://schemas.microsoft.com/office/drawing/2014/main" id="{654F83C1-E113-4E98-9F3C-1C90B82567CB}"/>
              </a:ext>
            </a:extLst>
          </p:cNvPr>
          <p:cNvSpPr/>
          <p:nvPr/>
        </p:nvSpPr>
        <p:spPr>
          <a:xfrm>
            <a:off x="3310910" y="4299337"/>
            <a:ext cx="1837201" cy="535204"/>
          </a:xfrm>
          <a:prstGeom prst="roundRect">
            <a:avLst>
              <a:gd name="adj" fmla="val 14815"/>
            </a:avLst>
          </a:prstGeom>
          <a:solidFill>
            <a:srgbClr val="0076B0"/>
          </a:solidFill>
          <a:ln w="28575">
            <a:solidFill>
              <a:srgbClr val="88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Reveal Answer</a:t>
            </a:r>
          </a:p>
        </p:txBody>
      </p:sp>
      <p:sp>
        <p:nvSpPr>
          <p:cNvPr id="2" name="QUESTION"/>
          <p:cNvSpPr/>
          <p:nvPr/>
        </p:nvSpPr>
        <p:spPr>
          <a:xfrm>
            <a:off x="2029037" y="2697468"/>
            <a:ext cx="3098459" cy="1474477"/>
          </a:xfrm>
          <a:prstGeom prst="wedgeRoundRectCallout">
            <a:avLst>
              <a:gd name="adj1" fmla="val -35821"/>
              <a:gd name="adj2" fmla="val 67940"/>
              <a:gd name="adj3" fmla="val 16667"/>
            </a:avLst>
          </a:prstGeom>
          <a:solidFill>
            <a:srgbClr val="FCFDFE"/>
          </a:solidFill>
          <a:ln w="28575">
            <a:solidFill>
              <a:srgbClr val="E5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How did Tina know that Trevor and </a:t>
            </a:r>
            <a:r>
              <a:rPr lang="en-GB" dirty="0" err="1">
                <a:solidFill>
                  <a:schemeClr val="tx1"/>
                </a:solidFill>
                <a:latin typeface="Twinkl" pitchFamily="2" charset="0"/>
              </a:rPr>
              <a:t>Streaker</a:t>
            </a:r>
            <a:r>
              <a:rPr lang="en-GB" dirty="0">
                <a:solidFill>
                  <a:schemeClr val="tx1"/>
                </a:solidFill>
                <a:latin typeface="Twinkl" pitchFamily="2" charset="0"/>
              </a:rPr>
              <a:t> had arrived at her house?</a:t>
            </a:r>
          </a:p>
        </p:txBody>
      </p:sp>
      <p:sp>
        <p:nvSpPr>
          <p:cNvPr id="83" name="ANSWER"/>
          <p:cNvSpPr/>
          <p:nvPr/>
        </p:nvSpPr>
        <p:spPr>
          <a:xfrm>
            <a:off x="2029037" y="2697469"/>
            <a:ext cx="3098459" cy="1479631"/>
          </a:xfrm>
          <a:prstGeom prst="wedgeRoundRectCallout">
            <a:avLst>
              <a:gd name="adj1" fmla="val -37977"/>
              <a:gd name="adj2" fmla="val 76193"/>
              <a:gd name="adj3" fmla="val 16667"/>
            </a:avLst>
          </a:prstGeom>
          <a:solidFill>
            <a:srgbClr val="FCFDFE"/>
          </a:solidFill>
          <a:ln w="28575">
            <a:solidFill>
              <a:srgbClr val="E5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sym typeface="Wingdings" panose="05000000000000000000" pitchFamily="2" charset="2"/>
              </a:rPr>
              <a:t>Tina knew that Trevor and </a:t>
            </a:r>
            <a:r>
              <a:rPr lang="en-GB" dirty="0" err="1">
                <a:solidFill>
                  <a:schemeClr val="tx1"/>
                </a:solidFill>
                <a:latin typeface="Twinkl" pitchFamily="2" charset="0"/>
                <a:sym typeface="Wingdings" panose="05000000000000000000" pitchFamily="2" charset="2"/>
              </a:rPr>
              <a:t>Streaker</a:t>
            </a:r>
            <a:r>
              <a:rPr lang="en-GB" dirty="0">
                <a:solidFill>
                  <a:schemeClr val="tx1"/>
                </a:solidFill>
                <a:latin typeface="Twinkl" pitchFamily="2" charset="0"/>
                <a:sym typeface="Wingdings" panose="05000000000000000000" pitchFamily="2" charset="2"/>
              </a:rPr>
              <a:t> had arrived because </a:t>
            </a:r>
            <a:r>
              <a:rPr lang="en-GB" b="1" dirty="0">
                <a:solidFill>
                  <a:schemeClr val="tx1"/>
                </a:solidFill>
                <a:latin typeface="Twinkl" pitchFamily="2" charset="0"/>
                <a:sym typeface="Wingdings" panose="05000000000000000000" pitchFamily="2" charset="2"/>
              </a:rPr>
              <a:t>she had heard the lady scream.</a:t>
            </a:r>
            <a:endParaRPr lang="en-GB" sz="2000" b="1" dirty="0">
              <a:solidFill>
                <a:schemeClr val="tx1"/>
              </a:solidFill>
              <a:latin typeface="Twinkl" pitchFamily="2" charset="0"/>
            </a:endParaRPr>
          </a:p>
        </p:txBody>
      </p:sp>
      <p:sp>
        <p:nvSpPr>
          <p:cNvPr id="39" name="LISTEN AGAIN">
            <a:hlinkClick r:id="rId4"/>
            <a:extLst>
              <a:ext uri="{FF2B5EF4-FFF2-40B4-BE49-F238E27FC236}">
                <a16:creationId xmlns:a16="http://schemas.microsoft.com/office/drawing/2014/main" id="{102598E6-1674-4E18-83D7-96FB9C6A0128}"/>
              </a:ext>
            </a:extLst>
          </p:cNvPr>
          <p:cNvSpPr/>
          <p:nvPr/>
        </p:nvSpPr>
        <p:spPr>
          <a:xfrm>
            <a:off x="280549" y="1280551"/>
            <a:ext cx="1627890" cy="1594524"/>
          </a:xfrm>
          <a:custGeom>
            <a:avLst/>
            <a:gdLst>
              <a:gd name="connsiteX0" fmla="*/ 0 w 1627890"/>
              <a:gd name="connsiteY0" fmla="*/ 0 h 946531"/>
              <a:gd name="connsiteX1" fmla="*/ 1627890 w 1627890"/>
              <a:gd name="connsiteY1" fmla="*/ 0 h 946531"/>
              <a:gd name="connsiteX2" fmla="*/ 1627890 w 1627890"/>
              <a:gd name="connsiteY2" fmla="*/ 140229 h 946531"/>
              <a:gd name="connsiteX3" fmla="*/ 1627890 w 1627890"/>
              <a:gd name="connsiteY3" fmla="*/ 473265 h 946531"/>
              <a:gd name="connsiteX4" fmla="*/ 1627890 w 1627890"/>
              <a:gd name="connsiteY4" fmla="*/ 806303 h 946531"/>
              <a:gd name="connsiteX5" fmla="*/ 1487662 w 1627890"/>
              <a:gd name="connsiteY5" fmla="*/ 946531 h 946531"/>
              <a:gd name="connsiteX6" fmla="*/ 140228 w 1627890"/>
              <a:gd name="connsiteY6" fmla="*/ 946531 h 946531"/>
              <a:gd name="connsiteX7" fmla="*/ 0 w 1627890"/>
              <a:gd name="connsiteY7" fmla="*/ 806303 h 946531"/>
              <a:gd name="connsiteX8" fmla="*/ 0 w 1627890"/>
              <a:gd name="connsiteY8" fmla="*/ 473265 h 946531"/>
              <a:gd name="connsiteX9" fmla="*/ 0 w 1627890"/>
              <a:gd name="connsiteY9" fmla="*/ 140229 h 94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7890" h="946531">
                <a:moveTo>
                  <a:pt x="0" y="0"/>
                </a:moveTo>
                <a:lnTo>
                  <a:pt x="1627890" y="0"/>
                </a:lnTo>
                <a:lnTo>
                  <a:pt x="1627890" y="140229"/>
                </a:lnTo>
                <a:lnTo>
                  <a:pt x="1627890" y="473265"/>
                </a:lnTo>
                <a:lnTo>
                  <a:pt x="1627890" y="806303"/>
                </a:lnTo>
                <a:cubicBezTo>
                  <a:pt x="1627890" y="883749"/>
                  <a:pt x="1565108" y="946531"/>
                  <a:pt x="1487662" y="946531"/>
                </a:cubicBezTo>
                <a:lnTo>
                  <a:pt x="140228" y="946531"/>
                </a:lnTo>
                <a:cubicBezTo>
                  <a:pt x="62782" y="946531"/>
                  <a:pt x="0" y="883749"/>
                  <a:pt x="0" y="806303"/>
                </a:cubicBezTo>
                <a:lnTo>
                  <a:pt x="0" y="473265"/>
                </a:lnTo>
                <a:lnTo>
                  <a:pt x="0" y="140229"/>
                </a:lnTo>
                <a:close/>
              </a:path>
            </a:pathLst>
          </a:custGeom>
          <a:solidFill>
            <a:srgbClr val="EB8634"/>
          </a:solidFill>
          <a:ln w="28575">
            <a:solidFill>
              <a:srgbClr val="F3B68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r>
              <a:rPr lang="en-GB" sz="1600" dirty="0">
                <a:latin typeface="Twinkl" pitchFamily="2" charset="0"/>
              </a:rPr>
              <a:t>To listen to the chapter again, click </a:t>
            </a:r>
            <a:r>
              <a:rPr lang="en-GB" sz="1600" b="1" u="sng" dirty="0">
                <a:solidFill>
                  <a:schemeClr val="bg1"/>
                </a:solidFill>
                <a:latin typeface="Twinkl" pitchFamily="2" charset="0"/>
              </a:rPr>
              <a:t>here</a:t>
            </a:r>
            <a:r>
              <a:rPr lang="en-GB" sz="1600" dirty="0">
                <a:latin typeface="Twinkl" pitchFamily="2" charset="0"/>
              </a:rPr>
              <a:t>.</a:t>
            </a:r>
          </a:p>
        </p:txBody>
      </p:sp>
      <p:grpSp>
        <p:nvGrpSpPr>
          <p:cNvPr id="46" name="Group 45"/>
          <p:cNvGrpSpPr/>
          <p:nvPr/>
        </p:nvGrpSpPr>
        <p:grpSpPr>
          <a:xfrm>
            <a:off x="-25215" y="0"/>
            <a:ext cx="9169215" cy="1962614"/>
            <a:chOff x="-25215" y="0"/>
            <a:chExt cx="9169215" cy="1962614"/>
          </a:xfrm>
        </p:grpSpPr>
        <p:sp>
          <p:nvSpPr>
            <p:cNvPr id="47" name="Rectangle 46"/>
            <p:cNvSpPr/>
            <p:nvPr/>
          </p:nvSpPr>
          <p:spPr>
            <a:xfrm>
              <a:off x="0" y="0"/>
              <a:ext cx="9144000" cy="1698809"/>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Triangle 47"/>
            <p:cNvSpPr/>
            <p:nvPr/>
          </p:nvSpPr>
          <p:spPr>
            <a:xfrm rot="10800000">
              <a:off x="0" y="1574485"/>
              <a:ext cx="9144000" cy="388129"/>
            </a:xfrm>
            <a:prstGeom prst="rtTriangle">
              <a:avLst/>
            </a:prstGeom>
            <a:solidFill>
              <a:srgbClr val="00A8E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Triangle 48"/>
            <p:cNvSpPr/>
            <p:nvPr/>
          </p:nvSpPr>
          <p:spPr>
            <a:xfrm rot="10800000">
              <a:off x="-25215" y="1523004"/>
              <a:ext cx="9169213" cy="319194"/>
            </a:xfrm>
            <a:prstGeom prst="rtTriangle">
              <a:avLst/>
            </a:prstGeom>
            <a:solidFill>
              <a:srgbClr val="00A8E7">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Triangle 49"/>
            <p:cNvSpPr/>
            <p:nvPr/>
          </p:nvSpPr>
          <p:spPr>
            <a:xfrm rot="10800000" flipH="1">
              <a:off x="0" y="1682356"/>
              <a:ext cx="9143998" cy="234329"/>
            </a:xfrm>
            <a:prstGeom prst="rtTriangle">
              <a:avLst/>
            </a:prstGeom>
            <a:solidFill>
              <a:srgbClr val="00A8E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TITLE TEXT"/>
          <p:cNvSpPr txBox="1">
            <a:spLocks/>
          </p:cNvSpPr>
          <p:nvPr/>
        </p:nvSpPr>
        <p:spPr>
          <a:xfrm>
            <a:off x="621323" y="350550"/>
            <a:ext cx="7513983"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Puffin Book of the Week</a:t>
            </a:r>
            <a:br>
              <a:rPr lang="en-GB" dirty="0">
                <a:solidFill>
                  <a:schemeClr val="bg1"/>
                </a:solidFill>
              </a:rPr>
            </a:br>
            <a:r>
              <a:rPr lang="en-GB" sz="2800" b="0" dirty="0">
                <a:solidFill>
                  <a:schemeClr val="bg1"/>
                </a:solidFill>
              </a:rPr>
              <a:t>The Hundred-Mile-An Hour Dog</a:t>
            </a:r>
          </a:p>
        </p:txBody>
      </p:sp>
      <p:pic>
        <p:nvPicPr>
          <p:cNvPr id="52" name="Picture 5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548" y="132296"/>
            <a:ext cx="967805" cy="1476866"/>
          </a:xfrm>
          <a:prstGeom prst="rect">
            <a:avLst/>
          </a:prstGeom>
          <a:ln w="28575">
            <a:solidFill>
              <a:srgbClr val="0076B0"/>
            </a:solidFill>
          </a:ln>
        </p:spPr>
      </p:pic>
      <p:sp>
        <p:nvSpPr>
          <p:cNvPr id="35" name="NEXT">
            <a:hlinkClick r:id="" action="ppaction://hlinkshowjump?jump=nextslide"/>
            <a:extLst>
              <a:ext uri="{FF2B5EF4-FFF2-40B4-BE49-F238E27FC236}">
                <a16:creationId xmlns:a16="http://schemas.microsoft.com/office/drawing/2014/main" id="{E6CE0DDF-3024-458F-A9D1-EF0F7883C6CF}"/>
              </a:ext>
            </a:extLst>
          </p:cNvPr>
          <p:cNvSpPr/>
          <p:nvPr/>
        </p:nvSpPr>
        <p:spPr>
          <a:xfrm>
            <a:off x="7629055" y="5678433"/>
            <a:ext cx="876416" cy="535204"/>
          </a:xfrm>
          <a:prstGeom prst="roundRect">
            <a:avLst>
              <a:gd name="adj" fmla="val 14815"/>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grpSp>
        <p:nvGrpSpPr>
          <p:cNvPr id="40" name="Group 39"/>
          <p:cNvGrpSpPr/>
          <p:nvPr/>
        </p:nvGrpSpPr>
        <p:grpSpPr>
          <a:xfrm>
            <a:off x="0" y="6327284"/>
            <a:ext cx="9148864" cy="601936"/>
            <a:chOff x="0" y="6327284"/>
            <a:chExt cx="9148864" cy="601936"/>
          </a:xfrm>
        </p:grpSpPr>
        <p:grpSp>
          <p:nvGrpSpPr>
            <p:cNvPr id="67" name="Group 66"/>
            <p:cNvGrpSpPr/>
            <p:nvPr/>
          </p:nvGrpSpPr>
          <p:grpSpPr>
            <a:xfrm>
              <a:off x="0" y="6327284"/>
              <a:ext cx="9148864" cy="601936"/>
              <a:chOff x="0" y="6344062"/>
              <a:chExt cx="9148864" cy="601936"/>
            </a:xfrm>
          </p:grpSpPr>
          <p:grpSp>
            <p:nvGrpSpPr>
              <p:cNvPr id="69" name="Group 68"/>
              <p:cNvGrpSpPr/>
              <p:nvPr/>
            </p:nvGrpSpPr>
            <p:grpSpPr>
              <a:xfrm>
                <a:off x="0" y="6428870"/>
                <a:ext cx="9148864" cy="449614"/>
                <a:chOff x="794286" y="3019082"/>
                <a:chExt cx="7059780" cy="798369"/>
              </a:xfrm>
            </p:grpSpPr>
            <p:sp>
              <p:nvSpPr>
                <p:cNvPr id="73" name="Rectangle 72"/>
                <p:cNvSpPr/>
                <p:nvPr/>
              </p:nvSpPr>
              <p:spPr>
                <a:xfrm>
                  <a:off x="794614" y="3019082"/>
                  <a:ext cx="7059452" cy="798369"/>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4" name="Straight Connector 73"/>
                <p:cNvCxnSpPr/>
                <p:nvPr/>
              </p:nvCxnSpPr>
              <p:spPr>
                <a:xfrm>
                  <a:off x="794286" y="3028236"/>
                  <a:ext cx="705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7964517" y="6344062"/>
                <a:ext cx="1051209" cy="601936"/>
                <a:chOff x="7964517" y="6344062"/>
                <a:chExt cx="1051209" cy="601936"/>
              </a:xfrm>
            </p:grpSpPr>
            <p:pic>
              <p:nvPicPr>
                <p:cNvPr id="71" name="Picture 7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0282" y="6479753"/>
                  <a:ext cx="235444" cy="328707"/>
                </a:xfrm>
                <a:prstGeom prst="rect">
                  <a:avLst/>
                </a:prstGeom>
              </p:spPr>
            </p:pic>
            <p:pic>
              <p:nvPicPr>
                <p:cNvPr id="72" name="Picture 7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64517" y="6344062"/>
                  <a:ext cx="815765" cy="601936"/>
                </a:xfrm>
                <a:prstGeom prst="rect">
                  <a:avLst/>
                </a:prstGeom>
              </p:spPr>
            </p:pic>
          </p:grpSp>
        </p:grpSp>
        <p:sp>
          <p:nvSpPr>
            <p:cNvPr id="68" name="TextBox 67">
              <a:extLst>
                <a:ext uri="{FF2B5EF4-FFF2-40B4-BE49-F238E27FC236}">
                  <a16:creationId xmlns:a16="http://schemas.microsoft.com/office/drawing/2014/main" id="{805C331B-ACB4-4A36-A091-A97A26C8FBA9}"/>
                </a:ext>
              </a:extLst>
            </p:cNvPr>
            <p:cNvSpPr txBox="1"/>
            <p:nvPr/>
          </p:nvSpPr>
          <p:spPr>
            <a:xfrm>
              <a:off x="0" y="6531352"/>
              <a:ext cx="4952667" cy="246221"/>
            </a:xfrm>
            <a:prstGeom prst="rect">
              <a:avLst/>
            </a:prstGeom>
            <a:noFill/>
          </p:spPr>
          <p:txBody>
            <a:bodyPr wrap="square" rtlCol="0">
              <a:spAutoFit/>
            </a:bodyPr>
            <a:lstStyle/>
            <a:p>
              <a:r>
                <a:rPr lang="en-GB" sz="1000" dirty="0">
                  <a:solidFill>
                    <a:schemeClr val="bg1"/>
                  </a:solidFill>
                  <a:latin typeface="Tuffy" panose="020B0603060100000000" pitchFamily="34" charset="0"/>
                  <a:ea typeface="Tuffy" panose="020B0603060100000000" pitchFamily="34" charset="0"/>
                </a:rPr>
                <a:t>Text copyright </a:t>
              </a:r>
              <a:r>
                <a:rPr lang="en-GB" sz="1000" dirty="0">
                  <a:solidFill>
                    <a:schemeClr val="bg1"/>
                  </a:solidFill>
                  <a:ea typeface="Tuffy" panose="020B0603060100000000" pitchFamily="34" charset="0"/>
                </a:rPr>
                <a:t>©</a:t>
              </a:r>
              <a:r>
                <a:rPr lang="en-GB" sz="1000" dirty="0">
                  <a:solidFill>
                    <a:schemeClr val="bg1"/>
                  </a:solidFill>
                  <a:latin typeface="Tuffy" panose="020B0603060100000000" pitchFamily="34" charset="0"/>
                  <a:ea typeface="Tuffy" panose="020B0603060100000000" pitchFamily="34" charset="0"/>
                </a:rPr>
                <a:t>1996 by Jeremy Strong; illustrations copyright </a:t>
              </a:r>
              <a:r>
                <a:rPr lang="en-GB" sz="1000" dirty="0">
                  <a:solidFill>
                    <a:schemeClr val="bg1"/>
                  </a:solidFill>
                  <a:ea typeface="Tuffy" panose="020B0603060100000000" pitchFamily="34" charset="0"/>
                </a:rPr>
                <a:t>©</a:t>
              </a:r>
              <a:r>
                <a:rPr lang="en-GB" sz="1000" dirty="0">
                  <a:solidFill>
                    <a:schemeClr val="bg1"/>
                  </a:solidFill>
                  <a:latin typeface="Tuffy" panose="020B0603060100000000" pitchFamily="34" charset="0"/>
                  <a:ea typeface="Tuffy" panose="020B0603060100000000" pitchFamily="34" charset="0"/>
                </a:rPr>
                <a:t>1996 by Nick </a:t>
              </a:r>
              <a:r>
                <a:rPr lang="en-GB" sz="1000" dirty="0" err="1">
                  <a:solidFill>
                    <a:schemeClr val="bg1"/>
                  </a:solidFill>
                  <a:latin typeface="Tuffy" panose="020B0603060100000000" pitchFamily="34" charset="0"/>
                  <a:ea typeface="Tuffy" panose="020B0603060100000000" pitchFamily="34" charset="0"/>
                </a:rPr>
                <a:t>Sharratt</a:t>
              </a:r>
              <a:endParaRPr lang="en-GB" sz="1000" dirty="0">
                <a:solidFill>
                  <a:schemeClr val="bg1"/>
                </a:solidFill>
                <a:latin typeface="Tuffy" panose="020B0603060100000000" pitchFamily="34" charset="0"/>
                <a:ea typeface="Tuffy" panose="020B0603060100000000" pitchFamily="34" charset="0"/>
              </a:endParaRPr>
            </a:p>
          </p:txBody>
        </p:sp>
      </p:grpSp>
      <p:grpSp>
        <p:nvGrpSpPr>
          <p:cNvPr id="44" name="STREAKER POLAROID">
            <a:extLst>
              <a:ext uri="{FF2B5EF4-FFF2-40B4-BE49-F238E27FC236}">
                <a16:creationId xmlns:a16="http://schemas.microsoft.com/office/drawing/2014/main" id="{D65A2E10-F3F2-49CD-B068-F455B1C51B9B}"/>
              </a:ext>
            </a:extLst>
          </p:cNvPr>
          <p:cNvGrpSpPr/>
          <p:nvPr/>
        </p:nvGrpSpPr>
        <p:grpSpPr>
          <a:xfrm>
            <a:off x="5862745" y="2769093"/>
            <a:ext cx="2085885" cy="2698518"/>
            <a:chOff x="6326020" y="2388965"/>
            <a:chExt cx="2234875" cy="2891265"/>
          </a:xfrm>
        </p:grpSpPr>
        <p:pic>
          <p:nvPicPr>
            <p:cNvPr id="45" name="Picture 44">
              <a:extLst>
                <a:ext uri="{FF2B5EF4-FFF2-40B4-BE49-F238E27FC236}">
                  <a16:creationId xmlns:a16="http://schemas.microsoft.com/office/drawing/2014/main" id="{4C8A1E32-A64F-4DCF-8F1A-B5A20451FAC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9324" t="24768" r="25616"/>
            <a:stretch/>
          </p:blipFill>
          <p:spPr>
            <a:xfrm>
              <a:off x="6400814" y="2675437"/>
              <a:ext cx="2082665" cy="1702920"/>
            </a:xfrm>
            <a:prstGeom prst="rect">
              <a:avLst/>
            </a:prstGeom>
          </p:spPr>
        </p:pic>
        <p:pic>
          <p:nvPicPr>
            <p:cNvPr id="53" name="Picture 52">
              <a:extLst>
                <a:ext uri="{FF2B5EF4-FFF2-40B4-BE49-F238E27FC236}">
                  <a16:creationId xmlns:a16="http://schemas.microsoft.com/office/drawing/2014/main" id="{76D16F16-D39F-4662-93EA-5F104CCC635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68445" y="3092085"/>
              <a:ext cx="2175636" cy="1559437"/>
            </a:xfrm>
            <a:prstGeom prst="rect">
              <a:avLst/>
            </a:prstGeom>
          </p:spPr>
        </p:pic>
        <p:pic>
          <p:nvPicPr>
            <p:cNvPr id="54" name="Picture 53">
              <a:extLst>
                <a:ext uri="{FF2B5EF4-FFF2-40B4-BE49-F238E27FC236}">
                  <a16:creationId xmlns:a16="http://schemas.microsoft.com/office/drawing/2014/main" id="{DECC1536-4737-426C-A1A0-C2E3DB0747D3}"/>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326020" y="2647794"/>
              <a:ext cx="2234875" cy="2632436"/>
            </a:xfrm>
            <a:prstGeom prst="rect">
              <a:avLst/>
            </a:prstGeom>
          </p:spPr>
        </p:pic>
        <p:sp>
          <p:nvSpPr>
            <p:cNvPr id="60" name="Freeform: Shape 18">
              <a:extLst>
                <a:ext uri="{FF2B5EF4-FFF2-40B4-BE49-F238E27FC236}">
                  <a16:creationId xmlns:a16="http://schemas.microsoft.com/office/drawing/2014/main" id="{EF5DB301-67D6-47ED-8F9A-B251209A3093}"/>
                </a:ext>
              </a:extLst>
            </p:cNvPr>
            <p:cNvSpPr/>
            <p:nvPr/>
          </p:nvSpPr>
          <p:spPr>
            <a:xfrm>
              <a:off x="7292674" y="2388965"/>
              <a:ext cx="301566" cy="533072"/>
            </a:xfrm>
            <a:custGeom>
              <a:avLst/>
              <a:gdLst>
                <a:gd name="connsiteX0" fmla="*/ 105483 w 210966"/>
                <a:gd name="connsiteY0" fmla="*/ 757465 h 757465"/>
                <a:gd name="connsiteX1" fmla="*/ 70977 w 210966"/>
                <a:gd name="connsiteY1" fmla="*/ 697972 h 757465"/>
                <a:gd name="connsiteX2" fmla="*/ 36471 w 210966"/>
                <a:gd name="connsiteY2" fmla="*/ 757465 h 757465"/>
                <a:gd name="connsiteX3" fmla="*/ 0 w 210966"/>
                <a:gd name="connsiteY3" fmla="*/ 694584 h 757465"/>
                <a:gd name="connsiteX4" fmla="*/ 0 w 210966"/>
                <a:gd name="connsiteY4" fmla="*/ 62882 h 757465"/>
                <a:gd name="connsiteX5" fmla="*/ 0 w 210966"/>
                <a:gd name="connsiteY5" fmla="*/ 61538 h 757465"/>
                <a:gd name="connsiteX6" fmla="*/ 779 w 210966"/>
                <a:gd name="connsiteY6" fmla="*/ 61538 h 757465"/>
                <a:gd name="connsiteX7" fmla="*/ 36471 w 210966"/>
                <a:gd name="connsiteY7" fmla="*/ 1 h 757465"/>
                <a:gd name="connsiteX8" fmla="*/ 70977 w 210966"/>
                <a:gd name="connsiteY8" fmla="*/ 59494 h 757465"/>
                <a:gd name="connsiteX9" fmla="*/ 105483 w 210966"/>
                <a:gd name="connsiteY9" fmla="*/ 1 h 757465"/>
                <a:gd name="connsiteX10" fmla="*/ 139989 w 210966"/>
                <a:gd name="connsiteY10" fmla="*/ 59494 h 757465"/>
                <a:gd name="connsiteX11" fmla="*/ 174495 w 210966"/>
                <a:gd name="connsiteY11" fmla="*/ 0 h 757465"/>
                <a:gd name="connsiteX12" fmla="*/ 210187 w 210966"/>
                <a:gd name="connsiteY12" fmla="*/ 61538 h 757465"/>
                <a:gd name="connsiteX13" fmla="*/ 210966 w 210966"/>
                <a:gd name="connsiteY13" fmla="*/ 61538 h 757465"/>
                <a:gd name="connsiteX14" fmla="*/ 210966 w 210966"/>
                <a:gd name="connsiteY14" fmla="*/ 62881 h 757465"/>
                <a:gd name="connsiteX15" fmla="*/ 210966 w 210966"/>
                <a:gd name="connsiteY15" fmla="*/ 694583 h 757465"/>
                <a:gd name="connsiteX16" fmla="*/ 210966 w 210966"/>
                <a:gd name="connsiteY16" fmla="*/ 694584 h 757465"/>
                <a:gd name="connsiteX17" fmla="*/ 210966 w 210966"/>
                <a:gd name="connsiteY17" fmla="*/ 694584 h 757465"/>
                <a:gd name="connsiteX18" fmla="*/ 174495 w 210966"/>
                <a:gd name="connsiteY18" fmla="*/ 757464 h 757465"/>
                <a:gd name="connsiteX19" fmla="*/ 139990 w 210966"/>
                <a:gd name="connsiteY19" fmla="*/ 697972 h 75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0966" h="757465">
                  <a:moveTo>
                    <a:pt x="105483" y="757465"/>
                  </a:moveTo>
                  <a:lnTo>
                    <a:pt x="70977" y="697972"/>
                  </a:lnTo>
                  <a:lnTo>
                    <a:pt x="36471" y="757465"/>
                  </a:lnTo>
                  <a:lnTo>
                    <a:pt x="0" y="694584"/>
                  </a:lnTo>
                  <a:lnTo>
                    <a:pt x="0" y="62882"/>
                  </a:lnTo>
                  <a:lnTo>
                    <a:pt x="0" y="61538"/>
                  </a:lnTo>
                  <a:lnTo>
                    <a:pt x="779" y="61538"/>
                  </a:lnTo>
                  <a:lnTo>
                    <a:pt x="36471" y="1"/>
                  </a:lnTo>
                  <a:lnTo>
                    <a:pt x="70977" y="59494"/>
                  </a:lnTo>
                  <a:lnTo>
                    <a:pt x="105483" y="1"/>
                  </a:lnTo>
                  <a:lnTo>
                    <a:pt x="139989" y="59494"/>
                  </a:lnTo>
                  <a:lnTo>
                    <a:pt x="174495" y="0"/>
                  </a:lnTo>
                  <a:lnTo>
                    <a:pt x="210187" y="61538"/>
                  </a:lnTo>
                  <a:lnTo>
                    <a:pt x="210966" y="61538"/>
                  </a:lnTo>
                  <a:lnTo>
                    <a:pt x="210966" y="62881"/>
                  </a:lnTo>
                  <a:lnTo>
                    <a:pt x="210966" y="694583"/>
                  </a:lnTo>
                  <a:lnTo>
                    <a:pt x="210966" y="694584"/>
                  </a:lnTo>
                  <a:lnTo>
                    <a:pt x="210966" y="694584"/>
                  </a:lnTo>
                  <a:lnTo>
                    <a:pt x="174495" y="757464"/>
                  </a:lnTo>
                  <a:lnTo>
                    <a:pt x="139990" y="697972"/>
                  </a:lnTo>
                  <a:close/>
                </a:path>
              </a:pathLst>
            </a:cu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1" name="Click to read extract">
            <a:extLst>
              <a:ext uri="{FF2B5EF4-FFF2-40B4-BE49-F238E27FC236}">
                <a16:creationId xmlns:a16="http://schemas.microsoft.com/office/drawing/2014/main" id="{C85311DF-5258-4EE4-B3F7-5860DA9F0D01}"/>
              </a:ext>
            </a:extLst>
          </p:cNvPr>
          <p:cNvSpPr/>
          <p:nvPr/>
        </p:nvSpPr>
        <p:spPr>
          <a:xfrm>
            <a:off x="3061731" y="5349070"/>
            <a:ext cx="2335557" cy="724400"/>
          </a:xfrm>
          <a:prstGeom prst="roundRect">
            <a:avLst/>
          </a:prstGeom>
          <a:solidFill>
            <a:srgbClr val="0076B0"/>
          </a:solidFill>
          <a:ln w="28575">
            <a:solidFill>
              <a:srgbClr val="88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Click here to read an extract from the book.</a:t>
            </a:r>
          </a:p>
        </p:txBody>
      </p:sp>
      <p:sp>
        <p:nvSpPr>
          <p:cNvPr id="62" name="Rectangle: Rounded Corners 61">
            <a:extLst>
              <a:ext uri="{FF2B5EF4-FFF2-40B4-BE49-F238E27FC236}">
                <a16:creationId xmlns:a16="http://schemas.microsoft.com/office/drawing/2014/main" id="{12AC0B77-F682-4BAC-B704-32FBEF10AF18}"/>
              </a:ext>
            </a:extLst>
          </p:cNvPr>
          <p:cNvSpPr/>
          <p:nvPr/>
        </p:nvSpPr>
        <p:spPr>
          <a:xfrm>
            <a:off x="1028700" y="2981770"/>
            <a:ext cx="7086601" cy="1843080"/>
          </a:xfrm>
          <a:prstGeom prst="roundRect">
            <a:avLst>
              <a:gd name="adj" fmla="val 9528"/>
            </a:avLst>
          </a:prstGeom>
          <a:solidFill>
            <a:schemeClr val="bg1"/>
          </a:solidFill>
          <a:ln w="28575">
            <a:solidFill>
              <a:srgbClr val="E5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When we got to Tina's house, she was standing on the path holding the front door open. 'I knew it was you when I heard that lady scream,' she said. 'You'd better come inside and hide.' </a:t>
            </a:r>
            <a:r>
              <a:rPr lang="en-GB" dirty="0" err="1">
                <a:solidFill>
                  <a:schemeClr val="tx1"/>
                </a:solidFill>
              </a:rPr>
              <a:t>Streaker</a:t>
            </a:r>
            <a:r>
              <a:rPr lang="en-GB" dirty="0">
                <a:solidFill>
                  <a:schemeClr val="tx1"/>
                </a:solidFill>
              </a:rPr>
              <a:t> had 􀀁already dragged me into the house. I think that </a:t>
            </a:r>
          </a:p>
          <a:p>
            <a:pPr algn="just"/>
            <a:r>
              <a:rPr lang="en-GB" dirty="0">
                <a:solidFill>
                  <a:schemeClr val="tx1"/>
                </a:solidFill>
              </a:rPr>
              <a:t>Mouse is probably her best friend. (Funny how nobody makes jokes about them being in love.) I told Tina about the £30.</a:t>
            </a:r>
          </a:p>
        </p:txBody>
      </p:sp>
      <p:sp>
        <p:nvSpPr>
          <p:cNvPr id="63" name="Back">
            <a:extLst>
              <a:ext uri="{FF2B5EF4-FFF2-40B4-BE49-F238E27FC236}">
                <a16:creationId xmlns:a16="http://schemas.microsoft.com/office/drawing/2014/main" id="{3F32714A-9846-4E7E-9E03-5E17221A15C2}"/>
              </a:ext>
            </a:extLst>
          </p:cNvPr>
          <p:cNvSpPr/>
          <p:nvPr/>
        </p:nvSpPr>
        <p:spPr>
          <a:xfrm>
            <a:off x="7262856" y="4907186"/>
            <a:ext cx="876416" cy="535204"/>
          </a:xfrm>
          <a:prstGeom prst="roundRect">
            <a:avLst>
              <a:gd name="adj" fmla="val 14815"/>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9775297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1"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xit" presetSubtype="0" fill="hold" grpId="0"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grpId="0" nodeType="after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61"/>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withEffect">
                                  <p:stCondLst>
                                    <p:cond delay="0"/>
                                  </p:stCondLst>
                                  <p:childTnLst>
                                    <p:animEffect transition="out" filter="fade">
                                      <p:cBhvr>
                                        <p:cTn id="33" dur="500"/>
                                        <p:tgtEl>
                                          <p:spTgt spid="61"/>
                                        </p:tgtEl>
                                      </p:cBhvr>
                                    </p:animEffect>
                                    <p:set>
                                      <p:cBhvr>
                                        <p:cTn id="34" dur="1" fill="hold">
                                          <p:stCondLst>
                                            <p:cond delay="499"/>
                                          </p:stCondLst>
                                        </p:cTn>
                                        <p:tgtEl>
                                          <p:spTgt spid="61"/>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childTnLst>
                          </p:cTn>
                        </p:par>
                      </p:childTnLst>
                    </p:cTn>
                  </p:par>
                </p:childTnLst>
              </p:cTn>
              <p:nextCondLst>
                <p:cond evt="onClick" delay="0">
                  <p:tgtEl>
                    <p:spTgt spid="61"/>
                  </p:tgtEl>
                </p:cond>
              </p:nextCondLst>
            </p:seq>
            <p:seq concurrent="1" nextAc="seek">
              <p:cTn id="43" restart="whenNotActive" fill="hold" evtFilter="cancelBubble" nodeType="interactiveSeq">
                <p:stCondLst>
                  <p:cond evt="onClick" delay="0">
                    <p:tgtEl>
                      <p:spTgt spid="63"/>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3"/>
                                        </p:tgtEl>
                                      </p:cBhvr>
                                    </p:animEffect>
                                    <p:set>
                                      <p:cBhvr>
                                        <p:cTn id="48" dur="1" fill="hold">
                                          <p:stCondLst>
                                            <p:cond delay="499"/>
                                          </p:stCondLst>
                                        </p:cTn>
                                        <p:tgtEl>
                                          <p:spTgt spid="6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62"/>
                                        </p:tgtEl>
                                      </p:cBhvr>
                                    </p:animEffect>
                                    <p:set>
                                      <p:cBhvr>
                                        <p:cTn id="51" dur="1" fill="hold">
                                          <p:stCondLst>
                                            <p:cond delay="499"/>
                                          </p:stCondLst>
                                        </p:cTn>
                                        <p:tgtEl>
                                          <p:spTgt spid="62"/>
                                        </p:tgtEl>
                                        <p:attrNameLst>
                                          <p:attrName>style.visibility</p:attrName>
                                        </p:attrNameLst>
                                      </p:cBhvr>
                                      <p:to>
                                        <p:strVal val="hidden"/>
                                      </p:to>
                                    </p:set>
                                  </p:childTnLst>
                                </p:cTn>
                              </p:par>
                              <p:par>
                                <p:cTn id="52" presetID="10" presetClass="entr" presetSubtype="0" fill="hold" grpId="1"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childTnLst>
                          </p:cTn>
                        </p:par>
                      </p:childTnLst>
                    </p:cTn>
                  </p:par>
                </p:childTnLst>
              </p:cTn>
              <p:nextCondLst>
                <p:cond evt="onClick" delay="0">
                  <p:tgtEl>
                    <p:spTgt spid="63"/>
                  </p:tgtEl>
                </p:cond>
              </p:nextCondLst>
            </p:seq>
          </p:childTnLst>
        </p:cTn>
      </p:par>
    </p:tnLst>
    <p:bldLst>
      <p:bldP spid="9" grpId="0" animBg="1"/>
      <p:bldP spid="9" grpId="1" animBg="1"/>
      <p:bldP spid="2" grpId="0" animBg="1"/>
      <p:bldP spid="83" grpId="0" animBg="1"/>
      <p:bldP spid="35" grpId="0" animBg="1"/>
      <p:bldP spid="61" grpId="0" animBg="1"/>
      <p:bldP spid="61" grpId="1" animBg="1"/>
      <p:bldP spid="61" grpId="2" animBg="1"/>
      <p:bldP spid="62" grpId="0" animBg="1"/>
      <p:bldP spid="62" grpId="1" animBg="1"/>
      <p:bldP spid="63" grpId="0" animBg="1"/>
      <p:bldP spid="6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STREAKER POLAROID">
            <a:extLst>
              <a:ext uri="{FF2B5EF4-FFF2-40B4-BE49-F238E27FC236}">
                <a16:creationId xmlns:a16="http://schemas.microsoft.com/office/drawing/2014/main" id="{37179F76-29F4-40CA-86B7-1DBB522798C1}"/>
              </a:ext>
            </a:extLst>
          </p:cNvPr>
          <p:cNvGrpSpPr/>
          <p:nvPr/>
        </p:nvGrpSpPr>
        <p:grpSpPr>
          <a:xfrm rot="1251738">
            <a:off x="6819566" y="4213183"/>
            <a:ext cx="1477441" cy="1882772"/>
            <a:chOff x="609908" y="2523045"/>
            <a:chExt cx="1830919" cy="2333225"/>
          </a:xfrm>
        </p:grpSpPr>
        <p:pic>
          <p:nvPicPr>
            <p:cNvPr id="76" name="Picture 75">
              <a:extLst>
                <a:ext uri="{FF2B5EF4-FFF2-40B4-BE49-F238E27FC236}">
                  <a16:creationId xmlns:a16="http://schemas.microsoft.com/office/drawing/2014/main" id="{0E5F60F1-6B74-43F6-AC47-8F89FC7937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324" t="24768" r="25616"/>
            <a:stretch/>
          </p:blipFill>
          <p:spPr>
            <a:xfrm rot="20904538">
              <a:off x="609908" y="2742118"/>
              <a:ext cx="1696351" cy="1387044"/>
            </a:xfrm>
            <a:prstGeom prst="rect">
              <a:avLst/>
            </a:prstGeom>
          </p:spPr>
        </p:pic>
        <p:sp>
          <p:nvSpPr>
            <p:cNvPr id="77" name="Rectangle 76">
              <a:extLst>
                <a:ext uri="{FF2B5EF4-FFF2-40B4-BE49-F238E27FC236}">
                  <a16:creationId xmlns:a16="http://schemas.microsoft.com/office/drawing/2014/main" id="{22BFC99A-634B-4A3A-9F33-445913A3A40E}"/>
                </a:ext>
              </a:extLst>
            </p:cNvPr>
            <p:cNvSpPr/>
            <p:nvPr/>
          </p:nvSpPr>
          <p:spPr>
            <a:xfrm rot="20918217">
              <a:off x="857971" y="4077624"/>
              <a:ext cx="1542220" cy="44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8" name="Picture 77">
              <a:extLst>
                <a:ext uri="{FF2B5EF4-FFF2-40B4-BE49-F238E27FC236}">
                  <a16:creationId xmlns:a16="http://schemas.microsoft.com/office/drawing/2014/main" id="{47C707E8-AF50-414D-92A7-0BC06AEDB2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04538">
              <a:off x="706553" y="3316914"/>
              <a:ext cx="1645865" cy="942873"/>
            </a:xfrm>
            <a:prstGeom prst="rect">
              <a:avLst/>
            </a:prstGeom>
          </p:spPr>
        </p:pic>
        <p:pic>
          <p:nvPicPr>
            <p:cNvPr id="79" name="Picture 78">
              <a:extLst>
                <a:ext uri="{FF2B5EF4-FFF2-40B4-BE49-F238E27FC236}">
                  <a16:creationId xmlns:a16="http://schemas.microsoft.com/office/drawing/2014/main" id="{6D026963-2395-45CD-A567-91DE0F59533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0904538">
              <a:off x="620500" y="2712128"/>
              <a:ext cx="1820327" cy="2144142"/>
            </a:xfrm>
            <a:prstGeom prst="rect">
              <a:avLst/>
            </a:prstGeom>
          </p:spPr>
        </p:pic>
        <p:sp>
          <p:nvSpPr>
            <p:cNvPr id="80" name="Freeform: Shape 18">
              <a:extLst>
                <a:ext uri="{FF2B5EF4-FFF2-40B4-BE49-F238E27FC236}">
                  <a16:creationId xmlns:a16="http://schemas.microsoft.com/office/drawing/2014/main" id="{F3455332-9F53-4FE9-88B6-6A96AE1FAE09}"/>
                </a:ext>
              </a:extLst>
            </p:cNvPr>
            <p:cNvSpPr/>
            <p:nvPr/>
          </p:nvSpPr>
          <p:spPr>
            <a:xfrm rot="20904538">
              <a:off x="1193706" y="2523045"/>
              <a:ext cx="245628" cy="434192"/>
            </a:xfrm>
            <a:custGeom>
              <a:avLst/>
              <a:gdLst>
                <a:gd name="connsiteX0" fmla="*/ 105483 w 210966"/>
                <a:gd name="connsiteY0" fmla="*/ 757465 h 757465"/>
                <a:gd name="connsiteX1" fmla="*/ 70977 w 210966"/>
                <a:gd name="connsiteY1" fmla="*/ 697972 h 757465"/>
                <a:gd name="connsiteX2" fmla="*/ 36471 w 210966"/>
                <a:gd name="connsiteY2" fmla="*/ 757465 h 757465"/>
                <a:gd name="connsiteX3" fmla="*/ 0 w 210966"/>
                <a:gd name="connsiteY3" fmla="*/ 694584 h 757465"/>
                <a:gd name="connsiteX4" fmla="*/ 0 w 210966"/>
                <a:gd name="connsiteY4" fmla="*/ 62882 h 757465"/>
                <a:gd name="connsiteX5" fmla="*/ 0 w 210966"/>
                <a:gd name="connsiteY5" fmla="*/ 61538 h 757465"/>
                <a:gd name="connsiteX6" fmla="*/ 779 w 210966"/>
                <a:gd name="connsiteY6" fmla="*/ 61538 h 757465"/>
                <a:gd name="connsiteX7" fmla="*/ 36471 w 210966"/>
                <a:gd name="connsiteY7" fmla="*/ 1 h 757465"/>
                <a:gd name="connsiteX8" fmla="*/ 70977 w 210966"/>
                <a:gd name="connsiteY8" fmla="*/ 59494 h 757465"/>
                <a:gd name="connsiteX9" fmla="*/ 105483 w 210966"/>
                <a:gd name="connsiteY9" fmla="*/ 1 h 757465"/>
                <a:gd name="connsiteX10" fmla="*/ 139989 w 210966"/>
                <a:gd name="connsiteY10" fmla="*/ 59494 h 757465"/>
                <a:gd name="connsiteX11" fmla="*/ 174495 w 210966"/>
                <a:gd name="connsiteY11" fmla="*/ 0 h 757465"/>
                <a:gd name="connsiteX12" fmla="*/ 210187 w 210966"/>
                <a:gd name="connsiteY12" fmla="*/ 61538 h 757465"/>
                <a:gd name="connsiteX13" fmla="*/ 210966 w 210966"/>
                <a:gd name="connsiteY13" fmla="*/ 61538 h 757465"/>
                <a:gd name="connsiteX14" fmla="*/ 210966 w 210966"/>
                <a:gd name="connsiteY14" fmla="*/ 62881 h 757465"/>
                <a:gd name="connsiteX15" fmla="*/ 210966 w 210966"/>
                <a:gd name="connsiteY15" fmla="*/ 694583 h 757465"/>
                <a:gd name="connsiteX16" fmla="*/ 210966 w 210966"/>
                <a:gd name="connsiteY16" fmla="*/ 694584 h 757465"/>
                <a:gd name="connsiteX17" fmla="*/ 210966 w 210966"/>
                <a:gd name="connsiteY17" fmla="*/ 694584 h 757465"/>
                <a:gd name="connsiteX18" fmla="*/ 174495 w 210966"/>
                <a:gd name="connsiteY18" fmla="*/ 757464 h 757465"/>
                <a:gd name="connsiteX19" fmla="*/ 139990 w 210966"/>
                <a:gd name="connsiteY19" fmla="*/ 697972 h 75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0966" h="757465">
                  <a:moveTo>
                    <a:pt x="105483" y="757465"/>
                  </a:moveTo>
                  <a:lnTo>
                    <a:pt x="70977" y="697972"/>
                  </a:lnTo>
                  <a:lnTo>
                    <a:pt x="36471" y="757465"/>
                  </a:lnTo>
                  <a:lnTo>
                    <a:pt x="0" y="694584"/>
                  </a:lnTo>
                  <a:lnTo>
                    <a:pt x="0" y="62882"/>
                  </a:lnTo>
                  <a:lnTo>
                    <a:pt x="0" y="61538"/>
                  </a:lnTo>
                  <a:lnTo>
                    <a:pt x="779" y="61538"/>
                  </a:lnTo>
                  <a:lnTo>
                    <a:pt x="36471" y="1"/>
                  </a:lnTo>
                  <a:lnTo>
                    <a:pt x="70977" y="59494"/>
                  </a:lnTo>
                  <a:lnTo>
                    <a:pt x="105483" y="1"/>
                  </a:lnTo>
                  <a:lnTo>
                    <a:pt x="139989" y="59494"/>
                  </a:lnTo>
                  <a:lnTo>
                    <a:pt x="174495" y="0"/>
                  </a:lnTo>
                  <a:lnTo>
                    <a:pt x="210187" y="61538"/>
                  </a:lnTo>
                  <a:lnTo>
                    <a:pt x="210966" y="61538"/>
                  </a:lnTo>
                  <a:lnTo>
                    <a:pt x="210966" y="62881"/>
                  </a:lnTo>
                  <a:lnTo>
                    <a:pt x="210966" y="694583"/>
                  </a:lnTo>
                  <a:lnTo>
                    <a:pt x="210966" y="694584"/>
                  </a:lnTo>
                  <a:lnTo>
                    <a:pt x="210966" y="694584"/>
                  </a:lnTo>
                  <a:lnTo>
                    <a:pt x="174495" y="757464"/>
                  </a:lnTo>
                  <a:lnTo>
                    <a:pt x="139990" y="697972"/>
                  </a:lnTo>
                  <a:close/>
                </a:path>
              </a:pathLst>
            </a:cu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81" name="TREVOR &amp; MUM POLAROID">
            <a:extLst>
              <a:ext uri="{FF2B5EF4-FFF2-40B4-BE49-F238E27FC236}">
                <a16:creationId xmlns:a16="http://schemas.microsoft.com/office/drawing/2014/main" id="{9AD2626C-52B2-450C-94A4-87D30BA438A6}"/>
              </a:ext>
            </a:extLst>
          </p:cNvPr>
          <p:cNvGrpSpPr/>
          <p:nvPr/>
        </p:nvGrpSpPr>
        <p:grpSpPr>
          <a:xfrm rot="21040107">
            <a:off x="4891821" y="4247916"/>
            <a:ext cx="1468894" cy="1886817"/>
            <a:chOff x="1606641" y="4167454"/>
            <a:chExt cx="1820327" cy="2338238"/>
          </a:xfrm>
        </p:grpSpPr>
        <p:pic>
          <p:nvPicPr>
            <p:cNvPr id="82" name="Picture 81">
              <a:extLst>
                <a:ext uri="{FF2B5EF4-FFF2-40B4-BE49-F238E27FC236}">
                  <a16:creationId xmlns:a16="http://schemas.microsoft.com/office/drawing/2014/main" id="{C483410B-890E-414C-BE5A-628F5263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615" t="24768" r="2325"/>
            <a:stretch/>
          </p:blipFill>
          <p:spPr>
            <a:xfrm rot="609787" flipH="1">
              <a:off x="1730399" y="4408920"/>
              <a:ext cx="1696353" cy="1387044"/>
            </a:xfrm>
            <a:prstGeom prst="rect">
              <a:avLst/>
            </a:prstGeom>
          </p:spPr>
        </p:pic>
        <p:pic>
          <p:nvPicPr>
            <p:cNvPr id="84" name="Picture 83">
              <a:extLst>
                <a:ext uri="{FF2B5EF4-FFF2-40B4-BE49-F238E27FC236}">
                  <a16:creationId xmlns:a16="http://schemas.microsoft.com/office/drawing/2014/main" id="{FB9784E6-B6C0-44D9-AB5E-1E375EA979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09787">
              <a:off x="1636119" y="4482964"/>
              <a:ext cx="1715053" cy="1595037"/>
            </a:xfrm>
            <a:prstGeom prst="rect">
              <a:avLst/>
            </a:prstGeom>
          </p:spPr>
        </p:pic>
        <p:pic>
          <p:nvPicPr>
            <p:cNvPr id="86" name="Picture 85">
              <a:extLst>
                <a:ext uri="{FF2B5EF4-FFF2-40B4-BE49-F238E27FC236}">
                  <a16:creationId xmlns:a16="http://schemas.microsoft.com/office/drawing/2014/main" id="{42E157AB-56F6-4B24-9F40-BF5D3231D79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609787">
              <a:off x="1606641" y="4361550"/>
              <a:ext cx="1820327" cy="2144142"/>
            </a:xfrm>
            <a:prstGeom prst="rect">
              <a:avLst/>
            </a:prstGeom>
          </p:spPr>
        </p:pic>
        <p:sp>
          <p:nvSpPr>
            <p:cNvPr id="87" name="Freeform: Shape 29">
              <a:extLst>
                <a:ext uri="{FF2B5EF4-FFF2-40B4-BE49-F238E27FC236}">
                  <a16:creationId xmlns:a16="http://schemas.microsoft.com/office/drawing/2014/main" id="{4DCC0E72-7C6F-43A1-AA37-22F82D2BB919}"/>
                </a:ext>
              </a:extLst>
            </p:cNvPr>
            <p:cNvSpPr/>
            <p:nvPr/>
          </p:nvSpPr>
          <p:spPr>
            <a:xfrm rot="609787">
              <a:off x="2582049" y="4167454"/>
              <a:ext cx="245628" cy="434192"/>
            </a:xfrm>
            <a:custGeom>
              <a:avLst/>
              <a:gdLst>
                <a:gd name="connsiteX0" fmla="*/ 105483 w 210966"/>
                <a:gd name="connsiteY0" fmla="*/ 757465 h 757465"/>
                <a:gd name="connsiteX1" fmla="*/ 70977 w 210966"/>
                <a:gd name="connsiteY1" fmla="*/ 697972 h 757465"/>
                <a:gd name="connsiteX2" fmla="*/ 36471 w 210966"/>
                <a:gd name="connsiteY2" fmla="*/ 757465 h 757465"/>
                <a:gd name="connsiteX3" fmla="*/ 0 w 210966"/>
                <a:gd name="connsiteY3" fmla="*/ 694584 h 757465"/>
                <a:gd name="connsiteX4" fmla="*/ 0 w 210966"/>
                <a:gd name="connsiteY4" fmla="*/ 62882 h 757465"/>
                <a:gd name="connsiteX5" fmla="*/ 0 w 210966"/>
                <a:gd name="connsiteY5" fmla="*/ 61538 h 757465"/>
                <a:gd name="connsiteX6" fmla="*/ 779 w 210966"/>
                <a:gd name="connsiteY6" fmla="*/ 61538 h 757465"/>
                <a:gd name="connsiteX7" fmla="*/ 36471 w 210966"/>
                <a:gd name="connsiteY7" fmla="*/ 1 h 757465"/>
                <a:gd name="connsiteX8" fmla="*/ 70977 w 210966"/>
                <a:gd name="connsiteY8" fmla="*/ 59494 h 757465"/>
                <a:gd name="connsiteX9" fmla="*/ 105483 w 210966"/>
                <a:gd name="connsiteY9" fmla="*/ 1 h 757465"/>
                <a:gd name="connsiteX10" fmla="*/ 139989 w 210966"/>
                <a:gd name="connsiteY10" fmla="*/ 59494 h 757465"/>
                <a:gd name="connsiteX11" fmla="*/ 174495 w 210966"/>
                <a:gd name="connsiteY11" fmla="*/ 0 h 757465"/>
                <a:gd name="connsiteX12" fmla="*/ 210187 w 210966"/>
                <a:gd name="connsiteY12" fmla="*/ 61538 h 757465"/>
                <a:gd name="connsiteX13" fmla="*/ 210966 w 210966"/>
                <a:gd name="connsiteY13" fmla="*/ 61538 h 757465"/>
                <a:gd name="connsiteX14" fmla="*/ 210966 w 210966"/>
                <a:gd name="connsiteY14" fmla="*/ 62881 h 757465"/>
                <a:gd name="connsiteX15" fmla="*/ 210966 w 210966"/>
                <a:gd name="connsiteY15" fmla="*/ 694583 h 757465"/>
                <a:gd name="connsiteX16" fmla="*/ 210966 w 210966"/>
                <a:gd name="connsiteY16" fmla="*/ 694584 h 757465"/>
                <a:gd name="connsiteX17" fmla="*/ 210966 w 210966"/>
                <a:gd name="connsiteY17" fmla="*/ 694584 h 757465"/>
                <a:gd name="connsiteX18" fmla="*/ 174495 w 210966"/>
                <a:gd name="connsiteY18" fmla="*/ 757464 h 757465"/>
                <a:gd name="connsiteX19" fmla="*/ 139990 w 210966"/>
                <a:gd name="connsiteY19" fmla="*/ 697972 h 75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0966" h="757465">
                  <a:moveTo>
                    <a:pt x="105483" y="757465"/>
                  </a:moveTo>
                  <a:lnTo>
                    <a:pt x="70977" y="697972"/>
                  </a:lnTo>
                  <a:lnTo>
                    <a:pt x="36471" y="757465"/>
                  </a:lnTo>
                  <a:lnTo>
                    <a:pt x="0" y="694584"/>
                  </a:lnTo>
                  <a:lnTo>
                    <a:pt x="0" y="62882"/>
                  </a:lnTo>
                  <a:lnTo>
                    <a:pt x="0" y="61538"/>
                  </a:lnTo>
                  <a:lnTo>
                    <a:pt x="779" y="61538"/>
                  </a:lnTo>
                  <a:lnTo>
                    <a:pt x="36471" y="1"/>
                  </a:lnTo>
                  <a:lnTo>
                    <a:pt x="70977" y="59494"/>
                  </a:lnTo>
                  <a:lnTo>
                    <a:pt x="105483" y="1"/>
                  </a:lnTo>
                  <a:lnTo>
                    <a:pt x="139989" y="59494"/>
                  </a:lnTo>
                  <a:lnTo>
                    <a:pt x="174495" y="0"/>
                  </a:lnTo>
                  <a:lnTo>
                    <a:pt x="210187" y="61538"/>
                  </a:lnTo>
                  <a:lnTo>
                    <a:pt x="210966" y="61538"/>
                  </a:lnTo>
                  <a:lnTo>
                    <a:pt x="210966" y="62881"/>
                  </a:lnTo>
                  <a:lnTo>
                    <a:pt x="210966" y="694583"/>
                  </a:lnTo>
                  <a:lnTo>
                    <a:pt x="210966" y="694584"/>
                  </a:lnTo>
                  <a:lnTo>
                    <a:pt x="210966" y="694584"/>
                  </a:lnTo>
                  <a:lnTo>
                    <a:pt x="174495" y="757464"/>
                  </a:lnTo>
                  <a:lnTo>
                    <a:pt x="139990" y="697972"/>
                  </a:lnTo>
                  <a:close/>
                </a:path>
              </a:pathLst>
            </a:cu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68" name="Group 67"/>
          <p:cNvGrpSpPr/>
          <p:nvPr/>
        </p:nvGrpSpPr>
        <p:grpSpPr>
          <a:xfrm>
            <a:off x="501894" y="2043761"/>
            <a:ext cx="8131324" cy="549211"/>
            <a:chOff x="491384" y="2044525"/>
            <a:chExt cx="8131324" cy="549211"/>
          </a:xfrm>
          <a:solidFill>
            <a:srgbClr val="00A8E7"/>
          </a:solidFill>
        </p:grpSpPr>
        <p:sp>
          <p:nvSpPr>
            <p:cNvPr id="69" name="Freeform 68"/>
            <p:cNvSpPr/>
            <p:nvPr/>
          </p:nvSpPr>
          <p:spPr>
            <a:xfrm>
              <a:off x="491384" y="2044525"/>
              <a:ext cx="8131324" cy="549211"/>
            </a:xfrm>
            <a:custGeom>
              <a:avLst/>
              <a:gdLst>
                <a:gd name="connsiteX0" fmla="*/ 116403 w 8220075"/>
                <a:gd name="connsiteY0" fmla="*/ 0 h 630310"/>
                <a:gd name="connsiteX1" fmla="*/ 8103672 w 8220075"/>
                <a:gd name="connsiteY1" fmla="*/ 0 h 630310"/>
                <a:gd name="connsiteX2" fmla="*/ 8220075 w 8220075"/>
                <a:gd name="connsiteY2" fmla="*/ 116403 h 630310"/>
                <a:gd name="connsiteX3" fmla="*/ 8220075 w 8220075"/>
                <a:gd name="connsiteY3" fmla="*/ 630310 h 630310"/>
                <a:gd name="connsiteX4" fmla="*/ 0 w 8220075"/>
                <a:gd name="connsiteY4" fmla="*/ 630310 h 630310"/>
                <a:gd name="connsiteX5" fmla="*/ 0 w 8220075"/>
                <a:gd name="connsiteY5" fmla="*/ 116403 h 630310"/>
                <a:gd name="connsiteX6" fmla="*/ 116403 w 8220075"/>
                <a:gd name="connsiteY6" fmla="*/ 0 h 63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0075" h="630310">
                  <a:moveTo>
                    <a:pt x="116403" y="0"/>
                  </a:moveTo>
                  <a:lnTo>
                    <a:pt x="8103672" y="0"/>
                  </a:lnTo>
                  <a:cubicBezTo>
                    <a:pt x="8167960" y="0"/>
                    <a:pt x="8220075" y="52115"/>
                    <a:pt x="8220075" y="116403"/>
                  </a:cubicBezTo>
                  <a:lnTo>
                    <a:pt x="8220075" y="630310"/>
                  </a:lnTo>
                  <a:lnTo>
                    <a:pt x="0" y="630310"/>
                  </a:lnTo>
                  <a:lnTo>
                    <a:pt x="0" y="116403"/>
                  </a:lnTo>
                  <a:cubicBezTo>
                    <a:pt x="0" y="52115"/>
                    <a:pt x="52115" y="0"/>
                    <a:pt x="1164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491384" y="2120474"/>
              <a:ext cx="8131324" cy="400110"/>
            </a:xfrm>
            <a:prstGeom prst="rect">
              <a:avLst/>
            </a:prstGeom>
            <a:grpFill/>
          </p:spPr>
          <p:txBody>
            <a:bodyPr wrap="square" rtlCol="0">
              <a:spAutoFit/>
            </a:bodyPr>
            <a:lstStyle/>
            <a:p>
              <a:pPr algn="ctr"/>
              <a:r>
                <a:rPr lang="en-GB" sz="2000" b="1" dirty="0">
                  <a:solidFill>
                    <a:schemeClr val="bg1"/>
                  </a:solidFill>
                  <a:latin typeface="Twinkl" pitchFamily="2" charset="0"/>
                </a:rPr>
                <a:t>Sequencing Suki wants to know…</a:t>
              </a:r>
            </a:p>
          </p:txBody>
        </p:sp>
      </p:grpSp>
      <p:sp>
        <p:nvSpPr>
          <p:cNvPr id="71" name="LISTEN AGAIN">
            <a:hlinkClick r:id="rId6"/>
            <a:extLst>
              <a:ext uri="{FF2B5EF4-FFF2-40B4-BE49-F238E27FC236}">
                <a16:creationId xmlns:a16="http://schemas.microsoft.com/office/drawing/2014/main" id="{102598E6-1674-4E18-83D7-96FB9C6A0128}"/>
              </a:ext>
            </a:extLst>
          </p:cNvPr>
          <p:cNvSpPr/>
          <p:nvPr/>
        </p:nvSpPr>
        <p:spPr>
          <a:xfrm>
            <a:off x="280549" y="1280551"/>
            <a:ext cx="1627890" cy="1594524"/>
          </a:xfrm>
          <a:custGeom>
            <a:avLst/>
            <a:gdLst>
              <a:gd name="connsiteX0" fmla="*/ 0 w 1627890"/>
              <a:gd name="connsiteY0" fmla="*/ 0 h 946531"/>
              <a:gd name="connsiteX1" fmla="*/ 1627890 w 1627890"/>
              <a:gd name="connsiteY1" fmla="*/ 0 h 946531"/>
              <a:gd name="connsiteX2" fmla="*/ 1627890 w 1627890"/>
              <a:gd name="connsiteY2" fmla="*/ 140229 h 946531"/>
              <a:gd name="connsiteX3" fmla="*/ 1627890 w 1627890"/>
              <a:gd name="connsiteY3" fmla="*/ 473265 h 946531"/>
              <a:gd name="connsiteX4" fmla="*/ 1627890 w 1627890"/>
              <a:gd name="connsiteY4" fmla="*/ 806303 h 946531"/>
              <a:gd name="connsiteX5" fmla="*/ 1487662 w 1627890"/>
              <a:gd name="connsiteY5" fmla="*/ 946531 h 946531"/>
              <a:gd name="connsiteX6" fmla="*/ 140228 w 1627890"/>
              <a:gd name="connsiteY6" fmla="*/ 946531 h 946531"/>
              <a:gd name="connsiteX7" fmla="*/ 0 w 1627890"/>
              <a:gd name="connsiteY7" fmla="*/ 806303 h 946531"/>
              <a:gd name="connsiteX8" fmla="*/ 0 w 1627890"/>
              <a:gd name="connsiteY8" fmla="*/ 473265 h 946531"/>
              <a:gd name="connsiteX9" fmla="*/ 0 w 1627890"/>
              <a:gd name="connsiteY9" fmla="*/ 140229 h 94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7890" h="946531">
                <a:moveTo>
                  <a:pt x="0" y="0"/>
                </a:moveTo>
                <a:lnTo>
                  <a:pt x="1627890" y="0"/>
                </a:lnTo>
                <a:lnTo>
                  <a:pt x="1627890" y="140229"/>
                </a:lnTo>
                <a:lnTo>
                  <a:pt x="1627890" y="473265"/>
                </a:lnTo>
                <a:lnTo>
                  <a:pt x="1627890" y="806303"/>
                </a:lnTo>
                <a:cubicBezTo>
                  <a:pt x="1627890" y="883749"/>
                  <a:pt x="1565108" y="946531"/>
                  <a:pt x="1487662" y="946531"/>
                </a:cubicBezTo>
                <a:lnTo>
                  <a:pt x="140228" y="946531"/>
                </a:lnTo>
                <a:cubicBezTo>
                  <a:pt x="62782" y="946531"/>
                  <a:pt x="0" y="883749"/>
                  <a:pt x="0" y="806303"/>
                </a:cubicBezTo>
                <a:lnTo>
                  <a:pt x="0" y="473265"/>
                </a:lnTo>
                <a:lnTo>
                  <a:pt x="0" y="140229"/>
                </a:lnTo>
                <a:close/>
              </a:path>
            </a:pathLst>
          </a:custGeom>
          <a:solidFill>
            <a:srgbClr val="EB8634"/>
          </a:solidFill>
          <a:ln w="28575">
            <a:solidFill>
              <a:srgbClr val="F3B68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r>
              <a:rPr lang="en-GB" sz="1600" dirty="0">
                <a:latin typeface="Twinkl" pitchFamily="2" charset="0"/>
              </a:rPr>
              <a:t>To listen to the chapter again, click </a:t>
            </a:r>
            <a:r>
              <a:rPr lang="en-GB" sz="1600" b="1" u="sng" dirty="0">
                <a:solidFill>
                  <a:schemeClr val="bg1"/>
                </a:solidFill>
                <a:latin typeface="Twinkl" pitchFamily="2" charset="0"/>
              </a:rPr>
              <a:t>here</a:t>
            </a:r>
            <a:r>
              <a:rPr lang="en-GB" sz="1600" dirty="0">
                <a:latin typeface="Twinkl" pitchFamily="2" charset="0"/>
              </a:rPr>
              <a:t>.</a:t>
            </a:r>
          </a:p>
        </p:txBody>
      </p:sp>
      <p:sp>
        <p:nvSpPr>
          <p:cNvPr id="3" name="TextBox 2">
            <a:extLst>
              <a:ext uri="{FF2B5EF4-FFF2-40B4-BE49-F238E27FC236}">
                <a16:creationId xmlns:a16="http://schemas.microsoft.com/office/drawing/2014/main" id="{0A22448C-8B5A-4BEB-900B-74B1F2CB6EAD}"/>
              </a:ext>
            </a:extLst>
          </p:cNvPr>
          <p:cNvSpPr txBox="1"/>
          <p:nvPr/>
        </p:nvSpPr>
        <p:spPr>
          <a:xfrm>
            <a:off x="506338" y="652315"/>
            <a:ext cx="8131324" cy="707886"/>
          </a:xfrm>
          <a:prstGeom prst="rect">
            <a:avLst/>
          </a:prstGeom>
          <a:noFill/>
        </p:spPr>
        <p:txBody>
          <a:bodyPr wrap="square" rtlCol="0">
            <a:spAutoFit/>
          </a:bodyPr>
          <a:lstStyle/>
          <a:p>
            <a:pPr algn="ctr"/>
            <a:r>
              <a:rPr lang="en-GB" sz="4000" b="1" dirty="0">
                <a:solidFill>
                  <a:schemeClr val="bg1"/>
                </a:solidFill>
              </a:rPr>
              <a:t>The Hundred-Mile-An-Hour-Dog</a:t>
            </a:r>
          </a:p>
        </p:txBody>
      </p:sp>
      <p:sp>
        <p:nvSpPr>
          <p:cNvPr id="9" name="REVEAL ANSWER">
            <a:extLst>
              <a:ext uri="{FF2B5EF4-FFF2-40B4-BE49-F238E27FC236}">
                <a16:creationId xmlns:a16="http://schemas.microsoft.com/office/drawing/2014/main" id="{654F83C1-E113-4E98-9F3C-1C90B82567CB}"/>
              </a:ext>
            </a:extLst>
          </p:cNvPr>
          <p:cNvSpPr/>
          <p:nvPr/>
        </p:nvSpPr>
        <p:spPr>
          <a:xfrm>
            <a:off x="2744450" y="4400998"/>
            <a:ext cx="1837201" cy="535204"/>
          </a:xfrm>
          <a:prstGeom prst="roundRect">
            <a:avLst>
              <a:gd name="adj" fmla="val 14815"/>
            </a:avLst>
          </a:prstGeom>
          <a:solidFill>
            <a:srgbClr val="0076B0"/>
          </a:solidFill>
          <a:ln w="28575">
            <a:solidFill>
              <a:srgbClr val="88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Reveal Answer</a:t>
            </a:r>
          </a:p>
        </p:txBody>
      </p:sp>
      <p:sp>
        <p:nvSpPr>
          <p:cNvPr id="2" name="QUESTION"/>
          <p:cNvSpPr/>
          <p:nvPr/>
        </p:nvSpPr>
        <p:spPr>
          <a:xfrm>
            <a:off x="2146300" y="2685460"/>
            <a:ext cx="6202900" cy="1415677"/>
          </a:xfrm>
          <a:prstGeom prst="wedgeRoundRectCallout">
            <a:avLst>
              <a:gd name="adj1" fmla="val -45034"/>
              <a:gd name="adj2" fmla="val 67940"/>
              <a:gd name="adj3" fmla="val 16667"/>
            </a:avLst>
          </a:prstGeom>
          <a:solidFill>
            <a:srgbClr val="FCFDFE"/>
          </a:solid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Which of the following is the </a:t>
            </a:r>
            <a:r>
              <a:rPr lang="en-GB" b="1" dirty="0">
                <a:solidFill>
                  <a:schemeClr val="tx1"/>
                </a:solidFill>
                <a:latin typeface="Twinkl" pitchFamily="2" charset="0"/>
              </a:rPr>
              <a:t>last</a:t>
            </a:r>
            <a:r>
              <a:rPr lang="en-GB" dirty="0">
                <a:solidFill>
                  <a:schemeClr val="tx1"/>
                </a:solidFill>
                <a:latin typeface="Twinkl" pitchFamily="2" charset="0"/>
              </a:rPr>
              <a:t> thing that happens in this chapter?</a:t>
            </a:r>
          </a:p>
          <a:p>
            <a:pPr algn="ctr"/>
            <a:r>
              <a:rPr lang="en-GB" b="1" dirty="0">
                <a:solidFill>
                  <a:srgbClr val="EB8634"/>
                </a:solidFill>
                <a:latin typeface="Twinkl" pitchFamily="2" charset="0"/>
              </a:rPr>
              <a:t>Trevor is dragged along the streets by </a:t>
            </a:r>
            <a:r>
              <a:rPr lang="en-GB" b="1" dirty="0" err="1">
                <a:solidFill>
                  <a:srgbClr val="EB8634"/>
                </a:solidFill>
                <a:latin typeface="Twinkl" pitchFamily="2" charset="0"/>
              </a:rPr>
              <a:t>Streaker</a:t>
            </a:r>
            <a:r>
              <a:rPr lang="en-GB" b="1" dirty="0">
                <a:solidFill>
                  <a:srgbClr val="EB8634"/>
                </a:solidFill>
                <a:latin typeface="Twinkl" pitchFamily="2" charset="0"/>
              </a:rPr>
              <a:t>.</a:t>
            </a:r>
          </a:p>
          <a:p>
            <a:pPr algn="ctr"/>
            <a:r>
              <a:rPr lang="en-GB" b="1" dirty="0">
                <a:solidFill>
                  <a:schemeClr val="tx1"/>
                </a:solidFill>
                <a:latin typeface="Twinkl" pitchFamily="2" charset="0"/>
              </a:rPr>
              <a:t>or</a:t>
            </a:r>
            <a:r>
              <a:rPr lang="en-GB" dirty="0">
                <a:latin typeface="Twinkl" pitchFamily="2" charset="0"/>
              </a:rPr>
              <a:t> </a:t>
            </a:r>
            <a:r>
              <a:rPr lang="en-GB" b="1" dirty="0">
                <a:solidFill>
                  <a:srgbClr val="EB8634"/>
                </a:solidFill>
                <a:latin typeface="Twinkl" pitchFamily="2" charset="0"/>
              </a:rPr>
              <a:t>Charlie </a:t>
            </a:r>
            <a:r>
              <a:rPr lang="en-GB" b="1" dirty="0" err="1">
                <a:solidFill>
                  <a:srgbClr val="EB8634"/>
                </a:solidFill>
                <a:latin typeface="Twinkl" pitchFamily="2" charset="0"/>
              </a:rPr>
              <a:t>Smugg</a:t>
            </a:r>
            <a:r>
              <a:rPr lang="en-GB" b="1" dirty="0">
                <a:solidFill>
                  <a:srgbClr val="EB8634"/>
                </a:solidFill>
                <a:latin typeface="Twinkl" pitchFamily="2" charset="0"/>
              </a:rPr>
              <a:t> pops up.</a:t>
            </a:r>
          </a:p>
        </p:txBody>
      </p:sp>
      <p:grpSp>
        <p:nvGrpSpPr>
          <p:cNvPr id="46" name="Group 45"/>
          <p:cNvGrpSpPr/>
          <p:nvPr/>
        </p:nvGrpSpPr>
        <p:grpSpPr>
          <a:xfrm>
            <a:off x="-25215" y="0"/>
            <a:ext cx="9169215" cy="1962614"/>
            <a:chOff x="-25215" y="0"/>
            <a:chExt cx="9169215" cy="1962614"/>
          </a:xfrm>
        </p:grpSpPr>
        <p:sp>
          <p:nvSpPr>
            <p:cNvPr id="47" name="Rectangle 46"/>
            <p:cNvSpPr/>
            <p:nvPr/>
          </p:nvSpPr>
          <p:spPr>
            <a:xfrm>
              <a:off x="0" y="0"/>
              <a:ext cx="9144000" cy="1698809"/>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Triangle 47"/>
            <p:cNvSpPr/>
            <p:nvPr/>
          </p:nvSpPr>
          <p:spPr>
            <a:xfrm rot="10800000">
              <a:off x="0" y="1574485"/>
              <a:ext cx="9144000" cy="388129"/>
            </a:xfrm>
            <a:prstGeom prst="rtTriangle">
              <a:avLst/>
            </a:prstGeom>
            <a:solidFill>
              <a:srgbClr val="00A8E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Triangle 48"/>
            <p:cNvSpPr/>
            <p:nvPr/>
          </p:nvSpPr>
          <p:spPr>
            <a:xfrm rot="10800000">
              <a:off x="-25215" y="1523004"/>
              <a:ext cx="9169213" cy="319194"/>
            </a:xfrm>
            <a:prstGeom prst="rtTriangle">
              <a:avLst/>
            </a:prstGeom>
            <a:solidFill>
              <a:srgbClr val="00A8E7">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Triangle 49"/>
            <p:cNvSpPr/>
            <p:nvPr/>
          </p:nvSpPr>
          <p:spPr>
            <a:xfrm rot="10800000" flipH="1">
              <a:off x="0" y="1682356"/>
              <a:ext cx="9143998" cy="234329"/>
            </a:xfrm>
            <a:prstGeom prst="rtTriangle">
              <a:avLst/>
            </a:prstGeom>
            <a:solidFill>
              <a:srgbClr val="00A8E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TITLE TEXT"/>
          <p:cNvSpPr txBox="1">
            <a:spLocks/>
          </p:cNvSpPr>
          <p:nvPr/>
        </p:nvSpPr>
        <p:spPr>
          <a:xfrm>
            <a:off x="621323" y="350550"/>
            <a:ext cx="7513983"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Puffin Book of the Week</a:t>
            </a:r>
            <a:br>
              <a:rPr lang="en-GB" dirty="0">
                <a:solidFill>
                  <a:schemeClr val="bg1"/>
                </a:solidFill>
              </a:rPr>
            </a:br>
            <a:r>
              <a:rPr lang="en-GB" sz="2800" b="0" dirty="0">
                <a:solidFill>
                  <a:schemeClr val="bg1"/>
                </a:solidFill>
              </a:rPr>
              <a:t>The Hundred-Mile-An Hour Dog</a:t>
            </a:r>
          </a:p>
        </p:txBody>
      </p:sp>
      <p:pic>
        <p:nvPicPr>
          <p:cNvPr id="52" name="Picture 5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4548" y="132296"/>
            <a:ext cx="967805" cy="1476866"/>
          </a:xfrm>
          <a:prstGeom prst="rect">
            <a:avLst/>
          </a:prstGeom>
          <a:ln w="28575">
            <a:solidFill>
              <a:srgbClr val="0076B0"/>
            </a:solidFill>
          </a:ln>
        </p:spPr>
      </p:pic>
      <p:sp>
        <p:nvSpPr>
          <p:cNvPr id="35" name="NEXT">
            <a:hlinkClick r:id="" action="ppaction://hlinkshowjump?jump=nextslide"/>
            <a:extLst>
              <a:ext uri="{FF2B5EF4-FFF2-40B4-BE49-F238E27FC236}">
                <a16:creationId xmlns:a16="http://schemas.microsoft.com/office/drawing/2014/main" id="{E6CE0DDF-3024-458F-A9D1-EF0F7883C6CF}"/>
              </a:ext>
            </a:extLst>
          </p:cNvPr>
          <p:cNvSpPr/>
          <p:nvPr/>
        </p:nvSpPr>
        <p:spPr>
          <a:xfrm>
            <a:off x="7629055" y="5678433"/>
            <a:ext cx="876416" cy="535204"/>
          </a:xfrm>
          <a:prstGeom prst="roundRect">
            <a:avLst>
              <a:gd name="adj" fmla="val 14815"/>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83" name="ANSWER"/>
          <p:cNvSpPr/>
          <p:nvPr/>
        </p:nvSpPr>
        <p:spPr>
          <a:xfrm>
            <a:off x="2146300" y="2693366"/>
            <a:ext cx="2981196" cy="1388285"/>
          </a:xfrm>
          <a:prstGeom prst="wedgeRoundRectCallout">
            <a:avLst>
              <a:gd name="adj1" fmla="val -35821"/>
              <a:gd name="adj2" fmla="val 67940"/>
              <a:gd name="adj3" fmla="val 16667"/>
            </a:avLst>
          </a:prstGeom>
          <a:solidFill>
            <a:srgbClr val="FCFDFE"/>
          </a:solid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winkl" pitchFamily="2" charset="0"/>
              </a:rPr>
              <a:t>The last thing that happens in this chapter is that </a:t>
            </a:r>
            <a:r>
              <a:rPr lang="en-GB" sz="2000" b="1" dirty="0">
                <a:solidFill>
                  <a:schemeClr val="tx1"/>
                </a:solidFill>
                <a:latin typeface="Twinkl" pitchFamily="2" charset="0"/>
              </a:rPr>
              <a:t>Charlie </a:t>
            </a:r>
            <a:r>
              <a:rPr lang="en-GB" sz="2000" b="1" dirty="0" err="1">
                <a:solidFill>
                  <a:schemeClr val="tx1"/>
                </a:solidFill>
                <a:latin typeface="Twinkl" pitchFamily="2" charset="0"/>
              </a:rPr>
              <a:t>Smugg</a:t>
            </a:r>
            <a:r>
              <a:rPr lang="en-GB" sz="2000" b="1" dirty="0">
                <a:solidFill>
                  <a:schemeClr val="tx1"/>
                </a:solidFill>
                <a:latin typeface="Twinkl" pitchFamily="2" charset="0"/>
              </a:rPr>
              <a:t> pops up. </a:t>
            </a:r>
          </a:p>
        </p:txBody>
      </p:sp>
      <p:grpSp>
        <p:nvGrpSpPr>
          <p:cNvPr id="56" name="Group 55"/>
          <p:cNvGrpSpPr/>
          <p:nvPr/>
        </p:nvGrpSpPr>
        <p:grpSpPr>
          <a:xfrm>
            <a:off x="631770" y="3896159"/>
            <a:ext cx="2072195" cy="2465850"/>
            <a:chOff x="631770" y="2110811"/>
            <a:chExt cx="3453120" cy="4109109"/>
          </a:xfrm>
        </p:grpSpPr>
        <p:sp>
          <p:nvSpPr>
            <p:cNvPr id="57" name="Oval 56">
              <a:extLst>
                <a:ext uri="{FF2B5EF4-FFF2-40B4-BE49-F238E27FC236}">
                  <a16:creationId xmlns:a16="http://schemas.microsoft.com/office/drawing/2014/main" id="{96898487-860E-46C0-AA87-D4F213C585CA}"/>
                </a:ext>
              </a:extLst>
            </p:cNvPr>
            <p:cNvSpPr/>
            <p:nvPr/>
          </p:nvSpPr>
          <p:spPr>
            <a:xfrm>
              <a:off x="631770" y="3115498"/>
              <a:ext cx="3104422" cy="3104422"/>
            </a:xfrm>
            <a:prstGeom prst="ellipse">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oup 57">
              <a:extLst>
                <a:ext uri="{FF2B5EF4-FFF2-40B4-BE49-F238E27FC236}">
                  <a16:creationId xmlns:a16="http://schemas.microsoft.com/office/drawing/2014/main" id="{14E20088-49D4-4AAE-BE90-AF69397CA39B}"/>
                </a:ext>
              </a:extLst>
            </p:cNvPr>
            <p:cNvGrpSpPr/>
            <p:nvPr/>
          </p:nvGrpSpPr>
          <p:grpSpPr>
            <a:xfrm>
              <a:off x="631770" y="2110811"/>
              <a:ext cx="3453120" cy="4109109"/>
              <a:chOff x="631770" y="2110811"/>
              <a:chExt cx="3453120" cy="4109109"/>
            </a:xfrm>
          </p:grpSpPr>
          <p:pic>
            <p:nvPicPr>
              <p:cNvPr id="59" name="Picture 58">
                <a:extLst>
                  <a:ext uri="{FF2B5EF4-FFF2-40B4-BE49-F238E27FC236}">
                    <a16:creationId xmlns:a16="http://schemas.microsoft.com/office/drawing/2014/main" id="{9B786FF1-C801-479B-8394-8C36895E43D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1770" y="3115498"/>
                <a:ext cx="3104422" cy="3104422"/>
              </a:xfrm>
              <a:prstGeom prst="ellipse">
                <a:avLst/>
              </a:prstGeom>
            </p:spPr>
          </p:pic>
          <p:pic>
            <p:nvPicPr>
              <p:cNvPr id="67" name="Picture 66">
                <a:extLst>
                  <a:ext uri="{FF2B5EF4-FFF2-40B4-BE49-F238E27FC236}">
                    <a16:creationId xmlns:a16="http://schemas.microsoft.com/office/drawing/2014/main" id="{0829905B-6963-44C0-9CC4-EAC74D9536B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2487" r="-2196"/>
              <a:stretch/>
            </p:blipFill>
            <p:spPr>
              <a:xfrm>
                <a:off x="906680" y="2110811"/>
                <a:ext cx="3178210" cy="2794475"/>
              </a:xfrm>
              <a:prstGeom prst="rect">
                <a:avLst/>
              </a:prstGeom>
            </p:spPr>
          </p:pic>
        </p:grpSp>
      </p:grpSp>
      <p:grpSp>
        <p:nvGrpSpPr>
          <p:cNvPr id="40" name="Group 39"/>
          <p:cNvGrpSpPr/>
          <p:nvPr/>
        </p:nvGrpSpPr>
        <p:grpSpPr>
          <a:xfrm>
            <a:off x="0" y="6327284"/>
            <a:ext cx="9148864" cy="601936"/>
            <a:chOff x="0" y="6327284"/>
            <a:chExt cx="9148864" cy="601936"/>
          </a:xfrm>
        </p:grpSpPr>
        <p:grpSp>
          <p:nvGrpSpPr>
            <p:cNvPr id="43" name="Group 42"/>
            <p:cNvGrpSpPr/>
            <p:nvPr/>
          </p:nvGrpSpPr>
          <p:grpSpPr>
            <a:xfrm>
              <a:off x="0" y="6327284"/>
              <a:ext cx="9148864" cy="601936"/>
              <a:chOff x="0" y="6344062"/>
              <a:chExt cx="9148864" cy="601936"/>
            </a:xfrm>
          </p:grpSpPr>
          <p:grpSp>
            <p:nvGrpSpPr>
              <p:cNvPr id="45" name="Group 44"/>
              <p:cNvGrpSpPr/>
              <p:nvPr/>
            </p:nvGrpSpPr>
            <p:grpSpPr>
              <a:xfrm>
                <a:off x="0" y="6428870"/>
                <a:ext cx="9148864" cy="449614"/>
                <a:chOff x="794286" y="3019082"/>
                <a:chExt cx="7059780" cy="798369"/>
              </a:xfrm>
            </p:grpSpPr>
            <p:sp>
              <p:nvSpPr>
                <p:cNvPr id="73" name="Rectangle 72"/>
                <p:cNvSpPr/>
                <p:nvPr/>
              </p:nvSpPr>
              <p:spPr>
                <a:xfrm>
                  <a:off x="794614" y="3019082"/>
                  <a:ext cx="7059452" cy="798369"/>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4" name="Straight Connector 73"/>
                <p:cNvCxnSpPr/>
                <p:nvPr/>
              </p:nvCxnSpPr>
              <p:spPr>
                <a:xfrm>
                  <a:off x="794286" y="3028236"/>
                  <a:ext cx="705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7964517" y="6344062"/>
                <a:ext cx="1051209" cy="601936"/>
                <a:chOff x="7964517" y="6344062"/>
                <a:chExt cx="1051209" cy="601936"/>
              </a:xfrm>
            </p:grpSpPr>
            <p:pic>
              <p:nvPicPr>
                <p:cNvPr id="54" name="Picture 5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780282" y="6479753"/>
                  <a:ext cx="235444" cy="328707"/>
                </a:xfrm>
                <a:prstGeom prst="rect">
                  <a:avLst/>
                </a:prstGeom>
              </p:spPr>
            </p:pic>
            <p:pic>
              <p:nvPicPr>
                <p:cNvPr id="72" name="Picture 7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64517" y="6344062"/>
                  <a:ext cx="815765" cy="601936"/>
                </a:xfrm>
                <a:prstGeom prst="rect">
                  <a:avLst/>
                </a:prstGeom>
              </p:spPr>
            </p:pic>
          </p:grpSp>
        </p:grpSp>
        <p:sp>
          <p:nvSpPr>
            <p:cNvPr id="44" name="TextBox 43">
              <a:extLst>
                <a:ext uri="{FF2B5EF4-FFF2-40B4-BE49-F238E27FC236}">
                  <a16:creationId xmlns:a16="http://schemas.microsoft.com/office/drawing/2014/main" id="{805C331B-ACB4-4A36-A091-A97A26C8FBA9}"/>
                </a:ext>
              </a:extLst>
            </p:cNvPr>
            <p:cNvSpPr txBox="1"/>
            <p:nvPr/>
          </p:nvSpPr>
          <p:spPr>
            <a:xfrm>
              <a:off x="0" y="6531352"/>
              <a:ext cx="4952667" cy="246221"/>
            </a:xfrm>
            <a:prstGeom prst="rect">
              <a:avLst/>
            </a:prstGeom>
            <a:noFill/>
          </p:spPr>
          <p:txBody>
            <a:bodyPr wrap="square" rtlCol="0">
              <a:spAutoFit/>
            </a:bodyPr>
            <a:lstStyle/>
            <a:p>
              <a:r>
                <a:rPr lang="en-GB" sz="1000" dirty="0">
                  <a:solidFill>
                    <a:schemeClr val="bg1"/>
                  </a:solidFill>
                  <a:latin typeface="Tuffy" panose="020B0603060100000000" pitchFamily="34" charset="0"/>
                  <a:ea typeface="Tuffy" panose="020B0603060100000000" pitchFamily="34" charset="0"/>
                </a:rPr>
                <a:t>Text copyright </a:t>
              </a:r>
              <a:r>
                <a:rPr lang="en-GB" sz="1000" dirty="0">
                  <a:solidFill>
                    <a:schemeClr val="bg1"/>
                  </a:solidFill>
                  <a:ea typeface="Tuffy" panose="020B0603060100000000" pitchFamily="34" charset="0"/>
                </a:rPr>
                <a:t>©</a:t>
              </a:r>
              <a:r>
                <a:rPr lang="en-GB" sz="1000" dirty="0">
                  <a:solidFill>
                    <a:schemeClr val="bg1"/>
                  </a:solidFill>
                  <a:latin typeface="Tuffy" panose="020B0603060100000000" pitchFamily="34" charset="0"/>
                  <a:ea typeface="Tuffy" panose="020B0603060100000000" pitchFamily="34" charset="0"/>
                </a:rPr>
                <a:t>1996 by Jeremy Strong; illustrations copyright </a:t>
              </a:r>
              <a:r>
                <a:rPr lang="en-GB" sz="1000" dirty="0">
                  <a:solidFill>
                    <a:schemeClr val="bg1"/>
                  </a:solidFill>
                  <a:ea typeface="Tuffy" panose="020B0603060100000000" pitchFamily="34" charset="0"/>
                </a:rPr>
                <a:t>©</a:t>
              </a:r>
              <a:r>
                <a:rPr lang="en-GB" sz="1000" dirty="0">
                  <a:solidFill>
                    <a:schemeClr val="bg1"/>
                  </a:solidFill>
                  <a:latin typeface="Tuffy" panose="020B0603060100000000" pitchFamily="34" charset="0"/>
                  <a:ea typeface="Tuffy" panose="020B0603060100000000" pitchFamily="34" charset="0"/>
                </a:rPr>
                <a:t>1996 by Nick </a:t>
              </a:r>
              <a:r>
                <a:rPr lang="en-GB" sz="1000" dirty="0" err="1">
                  <a:solidFill>
                    <a:schemeClr val="bg1"/>
                  </a:solidFill>
                  <a:latin typeface="Tuffy" panose="020B0603060100000000" pitchFamily="34" charset="0"/>
                  <a:ea typeface="Tuffy" panose="020B0603060100000000" pitchFamily="34" charset="0"/>
                </a:rPr>
                <a:t>Sharratt</a:t>
              </a:r>
              <a:endParaRPr lang="en-GB" sz="1000" dirty="0">
                <a:solidFill>
                  <a:schemeClr val="bg1"/>
                </a:solidFill>
                <a:latin typeface="Tuffy" panose="020B0603060100000000" pitchFamily="34" charset="0"/>
                <a:ea typeface="Tuffy" panose="020B0603060100000000" pitchFamily="34" charset="0"/>
              </a:endParaRPr>
            </a:p>
          </p:txBody>
        </p:sp>
      </p:grpSp>
      <p:sp>
        <p:nvSpPr>
          <p:cNvPr id="55" name="Rectangle: Rounded Corners 54">
            <a:extLst>
              <a:ext uri="{FF2B5EF4-FFF2-40B4-BE49-F238E27FC236}">
                <a16:creationId xmlns:a16="http://schemas.microsoft.com/office/drawing/2014/main" id="{5C71381E-644F-4F86-94E1-6798D8A2276B}"/>
              </a:ext>
            </a:extLst>
          </p:cNvPr>
          <p:cNvSpPr/>
          <p:nvPr/>
        </p:nvSpPr>
        <p:spPr>
          <a:xfrm>
            <a:off x="1028700" y="3430919"/>
            <a:ext cx="7086601" cy="1348648"/>
          </a:xfrm>
          <a:prstGeom prst="roundRect">
            <a:avLst>
              <a:gd name="adj" fmla="val 9528"/>
            </a:avLst>
          </a:prstGeom>
          <a:solidFill>
            <a:schemeClr val="bg1"/>
          </a:solid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As if life wasn't bad enough already, it was at that moment Charlie </a:t>
            </a:r>
            <a:r>
              <a:rPr lang="en-GB" dirty="0" err="1">
                <a:solidFill>
                  <a:schemeClr val="tx1"/>
                </a:solidFill>
              </a:rPr>
              <a:t>Smugg</a:t>
            </a:r>
            <a:r>
              <a:rPr lang="en-GB" dirty="0">
                <a:solidFill>
                  <a:schemeClr val="tx1"/>
                </a:solidFill>
              </a:rPr>
              <a:t> popped up his big, fat face.</a:t>
            </a:r>
            <a:endParaRPr lang="en-GB" dirty="0"/>
          </a:p>
        </p:txBody>
      </p:sp>
      <p:sp>
        <p:nvSpPr>
          <p:cNvPr id="60" name="Back">
            <a:extLst>
              <a:ext uri="{FF2B5EF4-FFF2-40B4-BE49-F238E27FC236}">
                <a16:creationId xmlns:a16="http://schemas.microsoft.com/office/drawing/2014/main" id="{EBF73ED6-0E0E-44EA-8C5C-9DC615DDF4FD}"/>
              </a:ext>
            </a:extLst>
          </p:cNvPr>
          <p:cNvSpPr/>
          <p:nvPr/>
        </p:nvSpPr>
        <p:spPr>
          <a:xfrm>
            <a:off x="7238885" y="4848660"/>
            <a:ext cx="876416" cy="535204"/>
          </a:xfrm>
          <a:prstGeom prst="roundRect">
            <a:avLst>
              <a:gd name="adj" fmla="val 14815"/>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61" name="Click to Read Extract">
            <a:extLst>
              <a:ext uri="{FF2B5EF4-FFF2-40B4-BE49-F238E27FC236}">
                <a16:creationId xmlns:a16="http://schemas.microsoft.com/office/drawing/2014/main" id="{CA8653D6-31D6-462F-BAE4-FFBC1690CA69}"/>
              </a:ext>
            </a:extLst>
          </p:cNvPr>
          <p:cNvSpPr/>
          <p:nvPr/>
        </p:nvSpPr>
        <p:spPr>
          <a:xfrm>
            <a:off x="2680229" y="5235826"/>
            <a:ext cx="2335557" cy="837404"/>
          </a:xfrm>
          <a:prstGeom prst="roundRect">
            <a:avLst/>
          </a:prstGeom>
          <a:solidFill>
            <a:srgbClr val="0076B0"/>
          </a:solidFill>
          <a:ln w="28575">
            <a:solidFill>
              <a:srgbClr val="88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Click here to read the last paragraph from this chapter.</a:t>
            </a:r>
          </a:p>
        </p:txBody>
      </p:sp>
    </p:spTree>
    <p:extLst>
      <p:ext uri="{BB962C8B-B14F-4D97-AF65-F5344CB8AC3E}">
        <p14:creationId xmlns:p14="http://schemas.microsoft.com/office/powerpoint/2010/main" val="40937011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1"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xit" presetSubtype="0" fill="hold" grpId="0"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grpId="0" nodeType="after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61"/>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withEffect">
                                  <p:stCondLst>
                                    <p:cond delay="0"/>
                                  </p:stCondLst>
                                  <p:childTnLst>
                                    <p:animEffect transition="out" filter="fade">
                                      <p:cBhvr>
                                        <p:cTn id="33" dur="500"/>
                                        <p:tgtEl>
                                          <p:spTgt spid="61"/>
                                        </p:tgtEl>
                                      </p:cBhvr>
                                    </p:animEffect>
                                    <p:set>
                                      <p:cBhvr>
                                        <p:cTn id="34" dur="1" fill="hold">
                                          <p:stCondLst>
                                            <p:cond delay="499"/>
                                          </p:stCondLst>
                                        </p:cTn>
                                        <p:tgtEl>
                                          <p:spTgt spid="61"/>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childTnLst>
                          </p:cTn>
                        </p:par>
                      </p:childTnLst>
                    </p:cTn>
                  </p:par>
                </p:childTnLst>
              </p:cTn>
              <p:nextCondLst>
                <p:cond evt="onClick" delay="0">
                  <p:tgtEl>
                    <p:spTgt spid="61"/>
                  </p:tgtEl>
                </p:cond>
              </p:nextCondLst>
            </p:seq>
            <p:seq concurrent="1" nextAc="seek">
              <p:cTn id="43" restart="whenNotActive" fill="hold" evtFilter="cancelBubble" nodeType="interactiveSeq">
                <p:stCondLst>
                  <p:cond evt="onClick" delay="0">
                    <p:tgtEl>
                      <p:spTgt spid="60"/>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0"/>
                                        </p:tgtEl>
                                      </p:cBhvr>
                                    </p:animEffect>
                                    <p:set>
                                      <p:cBhvr>
                                        <p:cTn id="48" dur="1" fill="hold">
                                          <p:stCondLst>
                                            <p:cond delay="499"/>
                                          </p:stCondLst>
                                        </p:cTn>
                                        <p:tgtEl>
                                          <p:spTgt spid="6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55"/>
                                        </p:tgtEl>
                                      </p:cBhvr>
                                    </p:animEffect>
                                    <p:set>
                                      <p:cBhvr>
                                        <p:cTn id="51" dur="1" fill="hold">
                                          <p:stCondLst>
                                            <p:cond delay="499"/>
                                          </p:stCondLst>
                                        </p:cTn>
                                        <p:tgtEl>
                                          <p:spTgt spid="55"/>
                                        </p:tgtEl>
                                        <p:attrNameLst>
                                          <p:attrName>style.visibility</p:attrName>
                                        </p:attrNameLst>
                                      </p:cBhvr>
                                      <p:to>
                                        <p:strVal val="hidden"/>
                                      </p:to>
                                    </p:set>
                                  </p:childTnLst>
                                </p:cTn>
                              </p:par>
                              <p:par>
                                <p:cTn id="52" presetID="10" presetClass="entr" presetSubtype="0" fill="hold" grpId="2"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childTnLst>
                          </p:cTn>
                        </p:par>
                      </p:childTnLst>
                    </p:cTn>
                  </p:par>
                </p:childTnLst>
              </p:cTn>
              <p:nextCondLst>
                <p:cond evt="onClick" delay="0">
                  <p:tgtEl>
                    <p:spTgt spid="60"/>
                  </p:tgtEl>
                </p:cond>
              </p:nextCondLst>
            </p:seq>
          </p:childTnLst>
        </p:cTn>
      </p:par>
    </p:tnLst>
    <p:bldLst>
      <p:bldP spid="9" grpId="0" animBg="1"/>
      <p:bldP spid="9" grpId="1" animBg="1"/>
      <p:bldP spid="2" grpId="0" animBg="1"/>
      <p:bldP spid="35" grpId="0" animBg="1"/>
      <p:bldP spid="83" grpId="0" animBg="1"/>
      <p:bldP spid="55" grpId="0" animBg="1"/>
      <p:bldP spid="55" grpId="1" animBg="1"/>
      <p:bldP spid="60" grpId="0" animBg="1"/>
      <p:bldP spid="60" grpId="1" animBg="1"/>
      <p:bldP spid="61" grpId="0" animBg="1"/>
      <p:bldP spid="61" grpId="1" animBg="1"/>
      <p:bldP spid="61"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501894" y="2043761"/>
            <a:ext cx="8131324" cy="549211"/>
            <a:chOff x="491384" y="2044525"/>
            <a:chExt cx="8131324" cy="549211"/>
          </a:xfrm>
          <a:solidFill>
            <a:srgbClr val="00A8E7"/>
          </a:solidFill>
        </p:grpSpPr>
        <p:sp>
          <p:nvSpPr>
            <p:cNvPr id="43" name="Freeform 42"/>
            <p:cNvSpPr/>
            <p:nvPr/>
          </p:nvSpPr>
          <p:spPr>
            <a:xfrm>
              <a:off x="491384" y="2044525"/>
              <a:ext cx="8131324" cy="549211"/>
            </a:xfrm>
            <a:custGeom>
              <a:avLst/>
              <a:gdLst>
                <a:gd name="connsiteX0" fmla="*/ 116403 w 8220075"/>
                <a:gd name="connsiteY0" fmla="*/ 0 h 630310"/>
                <a:gd name="connsiteX1" fmla="*/ 8103672 w 8220075"/>
                <a:gd name="connsiteY1" fmla="*/ 0 h 630310"/>
                <a:gd name="connsiteX2" fmla="*/ 8220075 w 8220075"/>
                <a:gd name="connsiteY2" fmla="*/ 116403 h 630310"/>
                <a:gd name="connsiteX3" fmla="*/ 8220075 w 8220075"/>
                <a:gd name="connsiteY3" fmla="*/ 630310 h 630310"/>
                <a:gd name="connsiteX4" fmla="*/ 0 w 8220075"/>
                <a:gd name="connsiteY4" fmla="*/ 630310 h 630310"/>
                <a:gd name="connsiteX5" fmla="*/ 0 w 8220075"/>
                <a:gd name="connsiteY5" fmla="*/ 116403 h 630310"/>
                <a:gd name="connsiteX6" fmla="*/ 116403 w 8220075"/>
                <a:gd name="connsiteY6" fmla="*/ 0 h 63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0075" h="630310">
                  <a:moveTo>
                    <a:pt x="116403" y="0"/>
                  </a:moveTo>
                  <a:lnTo>
                    <a:pt x="8103672" y="0"/>
                  </a:lnTo>
                  <a:cubicBezTo>
                    <a:pt x="8167960" y="0"/>
                    <a:pt x="8220075" y="52115"/>
                    <a:pt x="8220075" y="116403"/>
                  </a:cubicBezTo>
                  <a:lnTo>
                    <a:pt x="8220075" y="630310"/>
                  </a:lnTo>
                  <a:lnTo>
                    <a:pt x="0" y="630310"/>
                  </a:lnTo>
                  <a:lnTo>
                    <a:pt x="0" y="116403"/>
                  </a:lnTo>
                  <a:cubicBezTo>
                    <a:pt x="0" y="52115"/>
                    <a:pt x="52115" y="0"/>
                    <a:pt x="116403" y="0"/>
                  </a:cubicBezTo>
                  <a:close/>
                </a:path>
              </a:pathLst>
            </a:cu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491384" y="2120474"/>
              <a:ext cx="8131324" cy="400110"/>
            </a:xfrm>
            <a:prstGeom prst="rect">
              <a:avLst/>
            </a:prstGeom>
            <a:solidFill>
              <a:srgbClr val="009541"/>
            </a:solidFill>
          </p:spPr>
          <p:txBody>
            <a:bodyPr wrap="square" rtlCol="0">
              <a:spAutoFit/>
            </a:bodyPr>
            <a:lstStyle/>
            <a:p>
              <a:pPr algn="ctr"/>
              <a:r>
                <a:rPr lang="en-GB" sz="2000" b="1" dirty="0">
                  <a:solidFill>
                    <a:schemeClr val="bg1"/>
                  </a:solidFill>
                  <a:latin typeface="Twinkl" pitchFamily="2" charset="0"/>
                </a:rPr>
                <a:t>Inference Iggy wants to know…</a:t>
              </a:r>
            </a:p>
          </p:txBody>
        </p:sp>
      </p:grpSp>
      <p:sp>
        <p:nvSpPr>
          <p:cNvPr id="71" name="LISTEN AGAIN">
            <a:hlinkClick r:id="rId2"/>
            <a:extLst>
              <a:ext uri="{FF2B5EF4-FFF2-40B4-BE49-F238E27FC236}">
                <a16:creationId xmlns:a16="http://schemas.microsoft.com/office/drawing/2014/main" id="{102598E6-1674-4E18-83D7-96FB9C6A0128}"/>
              </a:ext>
            </a:extLst>
          </p:cNvPr>
          <p:cNvSpPr/>
          <p:nvPr/>
        </p:nvSpPr>
        <p:spPr>
          <a:xfrm>
            <a:off x="280549" y="1280551"/>
            <a:ext cx="1627890" cy="1594524"/>
          </a:xfrm>
          <a:custGeom>
            <a:avLst/>
            <a:gdLst>
              <a:gd name="connsiteX0" fmla="*/ 0 w 1627890"/>
              <a:gd name="connsiteY0" fmla="*/ 0 h 946531"/>
              <a:gd name="connsiteX1" fmla="*/ 1627890 w 1627890"/>
              <a:gd name="connsiteY1" fmla="*/ 0 h 946531"/>
              <a:gd name="connsiteX2" fmla="*/ 1627890 w 1627890"/>
              <a:gd name="connsiteY2" fmla="*/ 140229 h 946531"/>
              <a:gd name="connsiteX3" fmla="*/ 1627890 w 1627890"/>
              <a:gd name="connsiteY3" fmla="*/ 473265 h 946531"/>
              <a:gd name="connsiteX4" fmla="*/ 1627890 w 1627890"/>
              <a:gd name="connsiteY4" fmla="*/ 806303 h 946531"/>
              <a:gd name="connsiteX5" fmla="*/ 1487662 w 1627890"/>
              <a:gd name="connsiteY5" fmla="*/ 946531 h 946531"/>
              <a:gd name="connsiteX6" fmla="*/ 140228 w 1627890"/>
              <a:gd name="connsiteY6" fmla="*/ 946531 h 946531"/>
              <a:gd name="connsiteX7" fmla="*/ 0 w 1627890"/>
              <a:gd name="connsiteY7" fmla="*/ 806303 h 946531"/>
              <a:gd name="connsiteX8" fmla="*/ 0 w 1627890"/>
              <a:gd name="connsiteY8" fmla="*/ 473265 h 946531"/>
              <a:gd name="connsiteX9" fmla="*/ 0 w 1627890"/>
              <a:gd name="connsiteY9" fmla="*/ 140229 h 94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7890" h="946531">
                <a:moveTo>
                  <a:pt x="0" y="0"/>
                </a:moveTo>
                <a:lnTo>
                  <a:pt x="1627890" y="0"/>
                </a:lnTo>
                <a:lnTo>
                  <a:pt x="1627890" y="140229"/>
                </a:lnTo>
                <a:lnTo>
                  <a:pt x="1627890" y="473265"/>
                </a:lnTo>
                <a:lnTo>
                  <a:pt x="1627890" y="806303"/>
                </a:lnTo>
                <a:cubicBezTo>
                  <a:pt x="1627890" y="883749"/>
                  <a:pt x="1565108" y="946531"/>
                  <a:pt x="1487662" y="946531"/>
                </a:cubicBezTo>
                <a:lnTo>
                  <a:pt x="140228" y="946531"/>
                </a:lnTo>
                <a:cubicBezTo>
                  <a:pt x="62782" y="946531"/>
                  <a:pt x="0" y="883749"/>
                  <a:pt x="0" y="806303"/>
                </a:cubicBezTo>
                <a:lnTo>
                  <a:pt x="0" y="473265"/>
                </a:lnTo>
                <a:lnTo>
                  <a:pt x="0" y="140229"/>
                </a:lnTo>
                <a:close/>
              </a:path>
            </a:pathLst>
          </a:custGeom>
          <a:solidFill>
            <a:srgbClr val="EB8634"/>
          </a:solidFill>
          <a:ln w="28575">
            <a:solidFill>
              <a:srgbClr val="F3B68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r>
              <a:rPr lang="en-GB" sz="1600" dirty="0">
                <a:latin typeface="Twinkl" pitchFamily="2" charset="0"/>
              </a:rPr>
              <a:t>To listen to the chapter again, click </a:t>
            </a:r>
            <a:r>
              <a:rPr lang="en-GB" sz="1600" b="1" u="sng" dirty="0">
                <a:solidFill>
                  <a:schemeClr val="bg1"/>
                </a:solidFill>
                <a:latin typeface="Twinkl" pitchFamily="2" charset="0"/>
              </a:rPr>
              <a:t>here</a:t>
            </a:r>
            <a:r>
              <a:rPr lang="en-GB" sz="1600" dirty="0">
                <a:latin typeface="Twinkl" pitchFamily="2" charset="0"/>
              </a:rPr>
              <a:t>.</a:t>
            </a:r>
          </a:p>
        </p:txBody>
      </p:sp>
      <p:sp>
        <p:nvSpPr>
          <p:cNvPr id="3" name="TextBox 2">
            <a:extLst>
              <a:ext uri="{FF2B5EF4-FFF2-40B4-BE49-F238E27FC236}">
                <a16:creationId xmlns:a16="http://schemas.microsoft.com/office/drawing/2014/main" id="{0A22448C-8B5A-4BEB-900B-74B1F2CB6EAD}"/>
              </a:ext>
            </a:extLst>
          </p:cNvPr>
          <p:cNvSpPr txBox="1"/>
          <p:nvPr/>
        </p:nvSpPr>
        <p:spPr>
          <a:xfrm>
            <a:off x="506338" y="652315"/>
            <a:ext cx="8131324" cy="707886"/>
          </a:xfrm>
          <a:prstGeom prst="rect">
            <a:avLst/>
          </a:prstGeom>
          <a:noFill/>
        </p:spPr>
        <p:txBody>
          <a:bodyPr wrap="square" rtlCol="0">
            <a:spAutoFit/>
          </a:bodyPr>
          <a:lstStyle/>
          <a:p>
            <a:pPr algn="ctr"/>
            <a:r>
              <a:rPr lang="en-GB" sz="4000" b="1" dirty="0">
                <a:solidFill>
                  <a:schemeClr val="bg1"/>
                </a:solidFill>
              </a:rPr>
              <a:t>The Hundred-Mile-An-Hour-Dog</a:t>
            </a:r>
          </a:p>
        </p:txBody>
      </p:sp>
      <p:sp>
        <p:nvSpPr>
          <p:cNvPr id="9" name="REVEAL ANSWER">
            <a:extLst>
              <a:ext uri="{FF2B5EF4-FFF2-40B4-BE49-F238E27FC236}">
                <a16:creationId xmlns:a16="http://schemas.microsoft.com/office/drawing/2014/main" id="{654F83C1-E113-4E98-9F3C-1C90B82567CB}"/>
              </a:ext>
            </a:extLst>
          </p:cNvPr>
          <p:cNvSpPr/>
          <p:nvPr/>
        </p:nvSpPr>
        <p:spPr>
          <a:xfrm>
            <a:off x="3310910" y="4296151"/>
            <a:ext cx="1837201" cy="535204"/>
          </a:xfrm>
          <a:prstGeom prst="roundRect">
            <a:avLst>
              <a:gd name="adj" fmla="val 14815"/>
            </a:avLst>
          </a:prstGeom>
          <a:solidFill>
            <a:srgbClr val="0076B0"/>
          </a:solidFill>
          <a:ln w="28575">
            <a:solidFill>
              <a:srgbClr val="88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Reveal Answer</a:t>
            </a:r>
          </a:p>
        </p:txBody>
      </p:sp>
      <p:sp>
        <p:nvSpPr>
          <p:cNvPr id="2" name="QUESTION"/>
          <p:cNvSpPr/>
          <p:nvPr/>
        </p:nvSpPr>
        <p:spPr>
          <a:xfrm>
            <a:off x="2146300" y="2725079"/>
            <a:ext cx="2981196" cy="1351543"/>
          </a:xfrm>
          <a:prstGeom prst="wedgeRoundRectCallout">
            <a:avLst>
              <a:gd name="adj1" fmla="val -42504"/>
              <a:gd name="adj2" fmla="val 87551"/>
              <a:gd name="adj3" fmla="val 16667"/>
            </a:avLst>
          </a:prstGeom>
          <a:solidFill>
            <a:srgbClr val="FCFDFE"/>
          </a:solidFill>
          <a:ln w="28575">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Why do you think that Trevor decided to meet up with Tina?</a:t>
            </a:r>
          </a:p>
        </p:txBody>
      </p:sp>
      <p:grpSp>
        <p:nvGrpSpPr>
          <p:cNvPr id="46" name="Group 45"/>
          <p:cNvGrpSpPr/>
          <p:nvPr/>
        </p:nvGrpSpPr>
        <p:grpSpPr>
          <a:xfrm>
            <a:off x="-25215" y="0"/>
            <a:ext cx="9169215" cy="1962614"/>
            <a:chOff x="-25215" y="0"/>
            <a:chExt cx="9169215" cy="1962614"/>
          </a:xfrm>
        </p:grpSpPr>
        <p:sp>
          <p:nvSpPr>
            <p:cNvPr id="47" name="Rectangle 46"/>
            <p:cNvSpPr/>
            <p:nvPr/>
          </p:nvSpPr>
          <p:spPr>
            <a:xfrm>
              <a:off x="0" y="0"/>
              <a:ext cx="9144000" cy="1698809"/>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Triangle 47"/>
            <p:cNvSpPr/>
            <p:nvPr/>
          </p:nvSpPr>
          <p:spPr>
            <a:xfrm rot="10800000">
              <a:off x="0" y="1574485"/>
              <a:ext cx="9144000" cy="388129"/>
            </a:xfrm>
            <a:prstGeom prst="rtTriangle">
              <a:avLst/>
            </a:prstGeom>
            <a:solidFill>
              <a:srgbClr val="00A8E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Triangle 48"/>
            <p:cNvSpPr/>
            <p:nvPr/>
          </p:nvSpPr>
          <p:spPr>
            <a:xfrm rot="10800000">
              <a:off x="-25215" y="1523004"/>
              <a:ext cx="9169213" cy="319194"/>
            </a:xfrm>
            <a:prstGeom prst="rtTriangle">
              <a:avLst/>
            </a:prstGeom>
            <a:solidFill>
              <a:srgbClr val="00A8E7">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Triangle 49"/>
            <p:cNvSpPr/>
            <p:nvPr/>
          </p:nvSpPr>
          <p:spPr>
            <a:xfrm rot="10800000" flipH="1">
              <a:off x="0" y="1682356"/>
              <a:ext cx="9143998" cy="234329"/>
            </a:xfrm>
            <a:prstGeom prst="rtTriangle">
              <a:avLst/>
            </a:prstGeom>
            <a:solidFill>
              <a:srgbClr val="00A8E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TITLE TEXT"/>
          <p:cNvSpPr txBox="1">
            <a:spLocks/>
          </p:cNvSpPr>
          <p:nvPr/>
        </p:nvSpPr>
        <p:spPr>
          <a:xfrm>
            <a:off x="621323" y="350550"/>
            <a:ext cx="7513983"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Puffin Book of the Week</a:t>
            </a:r>
            <a:br>
              <a:rPr lang="en-GB" dirty="0">
                <a:solidFill>
                  <a:schemeClr val="bg1"/>
                </a:solidFill>
              </a:rPr>
            </a:br>
            <a:r>
              <a:rPr lang="en-GB" sz="2800" b="0" dirty="0">
                <a:solidFill>
                  <a:schemeClr val="bg1"/>
                </a:solidFill>
              </a:rPr>
              <a:t>The Hundred-Mile-An Hour Dog</a:t>
            </a:r>
          </a:p>
        </p:txBody>
      </p:sp>
      <p:pic>
        <p:nvPicPr>
          <p:cNvPr id="52" name="Picture 5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548" y="132296"/>
            <a:ext cx="967805" cy="1476866"/>
          </a:xfrm>
          <a:prstGeom prst="rect">
            <a:avLst/>
          </a:prstGeom>
          <a:ln w="28575">
            <a:solidFill>
              <a:srgbClr val="0076B0"/>
            </a:solidFill>
          </a:ln>
        </p:spPr>
      </p:pic>
      <p:sp>
        <p:nvSpPr>
          <p:cNvPr id="35" name="NEXT">
            <a:hlinkClick r:id="" action="ppaction://hlinkshowjump?jump=nextslide"/>
            <a:extLst>
              <a:ext uri="{FF2B5EF4-FFF2-40B4-BE49-F238E27FC236}">
                <a16:creationId xmlns:a16="http://schemas.microsoft.com/office/drawing/2014/main" id="{E6CE0DDF-3024-458F-A9D1-EF0F7883C6CF}"/>
              </a:ext>
            </a:extLst>
          </p:cNvPr>
          <p:cNvSpPr/>
          <p:nvPr/>
        </p:nvSpPr>
        <p:spPr>
          <a:xfrm>
            <a:off x="7629055" y="5678433"/>
            <a:ext cx="876416" cy="535204"/>
          </a:xfrm>
          <a:prstGeom prst="roundRect">
            <a:avLst>
              <a:gd name="adj" fmla="val 14815"/>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83" name="ANSWER"/>
          <p:cNvSpPr/>
          <p:nvPr/>
        </p:nvSpPr>
        <p:spPr>
          <a:xfrm>
            <a:off x="2146300" y="2732986"/>
            <a:ext cx="2981196" cy="1419880"/>
          </a:xfrm>
          <a:prstGeom prst="wedgeRoundRectCallout">
            <a:avLst>
              <a:gd name="adj1" fmla="val -43352"/>
              <a:gd name="adj2" fmla="val 84083"/>
              <a:gd name="adj3" fmla="val 16667"/>
            </a:avLst>
          </a:prstGeom>
          <a:solidFill>
            <a:srgbClr val="FCFDFE"/>
          </a:solidFill>
          <a:ln w="28575">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sym typeface="Wingdings" panose="05000000000000000000" pitchFamily="2" charset="2"/>
              </a:rPr>
              <a:t>Trevor decided to meet up with Tina because </a:t>
            </a:r>
            <a:r>
              <a:rPr lang="en-GB" b="1" dirty="0">
                <a:solidFill>
                  <a:schemeClr val="tx1"/>
                </a:solidFill>
                <a:latin typeface="Twinkl" pitchFamily="2" charset="0"/>
                <a:sym typeface="Wingdings" panose="05000000000000000000" pitchFamily="2" charset="2"/>
              </a:rPr>
              <a:t>they were best friends and she might be able to help him to train </a:t>
            </a:r>
            <a:r>
              <a:rPr lang="en-GB" b="1" dirty="0" err="1">
                <a:solidFill>
                  <a:schemeClr val="tx1"/>
                </a:solidFill>
                <a:latin typeface="Twinkl" pitchFamily="2" charset="0"/>
                <a:sym typeface="Wingdings" panose="05000000000000000000" pitchFamily="2" charset="2"/>
              </a:rPr>
              <a:t>Streaker</a:t>
            </a:r>
            <a:r>
              <a:rPr lang="en-GB" b="1" dirty="0">
                <a:solidFill>
                  <a:schemeClr val="tx1"/>
                </a:solidFill>
                <a:latin typeface="Twinkl" pitchFamily="2" charset="0"/>
                <a:sym typeface="Wingdings" panose="05000000000000000000" pitchFamily="2" charset="2"/>
              </a:rPr>
              <a:t>.</a:t>
            </a:r>
            <a:endParaRPr lang="en-GB" b="1" spc="-40" dirty="0">
              <a:solidFill>
                <a:schemeClr val="tx1"/>
              </a:solidFill>
              <a:latin typeface="Twinkl" pitchFamily="2" charset="0"/>
            </a:endParaRPr>
          </a:p>
        </p:txBody>
      </p:sp>
      <p:grpSp>
        <p:nvGrpSpPr>
          <p:cNvPr id="45" name="Group 44"/>
          <p:cNvGrpSpPr/>
          <p:nvPr/>
        </p:nvGrpSpPr>
        <p:grpSpPr>
          <a:xfrm flipH="1">
            <a:off x="641654" y="4056536"/>
            <a:ext cx="1843005" cy="2307545"/>
            <a:chOff x="5402987" y="2333002"/>
            <a:chExt cx="3104429" cy="3886918"/>
          </a:xfrm>
        </p:grpSpPr>
        <p:sp>
          <p:nvSpPr>
            <p:cNvPr id="53" name="Oval 52">
              <a:extLst>
                <a:ext uri="{FF2B5EF4-FFF2-40B4-BE49-F238E27FC236}">
                  <a16:creationId xmlns:a16="http://schemas.microsoft.com/office/drawing/2014/main" id="{96898487-860E-46C0-AA87-D4F213C585CA}"/>
                </a:ext>
              </a:extLst>
            </p:cNvPr>
            <p:cNvSpPr/>
            <p:nvPr/>
          </p:nvSpPr>
          <p:spPr>
            <a:xfrm>
              <a:off x="5402994" y="3115498"/>
              <a:ext cx="3104422" cy="3104422"/>
            </a:xfrm>
            <a:prstGeom prst="ellips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28617786-9780-4DCF-83AF-00D6F4F5A0A8}"/>
                </a:ext>
              </a:extLst>
            </p:cNvPr>
            <p:cNvGrpSpPr/>
            <p:nvPr/>
          </p:nvGrpSpPr>
          <p:grpSpPr>
            <a:xfrm>
              <a:off x="5402987" y="2333002"/>
              <a:ext cx="3104427" cy="3886918"/>
              <a:chOff x="5402987" y="2333002"/>
              <a:chExt cx="3104427" cy="3886918"/>
            </a:xfrm>
          </p:grpSpPr>
          <p:pic>
            <p:nvPicPr>
              <p:cNvPr id="55" name="Picture 54">
                <a:extLst>
                  <a:ext uri="{FF2B5EF4-FFF2-40B4-BE49-F238E27FC236}">
                    <a16:creationId xmlns:a16="http://schemas.microsoft.com/office/drawing/2014/main" id="{E16A5196-AD33-45CE-B290-244419A2B8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2255" r="-28689"/>
              <a:stretch/>
            </p:blipFill>
            <p:spPr>
              <a:xfrm flipH="1">
                <a:off x="5402991" y="3115498"/>
                <a:ext cx="3104423" cy="3104422"/>
              </a:xfrm>
              <a:prstGeom prst="ellipse">
                <a:avLst/>
              </a:prstGeom>
            </p:spPr>
          </p:pic>
          <p:pic>
            <p:nvPicPr>
              <p:cNvPr id="56" name="Picture 55">
                <a:extLst>
                  <a:ext uri="{FF2B5EF4-FFF2-40B4-BE49-F238E27FC236}">
                    <a16:creationId xmlns:a16="http://schemas.microsoft.com/office/drawing/2014/main" id="{07E1D74C-7DF0-499A-988F-1395D71ACC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2255" t="-5708" r="-28689"/>
              <a:stretch/>
            </p:blipFill>
            <p:spPr>
              <a:xfrm flipH="1">
                <a:off x="5402987" y="2333002"/>
                <a:ext cx="3104423" cy="1598063"/>
              </a:xfrm>
              <a:prstGeom prst="rect">
                <a:avLst/>
              </a:prstGeom>
            </p:spPr>
          </p:pic>
        </p:grpSp>
      </p:grpSp>
      <p:grpSp>
        <p:nvGrpSpPr>
          <p:cNvPr id="38" name="Group 37"/>
          <p:cNvGrpSpPr/>
          <p:nvPr/>
        </p:nvGrpSpPr>
        <p:grpSpPr>
          <a:xfrm>
            <a:off x="0" y="6327284"/>
            <a:ext cx="9148864" cy="601936"/>
            <a:chOff x="0" y="6327284"/>
            <a:chExt cx="9148864" cy="601936"/>
          </a:xfrm>
        </p:grpSpPr>
        <p:grpSp>
          <p:nvGrpSpPr>
            <p:cNvPr id="39" name="Group 38"/>
            <p:cNvGrpSpPr/>
            <p:nvPr/>
          </p:nvGrpSpPr>
          <p:grpSpPr>
            <a:xfrm>
              <a:off x="0" y="6327284"/>
              <a:ext cx="9148864" cy="601936"/>
              <a:chOff x="0" y="6344062"/>
              <a:chExt cx="9148864" cy="601936"/>
            </a:xfrm>
          </p:grpSpPr>
          <p:grpSp>
            <p:nvGrpSpPr>
              <p:cNvPr id="41" name="Group 40"/>
              <p:cNvGrpSpPr/>
              <p:nvPr/>
            </p:nvGrpSpPr>
            <p:grpSpPr>
              <a:xfrm>
                <a:off x="0" y="6428870"/>
                <a:ext cx="9148864" cy="449614"/>
                <a:chOff x="794286" y="3019082"/>
                <a:chExt cx="7059780" cy="798369"/>
              </a:xfrm>
            </p:grpSpPr>
            <p:sp>
              <p:nvSpPr>
                <p:cNvPr id="74" name="Rectangle 73"/>
                <p:cNvSpPr/>
                <p:nvPr/>
              </p:nvSpPr>
              <p:spPr>
                <a:xfrm>
                  <a:off x="794614" y="3019082"/>
                  <a:ext cx="7059452" cy="798369"/>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5" name="Straight Connector 74"/>
                <p:cNvCxnSpPr/>
                <p:nvPr/>
              </p:nvCxnSpPr>
              <p:spPr>
                <a:xfrm>
                  <a:off x="794286" y="3028236"/>
                  <a:ext cx="705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7964517" y="6344062"/>
                <a:ext cx="1051209" cy="601936"/>
                <a:chOff x="7964517" y="6344062"/>
                <a:chExt cx="1051209" cy="601936"/>
              </a:xfrm>
            </p:grpSpPr>
            <p:pic>
              <p:nvPicPr>
                <p:cNvPr id="72" name="Picture 7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0282" y="6479753"/>
                  <a:ext cx="235444" cy="328707"/>
                </a:xfrm>
                <a:prstGeom prst="rect">
                  <a:avLst/>
                </a:prstGeom>
              </p:spPr>
            </p:pic>
            <p:pic>
              <p:nvPicPr>
                <p:cNvPr id="73" name="Picture 7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64517" y="6344062"/>
                  <a:ext cx="815765" cy="601936"/>
                </a:xfrm>
                <a:prstGeom prst="rect">
                  <a:avLst/>
                </a:prstGeom>
              </p:spPr>
            </p:pic>
          </p:grpSp>
        </p:grpSp>
        <p:sp>
          <p:nvSpPr>
            <p:cNvPr id="40" name="TextBox 39">
              <a:extLst>
                <a:ext uri="{FF2B5EF4-FFF2-40B4-BE49-F238E27FC236}">
                  <a16:creationId xmlns:a16="http://schemas.microsoft.com/office/drawing/2014/main" id="{805C331B-ACB4-4A36-A091-A97A26C8FBA9}"/>
                </a:ext>
              </a:extLst>
            </p:cNvPr>
            <p:cNvSpPr txBox="1"/>
            <p:nvPr/>
          </p:nvSpPr>
          <p:spPr>
            <a:xfrm>
              <a:off x="0" y="6531352"/>
              <a:ext cx="4952667" cy="246221"/>
            </a:xfrm>
            <a:prstGeom prst="rect">
              <a:avLst/>
            </a:prstGeom>
            <a:noFill/>
          </p:spPr>
          <p:txBody>
            <a:bodyPr wrap="square" rtlCol="0">
              <a:spAutoFit/>
            </a:bodyPr>
            <a:lstStyle/>
            <a:p>
              <a:r>
                <a:rPr lang="en-GB" sz="1000" dirty="0">
                  <a:solidFill>
                    <a:schemeClr val="bg1"/>
                  </a:solidFill>
                  <a:latin typeface="Tuffy" panose="020B0603060100000000" pitchFamily="34" charset="0"/>
                  <a:ea typeface="Tuffy" panose="020B0603060100000000" pitchFamily="34" charset="0"/>
                </a:rPr>
                <a:t>Text copyright </a:t>
              </a:r>
              <a:r>
                <a:rPr lang="en-GB" sz="1000" dirty="0">
                  <a:solidFill>
                    <a:schemeClr val="bg1"/>
                  </a:solidFill>
                  <a:ea typeface="Tuffy" panose="020B0603060100000000" pitchFamily="34" charset="0"/>
                </a:rPr>
                <a:t>©</a:t>
              </a:r>
              <a:r>
                <a:rPr lang="en-GB" sz="1000" dirty="0">
                  <a:solidFill>
                    <a:schemeClr val="bg1"/>
                  </a:solidFill>
                  <a:latin typeface="Tuffy" panose="020B0603060100000000" pitchFamily="34" charset="0"/>
                  <a:ea typeface="Tuffy" panose="020B0603060100000000" pitchFamily="34" charset="0"/>
                </a:rPr>
                <a:t>1996 by Jeremy Strong; illustrations copyright </a:t>
              </a:r>
              <a:r>
                <a:rPr lang="en-GB" sz="1000" dirty="0">
                  <a:solidFill>
                    <a:schemeClr val="bg1"/>
                  </a:solidFill>
                  <a:ea typeface="Tuffy" panose="020B0603060100000000" pitchFamily="34" charset="0"/>
                </a:rPr>
                <a:t>©</a:t>
              </a:r>
              <a:r>
                <a:rPr lang="en-GB" sz="1000" dirty="0">
                  <a:solidFill>
                    <a:schemeClr val="bg1"/>
                  </a:solidFill>
                  <a:latin typeface="Tuffy" panose="020B0603060100000000" pitchFamily="34" charset="0"/>
                  <a:ea typeface="Tuffy" panose="020B0603060100000000" pitchFamily="34" charset="0"/>
                </a:rPr>
                <a:t>1996 by Nick </a:t>
              </a:r>
              <a:r>
                <a:rPr lang="en-GB" sz="1000" dirty="0" err="1">
                  <a:solidFill>
                    <a:schemeClr val="bg1"/>
                  </a:solidFill>
                  <a:latin typeface="Tuffy" panose="020B0603060100000000" pitchFamily="34" charset="0"/>
                  <a:ea typeface="Tuffy" panose="020B0603060100000000" pitchFamily="34" charset="0"/>
                </a:rPr>
                <a:t>Sharratt</a:t>
              </a:r>
              <a:endParaRPr lang="en-GB" sz="1000" dirty="0">
                <a:solidFill>
                  <a:schemeClr val="bg1"/>
                </a:solidFill>
                <a:latin typeface="Tuffy" panose="020B0603060100000000" pitchFamily="34" charset="0"/>
                <a:ea typeface="Tuffy" panose="020B0603060100000000" pitchFamily="34" charset="0"/>
              </a:endParaRPr>
            </a:p>
          </p:txBody>
        </p:sp>
      </p:grpSp>
      <p:grpSp>
        <p:nvGrpSpPr>
          <p:cNvPr id="57" name="STREAKER POLAROID">
            <a:extLst>
              <a:ext uri="{FF2B5EF4-FFF2-40B4-BE49-F238E27FC236}">
                <a16:creationId xmlns:a16="http://schemas.microsoft.com/office/drawing/2014/main" id="{5ABC4A08-50C7-4FD2-B1E4-65E4EEA8E750}"/>
              </a:ext>
            </a:extLst>
          </p:cNvPr>
          <p:cNvGrpSpPr/>
          <p:nvPr/>
        </p:nvGrpSpPr>
        <p:grpSpPr>
          <a:xfrm rot="21261505">
            <a:off x="5751043" y="2913103"/>
            <a:ext cx="2085885" cy="2698518"/>
            <a:chOff x="6326020" y="2388965"/>
            <a:chExt cx="2234875" cy="2891265"/>
          </a:xfrm>
        </p:grpSpPr>
        <p:pic>
          <p:nvPicPr>
            <p:cNvPr id="58" name="Picture 57">
              <a:extLst>
                <a:ext uri="{FF2B5EF4-FFF2-40B4-BE49-F238E27FC236}">
                  <a16:creationId xmlns:a16="http://schemas.microsoft.com/office/drawing/2014/main" id="{4D51DCDC-B6AD-4067-AA8D-5925CE9EA82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9324" t="24768" r="25616"/>
            <a:stretch/>
          </p:blipFill>
          <p:spPr>
            <a:xfrm>
              <a:off x="6400814" y="2675437"/>
              <a:ext cx="2082665" cy="1702920"/>
            </a:xfrm>
            <a:prstGeom prst="rect">
              <a:avLst/>
            </a:prstGeom>
          </p:spPr>
        </p:pic>
        <p:pic>
          <p:nvPicPr>
            <p:cNvPr id="59" name="Picture 58">
              <a:extLst>
                <a:ext uri="{FF2B5EF4-FFF2-40B4-BE49-F238E27FC236}">
                  <a16:creationId xmlns:a16="http://schemas.microsoft.com/office/drawing/2014/main" id="{47E96CF0-C834-4030-8686-93A7796B473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93312" y="3088701"/>
              <a:ext cx="1181572" cy="1896670"/>
            </a:xfrm>
            <a:prstGeom prst="rect">
              <a:avLst/>
            </a:prstGeom>
          </p:spPr>
        </p:pic>
        <p:pic>
          <p:nvPicPr>
            <p:cNvPr id="60" name="Picture 59">
              <a:extLst>
                <a:ext uri="{FF2B5EF4-FFF2-40B4-BE49-F238E27FC236}">
                  <a16:creationId xmlns:a16="http://schemas.microsoft.com/office/drawing/2014/main" id="{35C09835-F569-4DF6-9F48-6F9C750F6A0E}"/>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326020" y="2647794"/>
              <a:ext cx="2234875" cy="2632436"/>
            </a:xfrm>
            <a:prstGeom prst="rect">
              <a:avLst/>
            </a:prstGeom>
          </p:spPr>
        </p:pic>
        <p:sp>
          <p:nvSpPr>
            <p:cNvPr id="61" name="Freeform: Shape 18">
              <a:extLst>
                <a:ext uri="{FF2B5EF4-FFF2-40B4-BE49-F238E27FC236}">
                  <a16:creationId xmlns:a16="http://schemas.microsoft.com/office/drawing/2014/main" id="{1A8A5639-568E-4C30-9286-F4C18AD0DFD5}"/>
                </a:ext>
              </a:extLst>
            </p:cNvPr>
            <p:cNvSpPr/>
            <p:nvPr/>
          </p:nvSpPr>
          <p:spPr>
            <a:xfrm>
              <a:off x="7292674" y="2388965"/>
              <a:ext cx="301566" cy="533072"/>
            </a:xfrm>
            <a:custGeom>
              <a:avLst/>
              <a:gdLst>
                <a:gd name="connsiteX0" fmla="*/ 105483 w 210966"/>
                <a:gd name="connsiteY0" fmla="*/ 757465 h 757465"/>
                <a:gd name="connsiteX1" fmla="*/ 70977 w 210966"/>
                <a:gd name="connsiteY1" fmla="*/ 697972 h 757465"/>
                <a:gd name="connsiteX2" fmla="*/ 36471 w 210966"/>
                <a:gd name="connsiteY2" fmla="*/ 757465 h 757465"/>
                <a:gd name="connsiteX3" fmla="*/ 0 w 210966"/>
                <a:gd name="connsiteY3" fmla="*/ 694584 h 757465"/>
                <a:gd name="connsiteX4" fmla="*/ 0 w 210966"/>
                <a:gd name="connsiteY4" fmla="*/ 62882 h 757465"/>
                <a:gd name="connsiteX5" fmla="*/ 0 w 210966"/>
                <a:gd name="connsiteY5" fmla="*/ 61538 h 757465"/>
                <a:gd name="connsiteX6" fmla="*/ 779 w 210966"/>
                <a:gd name="connsiteY6" fmla="*/ 61538 h 757465"/>
                <a:gd name="connsiteX7" fmla="*/ 36471 w 210966"/>
                <a:gd name="connsiteY7" fmla="*/ 1 h 757465"/>
                <a:gd name="connsiteX8" fmla="*/ 70977 w 210966"/>
                <a:gd name="connsiteY8" fmla="*/ 59494 h 757465"/>
                <a:gd name="connsiteX9" fmla="*/ 105483 w 210966"/>
                <a:gd name="connsiteY9" fmla="*/ 1 h 757465"/>
                <a:gd name="connsiteX10" fmla="*/ 139989 w 210966"/>
                <a:gd name="connsiteY10" fmla="*/ 59494 h 757465"/>
                <a:gd name="connsiteX11" fmla="*/ 174495 w 210966"/>
                <a:gd name="connsiteY11" fmla="*/ 0 h 757465"/>
                <a:gd name="connsiteX12" fmla="*/ 210187 w 210966"/>
                <a:gd name="connsiteY12" fmla="*/ 61538 h 757465"/>
                <a:gd name="connsiteX13" fmla="*/ 210966 w 210966"/>
                <a:gd name="connsiteY13" fmla="*/ 61538 h 757465"/>
                <a:gd name="connsiteX14" fmla="*/ 210966 w 210966"/>
                <a:gd name="connsiteY14" fmla="*/ 62881 h 757465"/>
                <a:gd name="connsiteX15" fmla="*/ 210966 w 210966"/>
                <a:gd name="connsiteY15" fmla="*/ 694583 h 757465"/>
                <a:gd name="connsiteX16" fmla="*/ 210966 w 210966"/>
                <a:gd name="connsiteY16" fmla="*/ 694584 h 757465"/>
                <a:gd name="connsiteX17" fmla="*/ 210966 w 210966"/>
                <a:gd name="connsiteY17" fmla="*/ 694584 h 757465"/>
                <a:gd name="connsiteX18" fmla="*/ 174495 w 210966"/>
                <a:gd name="connsiteY18" fmla="*/ 757464 h 757465"/>
                <a:gd name="connsiteX19" fmla="*/ 139990 w 210966"/>
                <a:gd name="connsiteY19" fmla="*/ 697972 h 75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0966" h="757465">
                  <a:moveTo>
                    <a:pt x="105483" y="757465"/>
                  </a:moveTo>
                  <a:lnTo>
                    <a:pt x="70977" y="697972"/>
                  </a:lnTo>
                  <a:lnTo>
                    <a:pt x="36471" y="757465"/>
                  </a:lnTo>
                  <a:lnTo>
                    <a:pt x="0" y="694584"/>
                  </a:lnTo>
                  <a:lnTo>
                    <a:pt x="0" y="62882"/>
                  </a:lnTo>
                  <a:lnTo>
                    <a:pt x="0" y="61538"/>
                  </a:lnTo>
                  <a:lnTo>
                    <a:pt x="779" y="61538"/>
                  </a:lnTo>
                  <a:lnTo>
                    <a:pt x="36471" y="1"/>
                  </a:lnTo>
                  <a:lnTo>
                    <a:pt x="70977" y="59494"/>
                  </a:lnTo>
                  <a:lnTo>
                    <a:pt x="105483" y="1"/>
                  </a:lnTo>
                  <a:lnTo>
                    <a:pt x="139989" y="59494"/>
                  </a:lnTo>
                  <a:lnTo>
                    <a:pt x="174495" y="0"/>
                  </a:lnTo>
                  <a:lnTo>
                    <a:pt x="210187" y="61538"/>
                  </a:lnTo>
                  <a:lnTo>
                    <a:pt x="210966" y="61538"/>
                  </a:lnTo>
                  <a:lnTo>
                    <a:pt x="210966" y="62881"/>
                  </a:lnTo>
                  <a:lnTo>
                    <a:pt x="210966" y="694583"/>
                  </a:lnTo>
                  <a:lnTo>
                    <a:pt x="210966" y="694584"/>
                  </a:lnTo>
                  <a:lnTo>
                    <a:pt x="210966" y="694584"/>
                  </a:lnTo>
                  <a:lnTo>
                    <a:pt x="174495" y="757464"/>
                  </a:lnTo>
                  <a:lnTo>
                    <a:pt x="139990" y="697972"/>
                  </a:lnTo>
                  <a:close/>
                </a:path>
              </a:pathLst>
            </a:cu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7" name="Rectangle: Rounded Corners 36">
            <a:extLst>
              <a:ext uri="{FF2B5EF4-FFF2-40B4-BE49-F238E27FC236}">
                <a16:creationId xmlns:a16="http://schemas.microsoft.com/office/drawing/2014/main" id="{0F3F1F32-CFA3-4E77-AAFF-7D58665A93FF}"/>
              </a:ext>
            </a:extLst>
          </p:cNvPr>
          <p:cNvSpPr/>
          <p:nvPr/>
        </p:nvSpPr>
        <p:spPr>
          <a:xfrm>
            <a:off x="1028700" y="3187906"/>
            <a:ext cx="7086601" cy="1587125"/>
          </a:xfrm>
          <a:prstGeom prst="roundRect">
            <a:avLst>
              <a:gd name="adj" fmla="val 9528"/>
            </a:avLst>
          </a:prstGeom>
          <a:solidFill>
            <a:schemeClr val="bg1"/>
          </a:solidFill>
          <a:ln w="28575">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I should point out that Tina is an ORGANIZER. (Mind you, you've probably worked that out for yourself already.) She likes deciding what to do and then doing it. What she likes even more is deciding what everyone else should do at the same time. She'll probably be a Business Manager when she grows up, or Prime Minister. </a:t>
            </a:r>
            <a:endParaRPr lang="en-GB" dirty="0"/>
          </a:p>
        </p:txBody>
      </p:sp>
      <p:sp>
        <p:nvSpPr>
          <p:cNvPr id="62" name="Back">
            <a:extLst>
              <a:ext uri="{FF2B5EF4-FFF2-40B4-BE49-F238E27FC236}">
                <a16:creationId xmlns:a16="http://schemas.microsoft.com/office/drawing/2014/main" id="{2AC59520-D660-45F7-B91B-E4193BFBFE68}"/>
              </a:ext>
            </a:extLst>
          </p:cNvPr>
          <p:cNvSpPr/>
          <p:nvPr/>
        </p:nvSpPr>
        <p:spPr>
          <a:xfrm>
            <a:off x="7263861" y="4859164"/>
            <a:ext cx="876416" cy="535204"/>
          </a:xfrm>
          <a:prstGeom prst="roundRect">
            <a:avLst>
              <a:gd name="adj" fmla="val 14815"/>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63" name="Click to read extract">
            <a:extLst>
              <a:ext uri="{FF2B5EF4-FFF2-40B4-BE49-F238E27FC236}">
                <a16:creationId xmlns:a16="http://schemas.microsoft.com/office/drawing/2014/main" id="{66AA4603-08E5-4CB8-B9E3-FEDFA149A499}"/>
              </a:ext>
            </a:extLst>
          </p:cNvPr>
          <p:cNvSpPr/>
          <p:nvPr/>
        </p:nvSpPr>
        <p:spPr>
          <a:xfrm>
            <a:off x="2832792" y="5239741"/>
            <a:ext cx="2335557" cy="724400"/>
          </a:xfrm>
          <a:prstGeom prst="roundRect">
            <a:avLst/>
          </a:prstGeom>
          <a:solidFill>
            <a:srgbClr val="0076B0"/>
          </a:solidFill>
          <a:ln w="28575">
            <a:solidFill>
              <a:srgbClr val="88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Click here to read an extract from the book.</a:t>
            </a:r>
          </a:p>
        </p:txBody>
      </p:sp>
    </p:spTree>
    <p:extLst>
      <p:ext uri="{BB962C8B-B14F-4D97-AF65-F5344CB8AC3E}">
        <p14:creationId xmlns:p14="http://schemas.microsoft.com/office/powerpoint/2010/main" val="42510778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1"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xit" presetSubtype="0" fill="hold" grpId="0"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grpId="0" nodeType="after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63"/>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2" nodeType="withEffect">
                                  <p:stCondLst>
                                    <p:cond delay="0"/>
                                  </p:stCondLst>
                                  <p:childTnLst>
                                    <p:animEffect transition="out" filter="fade">
                                      <p:cBhvr>
                                        <p:cTn id="33" dur="500"/>
                                        <p:tgtEl>
                                          <p:spTgt spid="63"/>
                                        </p:tgtEl>
                                      </p:cBhvr>
                                    </p:animEffect>
                                    <p:set>
                                      <p:cBhvr>
                                        <p:cTn id="34" dur="1" fill="hold">
                                          <p:stCondLst>
                                            <p:cond delay="499"/>
                                          </p:stCondLst>
                                        </p:cTn>
                                        <p:tgtEl>
                                          <p:spTgt spid="6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63"/>
                                        </p:tgtEl>
                                      </p:cBhvr>
                                    </p:animEffect>
                                    <p:set>
                                      <p:cBhvr>
                                        <p:cTn id="37" dur="1" fill="hold">
                                          <p:stCondLst>
                                            <p:cond delay="499"/>
                                          </p:stCondLst>
                                        </p:cTn>
                                        <p:tgtEl>
                                          <p:spTgt spid="63"/>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childTnLst>
                          </p:cTn>
                        </p:par>
                      </p:childTnLst>
                    </p:cTn>
                  </p:par>
                </p:childTnLst>
              </p:cTn>
              <p:nextCondLst>
                <p:cond evt="onClick" delay="0">
                  <p:tgtEl>
                    <p:spTgt spid="63"/>
                  </p:tgtEl>
                </p:cond>
              </p:nextCondLst>
            </p:seq>
            <p:seq concurrent="1" nextAc="seek">
              <p:cTn id="46" restart="whenNotActive" fill="hold" evtFilter="cancelBubble" nodeType="interactiveSeq">
                <p:stCondLst>
                  <p:cond evt="onClick" delay="0">
                    <p:tgtEl>
                      <p:spTgt spid="62"/>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62"/>
                                        </p:tgtEl>
                                      </p:cBhvr>
                                    </p:animEffect>
                                    <p:set>
                                      <p:cBhvr>
                                        <p:cTn id="51" dur="1" fill="hold">
                                          <p:stCondLst>
                                            <p:cond delay="499"/>
                                          </p:stCondLst>
                                        </p:cTn>
                                        <p:tgtEl>
                                          <p:spTgt spid="6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7"/>
                                        </p:tgtEl>
                                      </p:cBhvr>
                                    </p:animEffect>
                                    <p:set>
                                      <p:cBhvr>
                                        <p:cTn id="54" dur="1" fill="hold">
                                          <p:stCondLst>
                                            <p:cond delay="499"/>
                                          </p:stCondLst>
                                        </p:cTn>
                                        <p:tgtEl>
                                          <p:spTgt spid="37"/>
                                        </p:tgtEl>
                                        <p:attrNameLst>
                                          <p:attrName>style.visibility</p:attrName>
                                        </p:attrNameLst>
                                      </p:cBhvr>
                                      <p:to>
                                        <p:strVal val="hidden"/>
                                      </p:to>
                                    </p:set>
                                  </p:childTnLst>
                                </p:cTn>
                              </p:par>
                              <p:par>
                                <p:cTn id="55" presetID="10" presetClass="entr" presetSubtype="0" fill="hold" grpId="3"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childTnLst>
                    </p:cTn>
                  </p:par>
                </p:childTnLst>
              </p:cTn>
              <p:nextCondLst>
                <p:cond evt="onClick" delay="0">
                  <p:tgtEl>
                    <p:spTgt spid="62"/>
                  </p:tgtEl>
                </p:cond>
              </p:nextCondLst>
            </p:seq>
          </p:childTnLst>
        </p:cTn>
      </p:par>
    </p:tnLst>
    <p:bldLst>
      <p:bldP spid="9" grpId="0" animBg="1"/>
      <p:bldP spid="9" grpId="1" animBg="1"/>
      <p:bldP spid="2" grpId="0" animBg="1"/>
      <p:bldP spid="35" grpId="0" animBg="1"/>
      <p:bldP spid="83" grpId="0" animBg="1"/>
      <p:bldP spid="37" grpId="0" animBg="1"/>
      <p:bldP spid="37" grpId="1" animBg="1"/>
      <p:bldP spid="62" grpId="0" animBg="1"/>
      <p:bldP spid="62" grpId="1" animBg="1"/>
      <p:bldP spid="63" grpId="0" animBg="1"/>
      <p:bldP spid="63" grpId="1" animBg="1"/>
      <p:bldP spid="63" grpId="2" animBg="1"/>
      <p:bldP spid="63"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501894" y="2043761"/>
            <a:ext cx="8131324" cy="549211"/>
            <a:chOff x="491384" y="2044525"/>
            <a:chExt cx="8131324" cy="549211"/>
          </a:xfrm>
          <a:solidFill>
            <a:srgbClr val="8D358B"/>
          </a:solidFill>
        </p:grpSpPr>
        <p:sp>
          <p:nvSpPr>
            <p:cNvPr id="44" name="Freeform 43"/>
            <p:cNvSpPr/>
            <p:nvPr/>
          </p:nvSpPr>
          <p:spPr>
            <a:xfrm>
              <a:off x="491384" y="2044525"/>
              <a:ext cx="8131324" cy="549211"/>
            </a:xfrm>
            <a:custGeom>
              <a:avLst/>
              <a:gdLst>
                <a:gd name="connsiteX0" fmla="*/ 116403 w 8220075"/>
                <a:gd name="connsiteY0" fmla="*/ 0 h 630310"/>
                <a:gd name="connsiteX1" fmla="*/ 8103672 w 8220075"/>
                <a:gd name="connsiteY1" fmla="*/ 0 h 630310"/>
                <a:gd name="connsiteX2" fmla="*/ 8220075 w 8220075"/>
                <a:gd name="connsiteY2" fmla="*/ 116403 h 630310"/>
                <a:gd name="connsiteX3" fmla="*/ 8220075 w 8220075"/>
                <a:gd name="connsiteY3" fmla="*/ 630310 h 630310"/>
                <a:gd name="connsiteX4" fmla="*/ 0 w 8220075"/>
                <a:gd name="connsiteY4" fmla="*/ 630310 h 630310"/>
                <a:gd name="connsiteX5" fmla="*/ 0 w 8220075"/>
                <a:gd name="connsiteY5" fmla="*/ 116403 h 630310"/>
                <a:gd name="connsiteX6" fmla="*/ 116403 w 8220075"/>
                <a:gd name="connsiteY6" fmla="*/ 0 h 63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0075" h="630310">
                  <a:moveTo>
                    <a:pt x="116403" y="0"/>
                  </a:moveTo>
                  <a:lnTo>
                    <a:pt x="8103672" y="0"/>
                  </a:lnTo>
                  <a:cubicBezTo>
                    <a:pt x="8167960" y="0"/>
                    <a:pt x="8220075" y="52115"/>
                    <a:pt x="8220075" y="116403"/>
                  </a:cubicBezTo>
                  <a:lnTo>
                    <a:pt x="8220075" y="630310"/>
                  </a:lnTo>
                  <a:lnTo>
                    <a:pt x="0" y="630310"/>
                  </a:lnTo>
                  <a:lnTo>
                    <a:pt x="0" y="116403"/>
                  </a:lnTo>
                  <a:cubicBezTo>
                    <a:pt x="0" y="52115"/>
                    <a:pt x="52115" y="0"/>
                    <a:pt x="1164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491384" y="2120474"/>
              <a:ext cx="8131324" cy="400110"/>
            </a:xfrm>
            <a:prstGeom prst="rect">
              <a:avLst/>
            </a:prstGeom>
            <a:grpFill/>
          </p:spPr>
          <p:txBody>
            <a:bodyPr wrap="square" rtlCol="0">
              <a:spAutoFit/>
            </a:bodyPr>
            <a:lstStyle/>
            <a:p>
              <a:pPr algn="ctr"/>
              <a:r>
                <a:rPr lang="en-GB" sz="2000" b="1" dirty="0">
                  <a:solidFill>
                    <a:schemeClr val="bg1"/>
                  </a:solidFill>
                  <a:latin typeface="Twinkl" pitchFamily="2" charset="0"/>
                </a:rPr>
                <a:t>Predicting Pip wants to know…</a:t>
              </a:r>
            </a:p>
          </p:txBody>
        </p:sp>
      </p:grpSp>
      <p:sp>
        <p:nvSpPr>
          <p:cNvPr id="42" name="LISTEN AGAIN">
            <a:hlinkClick r:id="rId2"/>
            <a:extLst>
              <a:ext uri="{FF2B5EF4-FFF2-40B4-BE49-F238E27FC236}">
                <a16:creationId xmlns:a16="http://schemas.microsoft.com/office/drawing/2014/main" id="{102598E6-1674-4E18-83D7-96FB9C6A0128}"/>
              </a:ext>
            </a:extLst>
          </p:cNvPr>
          <p:cNvSpPr/>
          <p:nvPr/>
        </p:nvSpPr>
        <p:spPr>
          <a:xfrm>
            <a:off x="280549" y="1280551"/>
            <a:ext cx="1627890" cy="1594524"/>
          </a:xfrm>
          <a:custGeom>
            <a:avLst/>
            <a:gdLst>
              <a:gd name="connsiteX0" fmla="*/ 0 w 1627890"/>
              <a:gd name="connsiteY0" fmla="*/ 0 h 946531"/>
              <a:gd name="connsiteX1" fmla="*/ 1627890 w 1627890"/>
              <a:gd name="connsiteY1" fmla="*/ 0 h 946531"/>
              <a:gd name="connsiteX2" fmla="*/ 1627890 w 1627890"/>
              <a:gd name="connsiteY2" fmla="*/ 140229 h 946531"/>
              <a:gd name="connsiteX3" fmla="*/ 1627890 w 1627890"/>
              <a:gd name="connsiteY3" fmla="*/ 473265 h 946531"/>
              <a:gd name="connsiteX4" fmla="*/ 1627890 w 1627890"/>
              <a:gd name="connsiteY4" fmla="*/ 806303 h 946531"/>
              <a:gd name="connsiteX5" fmla="*/ 1487662 w 1627890"/>
              <a:gd name="connsiteY5" fmla="*/ 946531 h 946531"/>
              <a:gd name="connsiteX6" fmla="*/ 140228 w 1627890"/>
              <a:gd name="connsiteY6" fmla="*/ 946531 h 946531"/>
              <a:gd name="connsiteX7" fmla="*/ 0 w 1627890"/>
              <a:gd name="connsiteY7" fmla="*/ 806303 h 946531"/>
              <a:gd name="connsiteX8" fmla="*/ 0 w 1627890"/>
              <a:gd name="connsiteY8" fmla="*/ 473265 h 946531"/>
              <a:gd name="connsiteX9" fmla="*/ 0 w 1627890"/>
              <a:gd name="connsiteY9" fmla="*/ 140229 h 94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7890" h="946531">
                <a:moveTo>
                  <a:pt x="0" y="0"/>
                </a:moveTo>
                <a:lnTo>
                  <a:pt x="1627890" y="0"/>
                </a:lnTo>
                <a:lnTo>
                  <a:pt x="1627890" y="140229"/>
                </a:lnTo>
                <a:lnTo>
                  <a:pt x="1627890" y="473265"/>
                </a:lnTo>
                <a:lnTo>
                  <a:pt x="1627890" y="806303"/>
                </a:lnTo>
                <a:cubicBezTo>
                  <a:pt x="1627890" y="883749"/>
                  <a:pt x="1565108" y="946531"/>
                  <a:pt x="1487662" y="946531"/>
                </a:cubicBezTo>
                <a:lnTo>
                  <a:pt x="140228" y="946531"/>
                </a:lnTo>
                <a:cubicBezTo>
                  <a:pt x="62782" y="946531"/>
                  <a:pt x="0" y="883749"/>
                  <a:pt x="0" y="806303"/>
                </a:cubicBezTo>
                <a:lnTo>
                  <a:pt x="0" y="473265"/>
                </a:lnTo>
                <a:lnTo>
                  <a:pt x="0" y="140229"/>
                </a:lnTo>
                <a:close/>
              </a:path>
            </a:pathLst>
          </a:custGeom>
          <a:solidFill>
            <a:srgbClr val="EB8634"/>
          </a:solidFill>
          <a:ln w="28575">
            <a:solidFill>
              <a:srgbClr val="F3B68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algn="ctr"/>
            <a:r>
              <a:rPr lang="en-GB" sz="1600" dirty="0">
                <a:latin typeface="Twinkl" pitchFamily="2" charset="0"/>
              </a:rPr>
              <a:t>To listen to the chapter again, click </a:t>
            </a:r>
            <a:r>
              <a:rPr lang="en-GB" sz="1600" b="1" u="sng" dirty="0">
                <a:solidFill>
                  <a:schemeClr val="bg1"/>
                </a:solidFill>
                <a:latin typeface="Twinkl" pitchFamily="2" charset="0"/>
              </a:rPr>
              <a:t>here</a:t>
            </a:r>
            <a:r>
              <a:rPr lang="en-GB" sz="1600" dirty="0">
                <a:latin typeface="Twinkl" pitchFamily="2" charset="0"/>
              </a:rPr>
              <a:t>.</a:t>
            </a:r>
          </a:p>
        </p:txBody>
      </p:sp>
      <p:sp>
        <p:nvSpPr>
          <p:cNvPr id="3" name="TextBox 2">
            <a:extLst>
              <a:ext uri="{FF2B5EF4-FFF2-40B4-BE49-F238E27FC236}">
                <a16:creationId xmlns:a16="http://schemas.microsoft.com/office/drawing/2014/main" id="{0A22448C-8B5A-4BEB-900B-74B1F2CB6EAD}"/>
              </a:ext>
            </a:extLst>
          </p:cNvPr>
          <p:cNvSpPr txBox="1"/>
          <p:nvPr/>
        </p:nvSpPr>
        <p:spPr>
          <a:xfrm>
            <a:off x="506338" y="652315"/>
            <a:ext cx="8131324" cy="707886"/>
          </a:xfrm>
          <a:prstGeom prst="rect">
            <a:avLst/>
          </a:prstGeom>
          <a:noFill/>
        </p:spPr>
        <p:txBody>
          <a:bodyPr wrap="square" rtlCol="0">
            <a:spAutoFit/>
          </a:bodyPr>
          <a:lstStyle/>
          <a:p>
            <a:pPr algn="ctr"/>
            <a:r>
              <a:rPr lang="en-GB" sz="4000" b="1" dirty="0">
                <a:solidFill>
                  <a:schemeClr val="bg1"/>
                </a:solidFill>
              </a:rPr>
              <a:t>The Hundred-Mile-An-Hour-Dog</a:t>
            </a:r>
          </a:p>
        </p:txBody>
      </p:sp>
      <p:sp>
        <p:nvSpPr>
          <p:cNvPr id="9" name="REVEAL ANSWER">
            <a:extLst>
              <a:ext uri="{FF2B5EF4-FFF2-40B4-BE49-F238E27FC236}">
                <a16:creationId xmlns:a16="http://schemas.microsoft.com/office/drawing/2014/main" id="{654F83C1-E113-4E98-9F3C-1C90B82567CB}"/>
              </a:ext>
            </a:extLst>
          </p:cNvPr>
          <p:cNvSpPr/>
          <p:nvPr/>
        </p:nvSpPr>
        <p:spPr>
          <a:xfrm>
            <a:off x="3538225" y="4559305"/>
            <a:ext cx="1837201" cy="535204"/>
          </a:xfrm>
          <a:prstGeom prst="roundRect">
            <a:avLst>
              <a:gd name="adj" fmla="val 14815"/>
            </a:avLst>
          </a:prstGeom>
          <a:solidFill>
            <a:srgbClr val="0076B0"/>
          </a:solidFill>
          <a:ln w="28575">
            <a:solidFill>
              <a:srgbClr val="88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Reveal Answer</a:t>
            </a:r>
          </a:p>
        </p:txBody>
      </p:sp>
      <p:sp>
        <p:nvSpPr>
          <p:cNvPr id="2" name="QUESTION"/>
          <p:cNvSpPr/>
          <p:nvPr/>
        </p:nvSpPr>
        <p:spPr>
          <a:xfrm>
            <a:off x="2146300" y="2699171"/>
            <a:ext cx="2981196" cy="1063026"/>
          </a:xfrm>
          <a:prstGeom prst="wedgeRoundRectCallout">
            <a:avLst>
              <a:gd name="adj1" fmla="val -49076"/>
              <a:gd name="adj2" fmla="val 108956"/>
              <a:gd name="adj3" fmla="val 16667"/>
            </a:avLst>
          </a:prstGeom>
          <a:solidFill>
            <a:srgbClr val="FCFDFE"/>
          </a:solid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sentence do you think the next chapter will start with?</a:t>
            </a:r>
          </a:p>
        </p:txBody>
      </p:sp>
      <p:grpSp>
        <p:nvGrpSpPr>
          <p:cNvPr id="53" name="STREAKER POLAROID">
            <a:extLst>
              <a:ext uri="{FF2B5EF4-FFF2-40B4-BE49-F238E27FC236}">
                <a16:creationId xmlns:a16="http://schemas.microsoft.com/office/drawing/2014/main" id="{66C5EBCD-2FB5-4555-B2CF-03FB375CD53F}"/>
              </a:ext>
            </a:extLst>
          </p:cNvPr>
          <p:cNvGrpSpPr/>
          <p:nvPr/>
        </p:nvGrpSpPr>
        <p:grpSpPr>
          <a:xfrm rot="1251738">
            <a:off x="6731709" y="4078256"/>
            <a:ext cx="1477441" cy="1882772"/>
            <a:chOff x="609908" y="2523045"/>
            <a:chExt cx="1830919" cy="2333225"/>
          </a:xfrm>
        </p:grpSpPr>
        <p:pic>
          <p:nvPicPr>
            <p:cNvPr id="54" name="Picture 53">
              <a:extLst>
                <a:ext uri="{FF2B5EF4-FFF2-40B4-BE49-F238E27FC236}">
                  <a16:creationId xmlns:a16="http://schemas.microsoft.com/office/drawing/2014/main" id="{A6B41C54-E467-4E92-9923-57A6293E1F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324" t="24768" r="25616"/>
            <a:stretch/>
          </p:blipFill>
          <p:spPr>
            <a:xfrm rot="20904538">
              <a:off x="609908" y="2742118"/>
              <a:ext cx="1696351" cy="1387044"/>
            </a:xfrm>
            <a:prstGeom prst="rect">
              <a:avLst/>
            </a:prstGeom>
          </p:spPr>
        </p:pic>
        <p:sp>
          <p:nvSpPr>
            <p:cNvPr id="55" name="Rectangle 54">
              <a:extLst>
                <a:ext uri="{FF2B5EF4-FFF2-40B4-BE49-F238E27FC236}">
                  <a16:creationId xmlns:a16="http://schemas.microsoft.com/office/drawing/2014/main" id="{BA5188FD-2119-492E-A585-541FAE289BE3}"/>
                </a:ext>
              </a:extLst>
            </p:cNvPr>
            <p:cNvSpPr/>
            <p:nvPr/>
          </p:nvSpPr>
          <p:spPr>
            <a:xfrm rot="20918217">
              <a:off x="857971" y="4077624"/>
              <a:ext cx="1542220" cy="44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A1F8EB3A-CBFF-4A27-B2DF-BB1E88A615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904538">
              <a:off x="706553" y="3316914"/>
              <a:ext cx="1645865" cy="942873"/>
            </a:xfrm>
            <a:prstGeom prst="rect">
              <a:avLst/>
            </a:prstGeom>
          </p:spPr>
        </p:pic>
        <p:pic>
          <p:nvPicPr>
            <p:cNvPr id="57" name="Picture 56">
              <a:extLst>
                <a:ext uri="{FF2B5EF4-FFF2-40B4-BE49-F238E27FC236}">
                  <a16:creationId xmlns:a16="http://schemas.microsoft.com/office/drawing/2014/main" id="{7FF25A61-E274-4E9B-8BEF-B7979A4BBBE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20904538">
              <a:off x="620500" y="2712128"/>
              <a:ext cx="1820327" cy="2144142"/>
            </a:xfrm>
            <a:prstGeom prst="rect">
              <a:avLst/>
            </a:prstGeom>
          </p:spPr>
        </p:pic>
        <p:sp>
          <p:nvSpPr>
            <p:cNvPr id="60" name="Freeform: Shape 18">
              <a:extLst>
                <a:ext uri="{FF2B5EF4-FFF2-40B4-BE49-F238E27FC236}">
                  <a16:creationId xmlns:a16="http://schemas.microsoft.com/office/drawing/2014/main" id="{6E47C6BA-27A8-4E60-B71E-336DC2E1F6F6}"/>
                </a:ext>
              </a:extLst>
            </p:cNvPr>
            <p:cNvSpPr/>
            <p:nvPr/>
          </p:nvSpPr>
          <p:spPr>
            <a:xfrm rot="20904538">
              <a:off x="1193706" y="2523045"/>
              <a:ext cx="245628" cy="434192"/>
            </a:xfrm>
            <a:custGeom>
              <a:avLst/>
              <a:gdLst>
                <a:gd name="connsiteX0" fmla="*/ 105483 w 210966"/>
                <a:gd name="connsiteY0" fmla="*/ 757465 h 757465"/>
                <a:gd name="connsiteX1" fmla="*/ 70977 w 210966"/>
                <a:gd name="connsiteY1" fmla="*/ 697972 h 757465"/>
                <a:gd name="connsiteX2" fmla="*/ 36471 w 210966"/>
                <a:gd name="connsiteY2" fmla="*/ 757465 h 757465"/>
                <a:gd name="connsiteX3" fmla="*/ 0 w 210966"/>
                <a:gd name="connsiteY3" fmla="*/ 694584 h 757465"/>
                <a:gd name="connsiteX4" fmla="*/ 0 w 210966"/>
                <a:gd name="connsiteY4" fmla="*/ 62882 h 757465"/>
                <a:gd name="connsiteX5" fmla="*/ 0 w 210966"/>
                <a:gd name="connsiteY5" fmla="*/ 61538 h 757465"/>
                <a:gd name="connsiteX6" fmla="*/ 779 w 210966"/>
                <a:gd name="connsiteY6" fmla="*/ 61538 h 757465"/>
                <a:gd name="connsiteX7" fmla="*/ 36471 w 210966"/>
                <a:gd name="connsiteY7" fmla="*/ 1 h 757465"/>
                <a:gd name="connsiteX8" fmla="*/ 70977 w 210966"/>
                <a:gd name="connsiteY8" fmla="*/ 59494 h 757465"/>
                <a:gd name="connsiteX9" fmla="*/ 105483 w 210966"/>
                <a:gd name="connsiteY9" fmla="*/ 1 h 757465"/>
                <a:gd name="connsiteX10" fmla="*/ 139989 w 210966"/>
                <a:gd name="connsiteY10" fmla="*/ 59494 h 757465"/>
                <a:gd name="connsiteX11" fmla="*/ 174495 w 210966"/>
                <a:gd name="connsiteY11" fmla="*/ 0 h 757465"/>
                <a:gd name="connsiteX12" fmla="*/ 210187 w 210966"/>
                <a:gd name="connsiteY12" fmla="*/ 61538 h 757465"/>
                <a:gd name="connsiteX13" fmla="*/ 210966 w 210966"/>
                <a:gd name="connsiteY13" fmla="*/ 61538 h 757465"/>
                <a:gd name="connsiteX14" fmla="*/ 210966 w 210966"/>
                <a:gd name="connsiteY14" fmla="*/ 62881 h 757465"/>
                <a:gd name="connsiteX15" fmla="*/ 210966 w 210966"/>
                <a:gd name="connsiteY15" fmla="*/ 694583 h 757465"/>
                <a:gd name="connsiteX16" fmla="*/ 210966 w 210966"/>
                <a:gd name="connsiteY16" fmla="*/ 694584 h 757465"/>
                <a:gd name="connsiteX17" fmla="*/ 210966 w 210966"/>
                <a:gd name="connsiteY17" fmla="*/ 694584 h 757465"/>
                <a:gd name="connsiteX18" fmla="*/ 174495 w 210966"/>
                <a:gd name="connsiteY18" fmla="*/ 757464 h 757465"/>
                <a:gd name="connsiteX19" fmla="*/ 139990 w 210966"/>
                <a:gd name="connsiteY19" fmla="*/ 697972 h 75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0966" h="757465">
                  <a:moveTo>
                    <a:pt x="105483" y="757465"/>
                  </a:moveTo>
                  <a:lnTo>
                    <a:pt x="70977" y="697972"/>
                  </a:lnTo>
                  <a:lnTo>
                    <a:pt x="36471" y="757465"/>
                  </a:lnTo>
                  <a:lnTo>
                    <a:pt x="0" y="694584"/>
                  </a:lnTo>
                  <a:lnTo>
                    <a:pt x="0" y="62882"/>
                  </a:lnTo>
                  <a:lnTo>
                    <a:pt x="0" y="61538"/>
                  </a:lnTo>
                  <a:lnTo>
                    <a:pt x="779" y="61538"/>
                  </a:lnTo>
                  <a:lnTo>
                    <a:pt x="36471" y="1"/>
                  </a:lnTo>
                  <a:lnTo>
                    <a:pt x="70977" y="59494"/>
                  </a:lnTo>
                  <a:lnTo>
                    <a:pt x="105483" y="1"/>
                  </a:lnTo>
                  <a:lnTo>
                    <a:pt x="139989" y="59494"/>
                  </a:lnTo>
                  <a:lnTo>
                    <a:pt x="174495" y="0"/>
                  </a:lnTo>
                  <a:lnTo>
                    <a:pt x="210187" y="61538"/>
                  </a:lnTo>
                  <a:lnTo>
                    <a:pt x="210966" y="61538"/>
                  </a:lnTo>
                  <a:lnTo>
                    <a:pt x="210966" y="62881"/>
                  </a:lnTo>
                  <a:lnTo>
                    <a:pt x="210966" y="694583"/>
                  </a:lnTo>
                  <a:lnTo>
                    <a:pt x="210966" y="694584"/>
                  </a:lnTo>
                  <a:lnTo>
                    <a:pt x="210966" y="694584"/>
                  </a:lnTo>
                  <a:lnTo>
                    <a:pt x="174495" y="757464"/>
                  </a:lnTo>
                  <a:lnTo>
                    <a:pt x="139990" y="697972"/>
                  </a:lnTo>
                  <a:close/>
                </a:path>
              </a:pathLst>
            </a:cu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4" name="Group 3"/>
          <p:cNvGrpSpPr/>
          <p:nvPr/>
        </p:nvGrpSpPr>
        <p:grpSpPr>
          <a:xfrm>
            <a:off x="-25215" y="0"/>
            <a:ext cx="9169215" cy="1962614"/>
            <a:chOff x="-25215" y="0"/>
            <a:chExt cx="9169215" cy="1962614"/>
          </a:xfrm>
        </p:grpSpPr>
        <p:grpSp>
          <p:nvGrpSpPr>
            <p:cNvPr id="46" name="Group 45"/>
            <p:cNvGrpSpPr/>
            <p:nvPr/>
          </p:nvGrpSpPr>
          <p:grpSpPr>
            <a:xfrm>
              <a:off x="-25215" y="0"/>
              <a:ext cx="9169215" cy="1962614"/>
              <a:chOff x="-25215" y="0"/>
              <a:chExt cx="9169215" cy="1962614"/>
            </a:xfrm>
          </p:grpSpPr>
          <p:sp>
            <p:nvSpPr>
              <p:cNvPr id="47" name="Rectangle 46"/>
              <p:cNvSpPr/>
              <p:nvPr/>
            </p:nvSpPr>
            <p:spPr>
              <a:xfrm>
                <a:off x="0" y="0"/>
                <a:ext cx="9144000" cy="1698809"/>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Triangle 47"/>
              <p:cNvSpPr/>
              <p:nvPr/>
            </p:nvSpPr>
            <p:spPr>
              <a:xfrm rot="10800000">
                <a:off x="0" y="1574485"/>
                <a:ext cx="9144000" cy="388129"/>
              </a:xfrm>
              <a:prstGeom prst="rtTriangle">
                <a:avLst/>
              </a:prstGeom>
              <a:solidFill>
                <a:srgbClr val="00A8E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Triangle 48"/>
              <p:cNvSpPr/>
              <p:nvPr/>
            </p:nvSpPr>
            <p:spPr>
              <a:xfrm rot="10800000">
                <a:off x="-25215" y="1523004"/>
                <a:ext cx="9169213" cy="319194"/>
              </a:xfrm>
              <a:prstGeom prst="rtTriangle">
                <a:avLst/>
              </a:prstGeom>
              <a:solidFill>
                <a:srgbClr val="00A8E7">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Triangle 49"/>
              <p:cNvSpPr/>
              <p:nvPr/>
            </p:nvSpPr>
            <p:spPr>
              <a:xfrm rot="10800000" flipH="1">
                <a:off x="0" y="1682356"/>
                <a:ext cx="9143998" cy="234329"/>
              </a:xfrm>
              <a:prstGeom prst="rtTriangle">
                <a:avLst/>
              </a:prstGeom>
              <a:solidFill>
                <a:srgbClr val="00A8E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TITLE TEXT"/>
            <p:cNvSpPr txBox="1">
              <a:spLocks/>
            </p:cNvSpPr>
            <p:nvPr/>
          </p:nvSpPr>
          <p:spPr>
            <a:xfrm>
              <a:off x="621323" y="350550"/>
              <a:ext cx="7513983"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Puffin Book of the Week</a:t>
              </a:r>
              <a:br>
                <a:rPr lang="en-GB" dirty="0">
                  <a:solidFill>
                    <a:schemeClr val="bg1"/>
                  </a:solidFill>
                </a:rPr>
              </a:br>
              <a:r>
                <a:rPr lang="en-GB" sz="2800" b="0" dirty="0">
                  <a:solidFill>
                    <a:schemeClr val="bg1"/>
                  </a:solidFill>
                </a:rPr>
                <a:t>The Hundred-Mile-An Hour Dog</a:t>
              </a:r>
            </a:p>
          </p:txBody>
        </p:sp>
        <p:pic>
          <p:nvPicPr>
            <p:cNvPr id="52" name="Picture 5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548" y="132296"/>
              <a:ext cx="967805" cy="1476866"/>
            </a:xfrm>
            <a:prstGeom prst="rect">
              <a:avLst/>
            </a:prstGeom>
            <a:ln w="28575">
              <a:solidFill>
                <a:srgbClr val="0076B0"/>
              </a:solidFill>
            </a:ln>
          </p:spPr>
        </p:pic>
      </p:grpSp>
      <p:sp>
        <p:nvSpPr>
          <p:cNvPr id="35" name="NEXT">
            <a:hlinkClick r:id="" action="ppaction://hlinkshowjump?jump=nextslide"/>
            <a:extLst>
              <a:ext uri="{FF2B5EF4-FFF2-40B4-BE49-F238E27FC236}">
                <a16:creationId xmlns:a16="http://schemas.microsoft.com/office/drawing/2014/main" id="{E6CE0DDF-3024-458F-A9D1-EF0F7883C6CF}"/>
              </a:ext>
            </a:extLst>
          </p:cNvPr>
          <p:cNvSpPr/>
          <p:nvPr/>
        </p:nvSpPr>
        <p:spPr>
          <a:xfrm>
            <a:off x="7485017" y="5678433"/>
            <a:ext cx="1020454" cy="535204"/>
          </a:xfrm>
          <a:prstGeom prst="roundRect">
            <a:avLst>
              <a:gd name="adj" fmla="val 14815"/>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Finish</a:t>
            </a:r>
          </a:p>
        </p:txBody>
      </p:sp>
      <p:sp>
        <p:nvSpPr>
          <p:cNvPr id="83" name="ANSWER"/>
          <p:cNvSpPr/>
          <p:nvPr/>
        </p:nvSpPr>
        <p:spPr>
          <a:xfrm>
            <a:off x="2089737" y="2688222"/>
            <a:ext cx="5131910" cy="1784715"/>
          </a:xfrm>
          <a:prstGeom prst="wedgeRoundRectCallout">
            <a:avLst>
              <a:gd name="adj1" fmla="val -36698"/>
              <a:gd name="adj2" fmla="val 60961"/>
              <a:gd name="adj3" fmla="val 16667"/>
            </a:avLst>
          </a:prstGeom>
          <a:solidFill>
            <a:srgbClr val="FCFDFE"/>
          </a:solid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sym typeface="Wingdings" panose="05000000000000000000" pitchFamily="2" charset="2"/>
              </a:rPr>
              <a:t>There are lots of different answers that you could have given. You might have said that you think that the next chapter will start with the sentence: </a:t>
            </a:r>
            <a:r>
              <a:rPr lang="en-GB" b="1" dirty="0">
                <a:solidFill>
                  <a:schemeClr val="tx1"/>
                </a:solidFill>
                <a:latin typeface="Twinkl" pitchFamily="2" charset="0"/>
                <a:sym typeface="Wingdings" panose="05000000000000000000" pitchFamily="2" charset="2"/>
              </a:rPr>
              <a:t>Charlie </a:t>
            </a:r>
            <a:r>
              <a:rPr lang="en-GB" b="1" dirty="0" err="1">
                <a:solidFill>
                  <a:schemeClr val="tx1"/>
                </a:solidFill>
                <a:latin typeface="Twinkl" pitchFamily="2" charset="0"/>
                <a:sym typeface="Wingdings" panose="05000000000000000000" pitchFamily="2" charset="2"/>
              </a:rPr>
              <a:t>Smugg</a:t>
            </a:r>
            <a:r>
              <a:rPr lang="en-GB" b="1" dirty="0">
                <a:solidFill>
                  <a:schemeClr val="tx1"/>
                </a:solidFill>
                <a:latin typeface="Twinkl" pitchFamily="2" charset="0"/>
                <a:sym typeface="Wingdings" panose="05000000000000000000" pitchFamily="2" charset="2"/>
              </a:rPr>
              <a:t> walked towards Trevor and Tina and asked, “Who owns that crazy dog?”</a:t>
            </a:r>
            <a:endParaRPr lang="en-GB" b="1" dirty="0">
              <a:solidFill>
                <a:schemeClr val="tx1"/>
              </a:solidFill>
              <a:latin typeface="Twinkl" pitchFamily="2" charset="0"/>
            </a:endParaRPr>
          </a:p>
        </p:txBody>
      </p:sp>
      <p:grpSp>
        <p:nvGrpSpPr>
          <p:cNvPr id="36" name="Group 35"/>
          <p:cNvGrpSpPr/>
          <p:nvPr/>
        </p:nvGrpSpPr>
        <p:grpSpPr>
          <a:xfrm>
            <a:off x="648033" y="4044299"/>
            <a:ext cx="1836622" cy="2319782"/>
            <a:chOff x="631770" y="2298819"/>
            <a:chExt cx="3104422" cy="3921101"/>
          </a:xfrm>
        </p:grpSpPr>
        <p:sp>
          <p:nvSpPr>
            <p:cNvPr id="37" name="Oval 36">
              <a:extLst>
                <a:ext uri="{FF2B5EF4-FFF2-40B4-BE49-F238E27FC236}">
                  <a16:creationId xmlns:a16="http://schemas.microsoft.com/office/drawing/2014/main" id="{96898487-860E-46C0-AA87-D4F213C585CA}"/>
                </a:ext>
              </a:extLst>
            </p:cNvPr>
            <p:cNvSpPr/>
            <p:nvPr/>
          </p:nvSpPr>
          <p:spPr>
            <a:xfrm>
              <a:off x="631770" y="3115498"/>
              <a:ext cx="3104422" cy="3104422"/>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29DAEE52-AA05-4999-B586-CE7CD5A98B8F}"/>
                </a:ext>
              </a:extLst>
            </p:cNvPr>
            <p:cNvGrpSpPr/>
            <p:nvPr/>
          </p:nvGrpSpPr>
          <p:grpSpPr>
            <a:xfrm>
              <a:off x="631770" y="2298819"/>
              <a:ext cx="3104422" cy="3921101"/>
              <a:chOff x="631770" y="2298819"/>
              <a:chExt cx="3104422" cy="3921101"/>
            </a:xfrm>
          </p:grpSpPr>
          <p:pic>
            <p:nvPicPr>
              <p:cNvPr id="39" name="Picture 38">
                <a:extLst>
                  <a:ext uri="{FF2B5EF4-FFF2-40B4-BE49-F238E27FC236}">
                    <a16:creationId xmlns:a16="http://schemas.microsoft.com/office/drawing/2014/main" id="{AD7D58FD-9925-42DC-9ABA-BDE45E8AED7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5143" r="-14821"/>
              <a:stretch/>
            </p:blipFill>
            <p:spPr>
              <a:xfrm>
                <a:off x="631770" y="3115498"/>
                <a:ext cx="3104422" cy="3104422"/>
              </a:xfrm>
              <a:prstGeom prst="ellipse">
                <a:avLst/>
              </a:prstGeom>
            </p:spPr>
          </p:pic>
          <p:pic>
            <p:nvPicPr>
              <p:cNvPr id="41" name="Picture 40">
                <a:extLst>
                  <a:ext uri="{FF2B5EF4-FFF2-40B4-BE49-F238E27FC236}">
                    <a16:creationId xmlns:a16="http://schemas.microsoft.com/office/drawing/2014/main" id="{99E54E43-6340-4D81-9FC8-27F2F72F27E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5143" t="-5572" r="-14821"/>
              <a:stretch/>
            </p:blipFill>
            <p:spPr>
              <a:xfrm>
                <a:off x="631770" y="2298819"/>
                <a:ext cx="3104422" cy="1435693"/>
              </a:xfrm>
              <a:prstGeom prst="rect">
                <a:avLst/>
              </a:prstGeom>
            </p:spPr>
          </p:pic>
        </p:grpSp>
      </p:grpSp>
      <p:grpSp>
        <p:nvGrpSpPr>
          <p:cNvPr id="40" name="Group 39"/>
          <p:cNvGrpSpPr/>
          <p:nvPr/>
        </p:nvGrpSpPr>
        <p:grpSpPr>
          <a:xfrm>
            <a:off x="0" y="6327284"/>
            <a:ext cx="9148864" cy="601936"/>
            <a:chOff x="0" y="6327284"/>
            <a:chExt cx="9148864" cy="601936"/>
          </a:xfrm>
        </p:grpSpPr>
        <p:grpSp>
          <p:nvGrpSpPr>
            <p:cNvPr id="58" name="Group 57"/>
            <p:cNvGrpSpPr/>
            <p:nvPr/>
          </p:nvGrpSpPr>
          <p:grpSpPr>
            <a:xfrm>
              <a:off x="0" y="6327284"/>
              <a:ext cx="9148864" cy="601936"/>
              <a:chOff x="0" y="6344062"/>
              <a:chExt cx="9148864" cy="601936"/>
            </a:xfrm>
          </p:grpSpPr>
          <p:grpSp>
            <p:nvGrpSpPr>
              <p:cNvPr id="67" name="Group 66"/>
              <p:cNvGrpSpPr/>
              <p:nvPr/>
            </p:nvGrpSpPr>
            <p:grpSpPr>
              <a:xfrm>
                <a:off x="0" y="6428870"/>
                <a:ext cx="9148864" cy="449614"/>
                <a:chOff x="794286" y="3019082"/>
                <a:chExt cx="7059780" cy="798369"/>
              </a:xfrm>
            </p:grpSpPr>
            <p:sp>
              <p:nvSpPr>
                <p:cNvPr id="73" name="Rectangle 72"/>
                <p:cNvSpPr/>
                <p:nvPr/>
              </p:nvSpPr>
              <p:spPr>
                <a:xfrm>
                  <a:off x="794614" y="3019082"/>
                  <a:ext cx="7059452" cy="798369"/>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4" name="Straight Connector 73"/>
                <p:cNvCxnSpPr/>
                <p:nvPr/>
              </p:nvCxnSpPr>
              <p:spPr>
                <a:xfrm>
                  <a:off x="794286" y="3028236"/>
                  <a:ext cx="705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964517" y="6344062"/>
                <a:ext cx="1051209" cy="601936"/>
                <a:chOff x="7964517" y="6344062"/>
                <a:chExt cx="1051209" cy="601936"/>
              </a:xfrm>
            </p:grpSpPr>
            <p:pic>
              <p:nvPicPr>
                <p:cNvPr id="69" name="Picture 6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80282" y="6479753"/>
                  <a:ext cx="235444" cy="328707"/>
                </a:xfrm>
                <a:prstGeom prst="rect">
                  <a:avLst/>
                </a:prstGeom>
              </p:spPr>
            </p:pic>
            <p:pic>
              <p:nvPicPr>
                <p:cNvPr id="72" name="Picture 7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64517" y="6344062"/>
                  <a:ext cx="815765" cy="601936"/>
                </a:xfrm>
                <a:prstGeom prst="rect">
                  <a:avLst/>
                </a:prstGeom>
              </p:spPr>
            </p:pic>
          </p:grpSp>
        </p:grpSp>
        <p:sp>
          <p:nvSpPr>
            <p:cNvPr id="59" name="TextBox 58">
              <a:extLst>
                <a:ext uri="{FF2B5EF4-FFF2-40B4-BE49-F238E27FC236}">
                  <a16:creationId xmlns:a16="http://schemas.microsoft.com/office/drawing/2014/main" id="{805C331B-ACB4-4A36-A091-A97A26C8FBA9}"/>
                </a:ext>
              </a:extLst>
            </p:cNvPr>
            <p:cNvSpPr txBox="1"/>
            <p:nvPr/>
          </p:nvSpPr>
          <p:spPr>
            <a:xfrm>
              <a:off x="0" y="6531352"/>
              <a:ext cx="4952667" cy="246221"/>
            </a:xfrm>
            <a:prstGeom prst="rect">
              <a:avLst/>
            </a:prstGeom>
            <a:noFill/>
          </p:spPr>
          <p:txBody>
            <a:bodyPr wrap="square" rtlCol="0">
              <a:spAutoFit/>
            </a:bodyPr>
            <a:lstStyle/>
            <a:p>
              <a:r>
                <a:rPr lang="en-GB" sz="1000" dirty="0">
                  <a:solidFill>
                    <a:schemeClr val="bg1"/>
                  </a:solidFill>
                  <a:latin typeface="Tuffy" panose="020B0603060100000000" pitchFamily="34" charset="0"/>
                  <a:ea typeface="Tuffy" panose="020B0603060100000000" pitchFamily="34" charset="0"/>
                </a:rPr>
                <a:t>Text copyright </a:t>
              </a:r>
              <a:r>
                <a:rPr lang="en-GB" sz="1000" dirty="0">
                  <a:solidFill>
                    <a:schemeClr val="bg1"/>
                  </a:solidFill>
                  <a:ea typeface="Tuffy" panose="020B0603060100000000" pitchFamily="34" charset="0"/>
                </a:rPr>
                <a:t>©</a:t>
              </a:r>
              <a:r>
                <a:rPr lang="en-GB" sz="1000" dirty="0">
                  <a:solidFill>
                    <a:schemeClr val="bg1"/>
                  </a:solidFill>
                  <a:latin typeface="Tuffy" panose="020B0603060100000000" pitchFamily="34" charset="0"/>
                  <a:ea typeface="Tuffy" panose="020B0603060100000000" pitchFamily="34" charset="0"/>
                </a:rPr>
                <a:t>1996 by Jeremy Strong; illustrations copyright </a:t>
              </a:r>
              <a:r>
                <a:rPr lang="en-GB" sz="1000" dirty="0">
                  <a:solidFill>
                    <a:schemeClr val="bg1"/>
                  </a:solidFill>
                  <a:ea typeface="Tuffy" panose="020B0603060100000000" pitchFamily="34" charset="0"/>
                </a:rPr>
                <a:t>©</a:t>
              </a:r>
              <a:r>
                <a:rPr lang="en-GB" sz="1000" dirty="0">
                  <a:solidFill>
                    <a:schemeClr val="bg1"/>
                  </a:solidFill>
                  <a:latin typeface="Tuffy" panose="020B0603060100000000" pitchFamily="34" charset="0"/>
                  <a:ea typeface="Tuffy" panose="020B0603060100000000" pitchFamily="34" charset="0"/>
                </a:rPr>
                <a:t>1996 by Nick </a:t>
              </a:r>
              <a:r>
                <a:rPr lang="en-GB" sz="1000" dirty="0" err="1">
                  <a:solidFill>
                    <a:schemeClr val="bg1"/>
                  </a:solidFill>
                  <a:latin typeface="Tuffy" panose="020B0603060100000000" pitchFamily="34" charset="0"/>
                  <a:ea typeface="Tuffy" panose="020B0603060100000000" pitchFamily="34" charset="0"/>
                </a:rPr>
                <a:t>Sharratt</a:t>
              </a:r>
              <a:endParaRPr lang="en-GB" sz="1000" dirty="0">
                <a:solidFill>
                  <a:schemeClr val="bg1"/>
                </a:solidFill>
                <a:latin typeface="Tuffy" panose="020B0603060100000000" pitchFamily="34" charset="0"/>
                <a:ea typeface="Tuffy" panose="020B0603060100000000" pitchFamily="34" charset="0"/>
              </a:endParaRPr>
            </a:p>
          </p:txBody>
        </p:sp>
      </p:grpSp>
      <p:sp>
        <p:nvSpPr>
          <p:cNvPr id="61" name="Rectangle: Rounded Corners 60">
            <a:extLst>
              <a:ext uri="{FF2B5EF4-FFF2-40B4-BE49-F238E27FC236}">
                <a16:creationId xmlns:a16="http://schemas.microsoft.com/office/drawing/2014/main" id="{FCD6BEC0-F096-4B0E-A84E-3830F668D17B}"/>
              </a:ext>
            </a:extLst>
          </p:cNvPr>
          <p:cNvSpPr/>
          <p:nvPr/>
        </p:nvSpPr>
        <p:spPr>
          <a:xfrm>
            <a:off x="1013150" y="3323833"/>
            <a:ext cx="7166026" cy="1381944"/>
          </a:xfrm>
          <a:prstGeom prst="roundRect">
            <a:avLst>
              <a:gd name="adj" fmla="val 9528"/>
            </a:avLst>
          </a:prstGeom>
          <a:solidFill>
            <a:schemeClr val="bg1"/>
          </a:solid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As if life wasn't bad enough already, it was at that moment Charlie </a:t>
            </a:r>
            <a:r>
              <a:rPr lang="en-GB" dirty="0" err="1">
                <a:solidFill>
                  <a:schemeClr val="tx1"/>
                </a:solidFill>
              </a:rPr>
              <a:t>Smugg</a:t>
            </a:r>
            <a:r>
              <a:rPr lang="en-GB" dirty="0">
                <a:solidFill>
                  <a:schemeClr val="tx1"/>
                </a:solidFill>
              </a:rPr>
              <a:t> popped up his big, fat face.</a:t>
            </a:r>
            <a:endParaRPr lang="en-GB" dirty="0"/>
          </a:p>
        </p:txBody>
      </p:sp>
      <p:sp>
        <p:nvSpPr>
          <p:cNvPr id="62" name="Back">
            <a:extLst>
              <a:ext uri="{FF2B5EF4-FFF2-40B4-BE49-F238E27FC236}">
                <a16:creationId xmlns:a16="http://schemas.microsoft.com/office/drawing/2014/main" id="{024EDBFE-7CAF-42DF-8FEE-6E71BF41250C}"/>
              </a:ext>
            </a:extLst>
          </p:cNvPr>
          <p:cNvSpPr/>
          <p:nvPr/>
        </p:nvSpPr>
        <p:spPr>
          <a:xfrm>
            <a:off x="7263861" y="4798302"/>
            <a:ext cx="876416" cy="535204"/>
          </a:xfrm>
          <a:prstGeom prst="roundRect">
            <a:avLst>
              <a:gd name="adj" fmla="val 14815"/>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63" name="Click to read extract">
            <a:extLst>
              <a:ext uri="{FF2B5EF4-FFF2-40B4-BE49-F238E27FC236}">
                <a16:creationId xmlns:a16="http://schemas.microsoft.com/office/drawing/2014/main" id="{C1B548A6-9856-4F6E-BA5B-DC76E31E4C95}"/>
              </a:ext>
            </a:extLst>
          </p:cNvPr>
          <p:cNvSpPr/>
          <p:nvPr/>
        </p:nvSpPr>
        <p:spPr>
          <a:xfrm>
            <a:off x="3289046" y="5211937"/>
            <a:ext cx="2335557" cy="864988"/>
          </a:xfrm>
          <a:prstGeom prst="roundRect">
            <a:avLst/>
          </a:prstGeom>
          <a:solidFill>
            <a:srgbClr val="0076B0"/>
          </a:solidFill>
          <a:ln w="28575">
            <a:solidFill>
              <a:srgbClr val="88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Click here to read the last paragraph from this chapter.</a:t>
            </a:r>
          </a:p>
        </p:txBody>
      </p:sp>
    </p:spTree>
    <p:extLst>
      <p:ext uri="{BB962C8B-B14F-4D97-AF65-F5344CB8AC3E}">
        <p14:creationId xmlns:p14="http://schemas.microsoft.com/office/powerpoint/2010/main" val="14103065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1"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xit" presetSubtype="0" fill="hold" grpId="0"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grpId="0" nodeType="after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63"/>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withEffect">
                                  <p:stCondLst>
                                    <p:cond delay="0"/>
                                  </p:stCondLst>
                                  <p:childTnLst>
                                    <p:animEffect transition="out" filter="fade">
                                      <p:cBhvr>
                                        <p:cTn id="33" dur="500"/>
                                        <p:tgtEl>
                                          <p:spTgt spid="63"/>
                                        </p:tgtEl>
                                      </p:cBhvr>
                                    </p:animEffect>
                                    <p:set>
                                      <p:cBhvr>
                                        <p:cTn id="34" dur="1" fill="hold">
                                          <p:stCondLst>
                                            <p:cond delay="499"/>
                                          </p:stCondLst>
                                        </p:cTn>
                                        <p:tgtEl>
                                          <p:spTgt spid="6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childTnLst>
                          </p:cTn>
                        </p:par>
                      </p:childTnLst>
                    </p:cTn>
                  </p:par>
                </p:childTnLst>
              </p:cTn>
              <p:nextCondLst>
                <p:cond evt="onClick" delay="0">
                  <p:tgtEl>
                    <p:spTgt spid="63"/>
                  </p:tgtEl>
                </p:cond>
              </p:nextCondLst>
            </p:seq>
            <p:seq concurrent="1" nextAc="seek">
              <p:cTn id="43" restart="whenNotActive" fill="hold" evtFilter="cancelBubble" nodeType="interactiveSeq">
                <p:stCondLst>
                  <p:cond evt="onClick" delay="0">
                    <p:tgtEl>
                      <p:spTgt spid="62"/>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2"/>
                                        </p:tgtEl>
                                      </p:cBhvr>
                                    </p:animEffect>
                                    <p:set>
                                      <p:cBhvr>
                                        <p:cTn id="48" dur="1" fill="hold">
                                          <p:stCondLst>
                                            <p:cond delay="499"/>
                                          </p:stCondLst>
                                        </p:cTn>
                                        <p:tgtEl>
                                          <p:spTgt spid="6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61"/>
                                        </p:tgtEl>
                                      </p:cBhvr>
                                    </p:animEffect>
                                    <p:set>
                                      <p:cBhvr>
                                        <p:cTn id="51" dur="1" fill="hold">
                                          <p:stCondLst>
                                            <p:cond delay="499"/>
                                          </p:stCondLst>
                                        </p:cTn>
                                        <p:tgtEl>
                                          <p:spTgt spid="61"/>
                                        </p:tgtEl>
                                        <p:attrNameLst>
                                          <p:attrName>style.visibility</p:attrName>
                                        </p:attrNameLst>
                                      </p:cBhvr>
                                      <p:to>
                                        <p:strVal val="hidden"/>
                                      </p:to>
                                    </p:set>
                                  </p:childTnLst>
                                </p:cTn>
                              </p:par>
                              <p:par>
                                <p:cTn id="52" presetID="10" presetClass="entr" presetSubtype="0" fill="hold" grpId="2"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childTnLst>
                          </p:cTn>
                        </p:par>
                      </p:childTnLst>
                    </p:cTn>
                  </p:par>
                </p:childTnLst>
              </p:cTn>
              <p:nextCondLst>
                <p:cond evt="onClick" delay="0">
                  <p:tgtEl>
                    <p:spTgt spid="62"/>
                  </p:tgtEl>
                </p:cond>
              </p:nextCondLst>
            </p:seq>
          </p:childTnLst>
        </p:cTn>
      </p:par>
    </p:tnLst>
    <p:bldLst>
      <p:bldP spid="9" grpId="0" animBg="1"/>
      <p:bldP spid="9" grpId="1" animBg="1"/>
      <p:bldP spid="2" grpId="0" animBg="1"/>
      <p:bldP spid="35" grpId="0" animBg="1"/>
      <p:bldP spid="83" grpId="0" animBg="1"/>
      <p:bldP spid="61" grpId="0" animBg="1"/>
      <p:bldP spid="61" grpId="1" animBg="1"/>
      <p:bldP spid="62" grpId="0" animBg="1"/>
      <p:bldP spid="62" grpId="1" animBg="1"/>
      <p:bldP spid="63" grpId="0" animBg="1"/>
      <p:bldP spid="63" grpId="1" animBg="1"/>
      <p:bldP spid="63"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3315" y="2299497"/>
            <a:ext cx="5885793" cy="1187671"/>
            <a:chOff x="1513489" y="1355833"/>
            <a:chExt cx="5885793" cy="1187671"/>
          </a:xfrm>
        </p:grpSpPr>
        <p:grpSp>
          <p:nvGrpSpPr>
            <p:cNvPr id="3" name="Group 2"/>
            <p:cNvGrpSpPr/>
            <p:nvPr/>
          </p:nvGrpSpPr>
          <p:grpSpPr>
            <a:xfrm>
              <a:off x="1513489" y="1355833"/>
              <a:ext cx="5885793" cy="1187671"/>
              <a:chOff x="1513489" y="1355833"/>
              <a:chExt cx="5885793" cy="1187671"/>
            </a:xfrm>
          </p:grpSpPr>
          <p:sp>
            <p:nvSpPr>
              <p:cNvPr id="8" name="Rectangle 7"/>
              <p:cNvSpPr/>
              <p:nvPr/>
            </p:nvSpPr>
            <p:spPr>
              <a:xfrm>
                <a:off x="1828799" y="1355835"/>
                <a:ext cx="5570483" cy="1187669"/>
              </a:xfrm>
              <a:prstGeom prst="roundRect">
                <a:avLst/>
              </a:prstGeom>
              <a:solidFill>
                <a:srgbClr val="00A8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Triangle 5"/>
              <p:cNvSpPr/>
              <p:nvPr/>
            </p:nvSpPr>
            <p:spPr>
              <a:xfrm rot="10800000">
                <a:off x="1513489" y="1355833"/>
                <a:ext cx="315306" cy="1187669"/>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p:cNvSpPr txBox="1"/>
            <p:nvPr/>
          </p:nvSpPr>
          <p:spPr>
            <a:xfrm>
              <a:off x="3216165" y="1464503"/>
              <a:ext cx="4183115" cy="1021556"/>
            </a:xfrm>
            <a:prstGeom prst="roundRect">
              <a:avLst/>
            </a:prstGeom>
            <a:noFill/>
          </p:spPr>
          <p:txBody>
            <a:bodyPr wrap="square" rtlCol="0">
              <a:spAutoFit/>
            </a:bodyPr>
            <a:lstStyle/>
            <a:p>
              <a:r>
                <a:rPr lang="en-GB" dirty="0">
                  <a:solidFill>
                    <a:schemeClr val="bg1"/>
                  </a:solidFill>
                </a:rPr>
                <a:t>If you enjoyed reading The Hundred-Mile-An-Hour Dog, you can discover more at the </a:t>
              </a:r>
              <a:r>
                <a:rPr lang="en-GB" u="sng" dirty="0">
                  <a:solidFill>
                    <a:schemeClr val="bg1"/>
                  </a:solidFill>
                </a:rPr>
                <a:t>Puffin Books website</a:t>
              </a:r>
              <a:r>
                <a:rPr lang="en-GB" dirty="0">
                  <a:solidFill>
                    <a:schemeClr val="bg1"/>
                  </a:solidFill>
                </a:rPr>
                <a:t>.</a:t>
              </a:r>
            </a:p>
          </p:txBody>
        </p:sp>
      </p:grpSp>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975" y="746015"/>
            <a:ext cx="2783323" cy="4247334"/>
          </a:xfrm>
          <a:prstGeom prst="rect">
            <a:avLst/>
          </a:prstGeom>
          <a:ln w="38100">
            <a:solidFill>
              <a:schemeClr val="bg1"/>
            </a:solidFill>
          </a:ln>
        </p:spPr>
      </p:pic>
      <p:sp>
        <p:nvSpPr>
          <p:cNvPr id="13" name="Rectangle 12">
            <a:hlinkClick r:id="rId3"/>
          </p:cNvPr>
          <p:cNvSpPr/>
          <p:nvPr/>
        </p:nvSpPr>
        <p:spPr>
          <a:xfrm>
            <a:off x="582401" y="553215"/>
            <a:ext cx="7985739" cy="4554238"/>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592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4700</TotalTime>
  <Words>790</Words>
  <Application>Microsoft Office PowerPoint</Application>
  <PresentationFormat>On-screen Show (4:3)</PresentationFormat>
  <Paragraphs>73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Twinkl</vt:lpstr>
      <vt:lpstr>Arial</vt:lpstr>
      <vt:lpstr>Tuffy</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Ruby Cunningham</dc:creator>
  <cp:lastModifiedBy>Ella Kenyon</cp:lastModifiedBy>
  <cp:revision>347</cp:revision>
  <dcterms:created xsi:type="dcterms:W3CDTF">2020-01-14T14:11:07Z</dcterms:created>
  <dcterms:modified xsi:type="dcterms:W3CDTF">2020-06-03T15:22:25Z</dcterms:modified>
</cp:coreProperties>
</file>