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23"/>
  </p:notesMasterIdLst>
  <p:sldIdLst>
    <p:sldId id="325" r:id="rId9"/>
    <p:sldId id="296" r:id="rId10"/>
    <p:sldId id="326" r:id="rId11"/>
    <p:sldId id="318" r:id="rId12"/>
    <p:sldId id="327" r:id="rId13"/>
    <p:sldId id="314" r:id="rId14"/>
    <p:sldId id="320" r:id="rId15"/>
    <p:sldId id="309" r:id="rId16"/>
    <p:sldId id="310" r:id="rId17"/>
    <p:sldId id="315" r:id="rId18"/>
    <p:sldId id="316" r:id="rId19"/>
    <p:sldId id="317" r:id="rId20"/>
    <p:sldId id="328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 autoAdjust="0"/>
    <p:restoredTop sz="83683" autoAdjust="0"/>
  </p:normalViewPr>
  <p:slideViewPr>
    <p:cSldViewPr snapToGrid="0" snapToObjects="1">
      <p:cViewPr varScale="1">
        <p:scale>
          <a:sx n="61" d="100"/>
          <a:sy n="61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42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49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09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81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8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17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236E5E-04FF-4BBE-A86D-4150BD0CB265}"/>
              </a:ext>
            </a:extLst>
          </p:cNvPr>
          <p:cNvSpPr txBox="1"/>
          <p:nvPr/>
        </p:nvSpPr>
        <p:spPr>
          <a:xfrm>
            <a:off x="496795" y="481517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This PowerPoint is best used on a computer rather than printed off as it works through each problem as we would in the classroom taking you through to the answer in most cases.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Its purpose is to introduce the concepts on the worksheet which the children can answer once they have worked through the PowerPoint.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There is a separate answer sheet to support checking the worksheet.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0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026277"/>
              </p:ext>
            </p:extLst>
          </p:nvPr>
        </p:nvGraphicFramePr>
        <p:xfrm>
          <a:off x="340706" y="2729877"/>
          <a:ext cx="4680000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3" y="3321397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5" y="3321397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4" y="3321397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3" y="4037914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5" y="4037914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4" y="4037914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3" y="4743037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5" y="4743037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4" y="4743037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43" y="5462622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35" y="5462622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4" y="5462622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3" y="3321397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3" y="4037914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3" y="4743037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3" y="5462622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98" y="3320424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98" y="4036941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98" y="4742064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798" y="5461649"/>
            <a:ext cx="674868" cy="658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7B271-9295-4955-94EF-4855D9BEC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76" y="3320424"/>
            <a:ext cx="674868" cy="6582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69C110-2D21-4551-B885-C15FB8B12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76" y="4036941"/>
            <a:ext cx="674868" cy="658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04DFF08-5FDE-4293-BECE-51EB3341B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76" y="4742064"/>
            <a:ext cx="674868" cy="6582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4AE42D-2434-4D26-9AA8-EDDFEC526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76" y="5461649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247004" y="1574773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04" y="1574773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442856" y="1574773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856" y="1574773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/>
              <p:nvPr/>
            </p:nvSpPr>
            <p:spPr>
              <a:xfrm>
                <a:off x="5219944" y="328663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944" y="3286636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/>
              <p:nvPr/>
            </p:nvSpPr>
            <p:spPr>
              <a:xfrm>
                <a:off x="5235050" y="3948865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050" y="3948865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9B6F98-CF86-412D-9039-607C65071F2D}"/>
                  </a:ext>
                </a:extLst>
              </p:cNvPr>
              <p:cNvSpPr txBox="1"/>
              <p:nvPr/>
            </p:nvSpPr>
            <p:spPr>
              <a:xfrm>
                <a:off x="5247120" y="4611095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96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C9B6F98-CF86-412D-9039-607C650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120" y="4611095"/>
                <a:ext cx="2391705" cy="523220"/>
              </a:xfrm>
              <a:prstGeom prst="rect">
                <a:avLst/>
              </a:prstGeom>
              <a:blipFill>
                <a:blip r:embed="rId10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69" y="6178100"/>
            <a:ext cx="674868" cy="658246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20E5D304-F19C-4F49-8DD0-16A8B39CF00D}"/>
              </a:ext>
            </a:extLst>
          </p:cNvPr>
          <p:cNvSpPr/>
          <p:nvPr/>
        </p:nvSpPr>
        <p:spPr>
          <a:xfrm flipH="1">
            <a:off x="2730175" y="4079044"/>
            <a:ext cx="2258600" cy="2010905"/>
          </a:xfrm>
          <a:prstGeom prst="corner">
            <a:avLst>
              <a:gd name="adj1" fmla="val 65490"/>
              <a:gd name="adj2" fmla="val 56165"/>
            </a:avLst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AEF985F-F81F-416A-B1A5-2CEA374C6AA5}"/>
              </a:ext>
            </a:extLst>
          </p:cNvPr>
          <p:cNvCxnSpPr>
            <a:cxnSpLocks/>
            <a:endCxn id="60" idx="3"/>
          </p:cNvCxnSpPr>
          <p:nvPr/>
        </p:nvCxnSpPr>
        <p:spPr>
          <a:xfrm rot="10800000" flipV="1">
            <a:off x="1875037" y="6089947"/>
            <a:ext cx="1530006" cy="417276"/>
          </a:xfrm>
          <a:prstGeom prst="bentConnector3">
            <a:avLst>
              <a:gd name="adj1" fmla="val -1504"/>
            </a:avLst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E90241CB-07E7-4026-B56C-5652D15C0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03624"/>
              </p:ext>
            </p:extLst>
          </p:nvPr>
        </p:nvGraphicFramePr>
        <p:xfrm>
          <a:off x="5193932" y="2744011"/>
          <a:ext cx="2448000" cy="316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974124173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8141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40508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6125464" y="313518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5301572" y="362273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572" y="3622732"/>
                <a:ext cx="44652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6215848" y="358289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5730461" y="313518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5605140" y="269835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79E8049-4CE2-4CA0-ADE9-7A27054C016D}"/>
              </a:ext>
            </a:extLst>
          </p:cNvPr>
          <p:cNvCxnSpPr/>
          <p:nvPr/>
        </p:nvCxnSpPr>
        <p:spPr>
          <a:xfrm>
            <a:off x="5678070" y="5461649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825BA-C70A-4939-90B5-27C862B0D33B}"/>
                  </a:ext>
                </a:extLst>
              </p:cNvPr>
              <p:cNvSpPr txBox="1"/>
              <p:nvPr/>
            </p:nvSpPr>
            <p:spPr>
              <a:xfrm>
                <a:off x="6629294" y="4095006"/>
                <a:ext cx="1201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4)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825BA-C70A-4939-90B5-27C862B0D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294" y="4095006"/>
                <a:ext cx="1201511" cy="461665"/>
              </a:xfrm>
              <a:prstGeom prst="rect">
                <a:avLst/>
              </a:prstGeom>
              <a:blipFill>
                <a:blip r:embed="rId12"/>
                <a:stretch>
                  <a:fillRect l="-757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BED5A7-1894-4F30-85D3-30140BEE4BF8}"/>
                  </a:ext>
                </a:extLst>
              </p:cNvPr>
              <p:cNvSpPr txBox="1"/>
              <p:nvPr/>
            </p:nvSpPr>
            <p:spPr>
              <a:xfrm>
                <a:off x="6554843" y="4548964"/>
                <a:ext cx="147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20)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9BED5A7-1894-4F30-85D3-30140BEE4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843" y="4548964"/>
                <a:ext cx="1477844" cy="461665"/>
              </a:xfrm>
              <a:prstGeom prst="rect">
                <a:avLst/>
              </a:prstGeom>
              <a:blipFill>
                <a:blip r:embed="rId13"/>
                <a:stretch>
                  <a:fillRect l="-617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2F4AF19-CF8E-46F9-B46B-939AB34126DD}"/>
              </a:ext>
            </a:extLst>
          </p:cNvPr>
          <p:cNvCxnSpPr/>
          <p:nvPr/>
        </p:nvCxnSpPr>
        <p:spPr>
          <a:xfrm>
            <a:off x="5681098" y="4111124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A3437F8-20BE-472D-BBA3-507A4107C0AB}"/>
              </a:ext>
            </a:extLst>
          </p:cNvPr>
          <p:cNvCxnSpPr/>
          <p:nvPr/>
        </p:nvCxnSpPr>
        <p:spPr>
          <a:xfrm>
            <a:off x="5678070" y="4996517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F45C3C1-71C8-459F-8051-A6E74A50E10F}"/>
              </a:ext>
            </a:extLst>
          </p:cNvPr>
          <p:cNvSpPr txBox="1"/>
          <p:nvPr/>
        </p:nvSpPr>
        <p:spPr>
          <a:xfrm>
            <a:off x="5748097" y="4052333"/>
            <a:ext cx="94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49F1310-5A94-4BA2-9035-C92DFBA79A1D}"/>
              </a:ext>
            </a:extLst>
          </p:cNvPr>
          <p:cNvSpPr txBox="1"/>
          <p:nvPr/>
        </p:nvSpPr>
        <p:spPr>
          <a:xfrm>
            <a:off x="5748097" y="4470513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8   0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AF2365-9C5B-4A95-B39B-00D1392825D0}"/>
              </a:ext>
            </a:extLst>
          </p:cNvPr>
          <p:cNvSpPr txBox="1"/>
          <p:nvPr/>
        </p:nvSpPr>
        <p:spPr>
          <a:xfrm>
            <a:off x="5739959" y="4932185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9   6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1703"/>
              </p:ext>
            </p:extLst>
          </p:nvPr>
        </p:nvGraphicFramePr>
        <p:xfrm>
          <a:off x="5196812" y="274808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AB9E9452-7090-4B1E-AE5E-6E40F0DD5A32}"/>
              </a:ext>
            </a:extLst>
          </p:cNvPr>
          <p:cNvSpPr txBox="1"/>
          <p:nvPr/>
        </p:nvSpPr>
        <p:spPr>
          <a:xfrm>
            <a:off x="6128344" y="3139258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E3026B-C8A4-4309-AAD0-CD39FC24D7AD}"/>
                  </a:ext>
                </a:extLst>
              </p:cNvPr>
              <p:cNvSpPr txBox="1"/>
              <p:nvPr/>
            </p:nvSpPr>
            <p:spPr>
              <a:xfrm>
                <a:off x="5304452" y="3626810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3E3026B-C8A4-4309-AAD0-CD39FC24D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452" y="3626810"/>
                <a:ext cx="446525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0A502486-1735-42CD-84A4-B6379B409D41}"/>
              </a:ext>
            </a:extLst>
          </p:cNvPr>
          <p:cNvSpPr txBox="1"/>
          <p:nvPr/>
        </p:nvSpPr>
        <p:spPr>
          <a:xfrm>
            <a:off x="6218728" y="3586971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9FF6F04-A197-4DDA-A315-BFB367B53110}"/>
              </a:ext>
            </a:extLst>
          </p:cNvPr>
          <p:cNvSpPr txBox="1"/>
          <p:nvPr/>
        </p:nvSpPr>
        <p:spPr>
          <a:xfrm>
            <a:off x="5733341" y="3139258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9D8EE4-10CC-47FA-B008-E55B13AF0A8F}"/>
              </a:ext>
            </a:extLst>
          </p:cNvPr>
          <p:cNvSpPr txBox="1"/>
          <p:nvPr/>
        </p:nvSpPr>
        <p:spPr>
          <a:xfrm>
            <a:off x="5608020" y="2702435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5683978" y="411520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5683978" y="457019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6191432" y="4044682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5777873" y="4508211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5772202" y="4044682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AF7F929-4050-4E9E-A7E6-428663FEAF6D}"/>
              </a:ext>
            </a:extLst>
          </p:cNvPr>
          <p:cNvSpPr/>
          <p:nvPr/>
        </p:nvSpPr>
        <p:spPr>
          <a:xfrm>
            <a:off x="364422" y="612288"/>
            <a:ext cx="8001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look at how to use compact written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7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3" grpId="0" animBg="1"/>
      <p:bldP spid="3" grpId="1" animBg="1"/>
      <p:bldP spid="3" grpId="2" animBg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7" grpId="0"/>
      <p:bldP spid="67" grpId="1"/>
      <p:bldP spid="68" grpId="0"/>
      <p:bldP spid="68" grpId="1"/>
      <p:bldP spid="71" grpId="0"/>
      <p:bldP spid="71" grpId="1"/>
      <p:bldP spid="72" grpId="0"/>
      <p:bldP spid="72" grpId="1"/>
      <p:bldP spid="73" grpId="0"/>
      <p:bldP spid="73" grpId="1"/>
      <p:bldP spid="75" grpId="0"/>
      <p:bldP spid="76" grpId="0"/>
      <p:bldP spid="77" grpId="0"/>
      <p:bldP spid="78" grpId="0"/>
      <p:bldP spid="79" grpId="0"/>
      <p:bldP spid="85" grpId="0"/>
      <p:bldP spid="86" grpId="0"/>
      <p:bldP spid="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98752"/>
              </p:ext>
            </p:extLst>
          </p:nvPr>
        </p:nvGraphicFramePr>
        <p:xfrm>
          <a:off x="6183020" y="156063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06085"/>
              </p:ext>
            </p:extLst>
          </p:nvPr>
        </p:nvGraphicFramePr>
        <p:xfrm>
          <a:off x="834456" y="1212036"/>
          <a:ext cx="4680000" cy="414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5" y="1784818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2085547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5" y="2339967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3205318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296123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4369904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3512732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5" y="1784818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85" y="2339967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2961239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3512732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0" y="1783845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30" y="2338994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2960266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3511759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16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48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606" y="40553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610" y="5374288"/>
            <a:ext cx="674868" cy="65824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7111672" y="194773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780" y="2435282"/>
                <a:ext cx="446525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7202056" y="239544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716669" y="194773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591348" y="151090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670186" y="292775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670186" y="338274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7216511" y="285938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752768" y="3316186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721570" y="285938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60A8AFC-B9A9-4883-BFCC-3C49A42B0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5439" y="404571"/>
            <a:ext cx="747045" cy="747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E8DA018-6ABB-4600-A453-DF4973238387}"/>
              </a:ext>
            </a:extLst>
          </p:cNvPr>
          <p:cNvSpPr txBox="1"/>
          <p:nvPr/>
        </p:nvSpPr>
        <p:spPr>
          <a:xfrm>
            <a:off x="5578283" y="5472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57AAAC-C6BC-4D8B-8002-B30CF2D5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4150624"/>
            <a:ext cx="674868" cy="6582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8782A5-2DC1-4B79-A01E-35C008702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99" y="4702117"/>
            <a:ext cx="674868" cy="6582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E116D6C-141D-41FE-B094-ED7508FEA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4150624"/>
            <a:ext cx="674868" cy="6582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C5AA2-3DF4-479B-8504-8A46F225E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409" y="4702117"/>
            <a:ext cx="674868" cy="6582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6BF33A-8141-45D4-9BF9-2F7DED6B3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4149651"/>
            <a:ext cx="674868" cy="6582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9B31C68-AA78-4EFC-AC38-606D97184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54" y="4701144"/>
            <a:ext cx="674868" cy="658246"/>
          </a:xfrm>
          <a:prstGeom prst="rect">
            <a:avLst/>
          </a:prstGeom>
        </p:spPr>
      </p:pic>
      <p:sp>
        <p:nvSpPr>
          <p:cNvPr id="3" name="L-Shape 2">
            <a:extLst>
              <a:ext uri="{FF2B5EF4-FFF2-40B4-BE49-F238E27FC236}">
                <a16:creationId xmlns:a16="http://schemas.microsoft.com/office/drawing/2014/main" id="{20E5D304-F19C-4F49-8DD0-16A8B39CF00D}"/>
              </a:ext>
            </a:extLst>
          </p:cNvPr>
          <p:cNvSpPr/>
          <p:nvPr/>
        </p:nvSpPr>
        <p:spPr>
          <a:xfrm flipH="1">
            <a:off x="3333314" y="2998213"/>
            <a:ext cx="1964825" cy="2318851"/>
          </a:xfrm>
          <a:prstGeom prst="corner">
            <a:avLst>
              <a:gd name="adj1" fmla="val 89786"/>
              <a:gd name="adj2" fmla="val 35633"/>
            </a:avLst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6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5" grpId="0"/>
      <p:bldP spid="86" grpId="0"/>
      <p:bldP spid="86" grpId="1"/>
      <p:bldP spid="87" grpId="0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6D67DC53-635B-4EB7-AC44-1B25BBD1A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5130"/>
              </p:ext>
            </p:extLst>
          </p:nvPr>
        </p:nvGraphicFramePr>
        <p:xfrm>
          <a:off x="6064084" y="2518059"/>
          <a:ext cx="1958400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61218"/>
              </p:ext>
            </p:extLst>
          </p:nvPr>
        </p:nvGraphicFramePr>
        <p:xfrm>
          <a:off x="1251170" y="2195785"/>
          <a:ext cx="4680000" cy="414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91" y="2768567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35" y="2750308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134" y="3306430"/>
            <a:ext cx="674868" cy="6582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54" y="3926729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15" y="3944988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42" y="5128750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958" y="4479195"/>
            <a:ext cx="674868" cy="65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96" y="2750308"/>
            <a:ext cx="674868" cy="6582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996" y="3306430"/>
            <a:ext cx="674868" cy="65824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20" y="3926729"/>
            <a:ext cx="674868" cy="65824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20" y="4479195"/>
            <a:ext cx="674868" cy="6582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541" y="2750308"/>
            <a:ext cx="674868" cy="658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541" y="3306430"/>
            <a:ext cx="674868" cy="65824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365" y="3926729"/>
            <a:ext cx="674868" cy="65824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365" y="4479195"/>
            <a:ext cx="674868" cy="658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621818" y="136295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71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18" y="136295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78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817670" y="136295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213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670" y="136295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25" y="3917409"/>
            <a:ext cx="674868" cy="65824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80E291-D0D9-4E6D-A2A1-CA690982D490}"/>
              </a:ext>
            </a:extLst>
          </p:cNvPr>
          <p:cNvSpPr txBox="1"/>
          <p:nvPr/>
        </p:nvSpPr>
        <p:spPr>
          <a:xfrm>
            <a:off x="6992736" y="2905150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/>
              <p:nvPr/>
            </p:nvSpPr>
            <p:spPr>
              <a:xfrm>
                <a:off x="6168844" y="3392702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C129844-AED9-4E27-90D6-2541E2C12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44" y="3392702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47A3A63-BC1C-4991-BB4C-644273390021}"/>
              </a:ext>
            </a:extLst>
          </p:cNvPr>
          <p:cNvSpPr txBox="1"/>
          <p:nvPr/>
        </p:nvSpPr>
        <p:spPr>
          <a:xfrm>
            <a:off x="7083120" y="3352863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20EBD55-00CE-4924-984F-1ECE75BA3066}"/>
              </a:ext>
            </a:extLst>
          </p:cNvPr>
          <p:cNvSpPr txBox="1"/>
          <p:nvPr/>
        </p:nvSpPr>
        <p:spPr>
          <a:xfrm>
            <a:off x="6597733" y="2905150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CB0B1D-78A0-4492-8D29-848C89AA0DFE}"/>
              </a:ext>
            </a:extLst>
          </p:cNvPr>
          <p:cNvSpPr txBox="1"/>
          <p:nvPr/>
        </p:nvSpPr>
        <p:spPr>
          <a:xfrm>
            <a:off x="6472412" y="2468327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35CA81F-C52F-4B38-83A8-D84AFB1D1F07}"/>
              </a:ext>
            </a:extLst>
          </p:cNvPr>
          <p:cNvCxnSpPr/>
          <p:nvPr/>
        </p:nvCxnSpPr>
        <p:spPr>
          <a:xfrm>
            <a:off x="6551250" y="38851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0F63521-12AB-4803-A10F-1BDF1368804C}"/>
              </a:ext>
            </a:extLst>
          </p:cNvPr>
          <p:cNvCxnSpPr/>
          <p:nvPr/>
        </p:nvCxnSpPr>
        <p:spPr>
          <a:xfrm>
            <a:off x="6551250" y="434016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CF45D2-84DA-4562-8F1F-542E84CB8F39}"/>
              </a:ext>
            </a:extLst>
          </p:cNvPr>
          <p:cNvSpPr txBox="1"/>
          <p:nvPr/>
        </p:nvSpPr>
        <p:spPr>
          <a:xfrm>
            <a:off x="7097575" y="3816804"/>
            <a:ext cx="44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5E6D3B-4CF0-4677-8889-00118AE77848}"/>
              </a:ext>
            </a:extLst>
          </p:cNvPr>
          <p:cNvSpPr txBox="1"/>
          <p:nvPr/>
        </p:nvSpPr>
        <p:spPr>
          <a:xfrm>
            <a:off x="6129151" y="4272144"/>
            <a:ext cx="384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D895B5B-D72B-4A25-A704-8321FB1ECAF2}"/>
              </a:ext>
            </a:extLst>
          </p:cNvPr>
          <p:cNvSpPr txBox="1"/>
          <p:nvPr/>
        </p:nvSpPr>
        <p:spPr>
          <a:xfrm>
            <a:off x="6602634" y="381680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1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60A8AFC-B9A9-4883-BFCC-3C49A42B0A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6503" y="1361991"/>
            <a:ext cx="747045" cy="74704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5E8DA018-6ABB-4600-A453-DF4973238387}"/>
              </a:ext>
            </a:extLst>
          </p:cNvPr>
          <p:cNvSpPr txBox="1"/>
          <p:nvPr/>
        </p:nvSpPr>
        <p:spPr>
          <a:xfrm>
            <a:off x="5459347" y="150468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357AAAC-C6BC-4D8B-8002-B30CF2D5D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415" y="5134373"/>
            <a:ext cx="674868" cy="6582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28782A5-2DC1-4B79-A01E-35C008702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958" y="5675304"/>
            <a:ext cx="674868" cy="65824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E116D6C-141D-41FE-B094-ED7508FEA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20" y="5128751"/>
            <a:ext cx="674868" cy="65824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80DC5AA2-3DF4-479B-8504-8A46F225E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820" y="5675304"/>
            <a:ext cx="674868" cy="65824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26BF33A-8141-45D4-9BF9-2F7DED6B3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365" y="5128751"/>
            <a:ext cx="674868" cy="65824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99B31C68-AA78-4EFC-AC38-606D97184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365" y="5675304"/>
            <a:ext cx="674868" cy="65824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FC6F928-F6FD-43CF-A681-9C297FC54B5C}"/>
              </a:ext>
            </a:extLst>
          </p:cNvPr>
          <p:cNvSpPr txBox="1"/>
          <p:nvPr/>
        </p:nvSpPr>
        <p:spPr>
          <a:xfrm>
            <a:off x="6122148" y="3816804"/>
            <a:ext cx="44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3BDBA4E-5119-45C9-B4B9-B7AA6DF41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482" y="2752271"/>
            <a:ext cx="674868" cy="658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CCC6646-455E-4EC4-B22A-485B799F7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6" y="3928692"/>
            <a:ext cx="674868" cy="65824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3142355-49CC-4FE6-BAA7-BE49AB8A6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306" y="5130714"/>
            <a:ext cx="674868" cy="65824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8235C62-49CA-41A4-8318-5165A5D6A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725" y="5137440"/>
            <a:ext cx="674868" cy="65824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91B1FF19-5558-4CE2-883E-61C2A3425094}"/>
              </a:ext>
            </a:extLst>
          </p:cNvPr>
          <p:cNvSpPr/>
          <p:nvPr/>
        </p:nvSpPr>
        <p:spPr>
          <a:xfrm>
            <a:off x="208421" y="256654"/>
            <a:ext cx="8001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Yesterday our answers were all less than 1 hundred. Today our working will take us over the hundred as well.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59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1" grpId="0"/>
      <p:bldP spid="62" grpId="0"/>
      <p:bldP spid="63" grpId="0"/>
      <p:bldP spid="64" grpId="0"/>
      <p:bldP spid="65" grpId="0"/>
      <p:bldP spid="85" grpId="0"/>
      <p:bldP spid="86" grpId="0"/>
      <p:bldP spid="87" grpId="0"/>
      <p:bldP spid="8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BC857-EB2A-4A4B-9F96-0873E1C81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627" y="2022420"/>
            <a:ext cx="2869324" cy="3317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263855-9819-4643-B579-29E52105C52C}"/>
              </a:ext>
            </a:extLst>
          </p:cNvPr>
          <p:cNvSpPr/>
          <p:nvPr/>
        </p:nvSpPr>
        <p:spPr>
          <a:xfrm>
            <a:off x="163336" y="172827"/>
            <a:ext cx="8001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use written method to support our working now. Can you solve this problem?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Send us your working and answer on Seesaw. </a:t>
            </a:r>
          </a:p>
        </p:txBody>
      </p:sp>
    </p:spTree>
    <p:extLst>
      <p:ext uri="{BB962C8B-B14F-4D97-AF65-F5344CB8AC3E}">
        <p14:creationId xmlns:p14="http://schemas.microsoft.com/office/powerpoint/2010/main" val="10239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B90D26BA-59EA-4980-991A-77770F5BFD8F}"/>
              </a:ext>
            </a:extLst>
          </p:cNvPr>
          <p:cNvSpPr txBox="1"/>
          <p:nvPr/>
        </p:nvSpPr>
        <p:spPr>
          <a:xfrm>
            <a:off x="527842" y="641084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Now have a look at the worksheet and answer the questions.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all the teaching from today to help you work out how to solve problems on your worksheet.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Refer back to the PowerPoint if you are stuck, or message on Seesaw for more help.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65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A9375-6CF6-4BFD-8E63-9A7FE779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308"/>
            <a:ext cx="6206266" cy="2487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46497A-AC90-4499-B30A-4F36EAD7CB44}"/>
              </a:ext>
            </a:extLst>
          </p:cNvPr>
          <p:cNvSpPr txBox="1"/>
          <p:nvPr/>
        </p:nvSpPr>
        <p:spPr>
          <a:xfrm>
            <a:off x="595452" y="707992"/>
            <a:ext cx="6358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12.01.21</a:t>
            </a:r>
          </a:p>
          <a:p>
            <a:endParaRPr lang="en-GB" sz="2400" u="sng" dirty="0">
              <a:latin typeface="Comic Sans MS" panose="030F0702030302020204" pitchFamily="66" charset="0"/>
            </a:endParaRPr>
          </a:p>
          <a:p>
            <a:r>
              <a:rPr lang="en-GB" sz="2400" u="sng" dirty="0">
                <a:latin typeface="Comic Sans MS" panose="030F0702030302020204" pitchFamily="66" charset="0"/>
              </a:rPr>
              <a:t>LO. I can multiply a 2-digit number by a 1-digit number. Part 2.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263" y="1333582"/>
            <a:ext cx="7497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Task 1.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recap our 11 x table.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 will chant it all together.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4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409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number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tracks.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40 </a:t>
                </a:r>
                <a14:m>
                  <m:oMath xmlns:m="http://schemas.openxmlformats.org/officeDocument/2006/math">
                    <m:r>
                      <a: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60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</a:t>
                </a:r>
                <a:endPara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statements.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21 ones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tens </a:t>
                </a:r>
                <a14:m>
                  <m:oMath xmlns:m="http://schemas.openxmlformats.org/officeDocument/2006/math">
                    <m:r>
                      <a:rPr kumimoji="0" lang="en-GB" sz="2800" b="0" i="1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ones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21 tens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hundreds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tens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409447"/>
              </a:xfrm>
              <a:prstGeom prst="rect">
                <a:avLst/>
              </a:prstGeom>
              <a:blipFill>
                <a:blip r:embed="rId2"/>
                <a:stretch>
                  <a:fillRect l="-1707" t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981170" y="1844765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98FD5CE3-533A-440E-A7E4-10242F79A4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81170" y="1033184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B0429C8-6353-438B-9ECF-1FAEC9EDFD89}"/>
              </a:ext>
            </a:extLst>
          </p:cNvPr>
          <p:cNvSpPr/>
          <p:nvPr/>
        </p:nvSpPr>
        <p:spPr>
          <a:xfrm>
            <a:off x="1896562" y="11559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1B0685-7F2A-4BE9-99EE-ECE380B6DFD6}"/>
              </a:ext>
            </a:extLst>
          </p:cNvPr>
          <p:cNvSpPr/>
          <p:nvPr/>
        </p:nvSpPr>
        <p:spPr>
          <a:xfrm>
            <a:off x="2626690" y="1155952"/>
            <a:ext cx="550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F2891-81BC-4184-BEC8-65FB334268BF}"/>
              </a:ext>
            </a:extLst>
          </p:cNvPr>
          <p:cNvSpPr/>
          <p:nvPr/>
        </p:nvSpPr>
        <p:spPr>
          <a:xfrm>
            <a:off x="3323522" y="115595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93268-4ED4-4A40-991D-04D938661979}"/>
              </a:ext>
            </a:extLst>
          </p:cNvPr>
          <p:cNvSpPr/>
          <p:nvPr/>
        </p:nvSpPr>
        <p:spPr>
          <a:xfrm>
            <a:off x="4688284" y="115595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9D97C4-4E20-45EF-85A3-DCAC48978DC6}"/>
              </a:ext>
            </a:extLst>
          </p:cNvPr>
          <p:cNvSpPr/>
          <p:nvPr/>
        </p:nvSpPr>
        <p:spPr>
          <a:xfrm>
            <a:off x="6833919" y="115595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02A712-2C4B-4949-A017-DA25B3C5F8C0}"/>
              </a:ext>
            </a:extLst>
          </p:cNvPr>
          <p:cNvSpPr/>
          <p:nvPr/>
        </p:nvSpPr>
        <p:spPr>
          <a:xfrm>
            <a:off x="7549160" y="1155952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9FAF0-ACF9-4A56-A129-75210D4384EC}"/>
              </a:ext>
            </a:extLst>
          </p:cNvPr>
          <p:cNvSpPr/>
          <p:nvPr/>
        </p:nvSpPr>
        <p:spPr>
          <a:xfrm>
            <a:off x="1814675" y="19686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456BCE-C8A7-4F8A-A9E5-223AC6519267}"/>
              </a:ext>
            </a:extLst>
          </p:cNvPr>
          <p:cNvSpPr/>
          <p:nvPr/>
        </p:nvSpPr>
        <p:spPr>
          <a:xfrm>
            <a:off x="2519110" y="196866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B755C-C480-484D-AFFA-B5D405BE7B90}"/>
              </a:ext>
            </a:extLst>
          </p:cNvPr>
          <p:cNvSpPr/>
          <p:nvPr/>
        </p:nvSpPr>
        <p:spPr>
          <a:xfrm>
            <a:off x="4615033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DC97C0-5B0D-471B-9B25-CE4BEB7E4D4E}"/>
              </a:ext>
            </a:extLst>
          </p:cNvPr>
          <p:cNvSpPr/>
          <p:nvPr/>
        </p:nvSpPr>
        <p:spPr>
          <a:xfrm>
            <a:off x="5323292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024AC-023D-49D2-B789-7CB0ACFB2F80}"/>
              </a:ext>
            </a:extLst>
          </p:cNvPr>
          <p:cNvSpPr/>
          <p:nvPr/>
        </p:nvSpPr>
        <p:spPr>
          <a:xfrm>
            <a:off x="6048217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D4ECAB-504A-4C36-82BF-C979A61DBC40}"/>
              </a:ext>
            </a:extLst>
          </p:cNvPr>
          <p:cNvSpPr/>
          <p:nvPr/>
        </p:nvSpPr>
        <p:spPr>
          <a:xfrm>
            <a:off x="7479413" y="196866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03ED94-006E-4BD5-A826-FE5BCA6C0DFC}"/>
              </a:ext>
            </a:extLst>
          </p:cNvPr>
          <p:cNvSpPr/>
          <p:nvPr/>
        </p:nvSpPr>
        <p:spPr>
          <a:xfrm>
            <a:off x="2842886" y="34861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909565-C153-4C72-914D-F76926C5BE31}"/>
              </a:ext>
            </a:extLst>
          </p:cNvPr>
          <p:cNvSpPr/>
          <p:nvPr/>
        </p:nvSpPr>
        <p:spPr>
          <a:xfrm>
            <a:off x="5381920" y="3481035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BC7747-F090-4555-9B35-CE232404AB83}"/>
              </a:ext>
            </a:extLst>
          </p:cNvPr>
          <p:cNvSpPr/>
          <p:nvPr/>
        </p:nvSpPr>
        <p:spPr>
          <a:xfrm>
            <a:off x="7758796" y="3483929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D8A7DF-A521-48F4-BA94-724FB7DD82DA}"/>
              </a:ext>
            </a:extLst>
          </p:cNvPr>
          <p:cNvSpPr/>
          <p:nvPr/>
        </p:nvSpPr>
        <p:spPr>
          <a:xfrm>
            <a:off x="2977889" y="486667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C1450-AD74-485A-84A2-C68AB7CFA987}"/>
              </a:ext>
            </a:extLst>
          </p:cNvPr>
          <p:cNvSpPr/>
          <p:nvPr/>
        </p:nvSpPr>
        <p:spPr>
          <a:xfrm>
            <a:off x="4816525" y="486667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097355-99C6-4530-B0B4-ECD00061ABE0}"/>
              </a:ext>
            </a:extLst>
          </p:cNvPr>
          <p:cNvSpPr/>
          <p:nvPr/>
        </p:nvSpPr>
        <p:spPr>
          <a:xfrm>
            <a:off x="2936466" y="530159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A56454-FD6D-4B12-8067-118A3C48C555}"/>
              </a:ext>
            </a:extLst>
          </p:cNvPr>
          <p:cNvSpPr/>
          <p:nvPr/>
        </p:nvSpPr>
        <p:spPr>
          <a:xfrm>
            <a:off x="5626345" y="530159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AAD23101-DE17-4C4C-BD7E-930E17E1D5D6}"/>
              </a:ext>
            </a:extLst>
          </p:cNvPr>
          <p:cNvSpPr txBox="1"/>
          <p:nvPr/>
        </p:nvSpPr>
        <p:spPr>
          <a:xfrm>
            <a:off x="503001" y="16605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Yesterday we started learning to multiply 2-digit numbers by 1-digit numbers.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can use our multiplication knowledge to support our working.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We thought about the fact that multiplication is repeated addition.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That we can partition our 2-digit numbers to support our multiplication.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That we use place value to support our written multiplication work.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6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335" y="1563886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tray has 26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77135" y="3101969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135" y="3101969"/>
                <a:ext cx="2391705" cy="523220"/>
              </a:xfrm>
              <a:prstGeom prst="rect">
                <a:avLst/>
              </a:prstGeom>
              <a:blipFill>
                <a:blip r:embed="rId4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895988" y="5665127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52 rolls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" y="2725384"/>
            <a:ext cx="2603828" cy="173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9" y="2775353"/>
            <a:ext cx="2120640" cy="653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9" y="3712544"/>
            <a:ext cx="949870" cy="653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9" y="3227235"/>
            <a:ext cx="2120640" cy="65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61" y="2725384"/>
            <a:ext cx="2603828" cy="173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5" y="2775353"/>
            <a:ext cx="2120640" cy="653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5" y="3712544"/>
            <a:ext cx="949870" cy="65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5" y="3227235"/>
            <a:ext cx="2120640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92241" y="3777549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241" y="3777549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95988" y="5123796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52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8" y="5123796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1B4BDB1F-F6E0-42D5-9435-AD04D7A406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10"/>
          <a:stretch/>
        </p:blipFill>
        <p:spPr>
          <a:xfrm>
            <a:off x="1672126" y="3712543"/>
            <a:ext cx="462487" cy="6532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33A8C8-A5E6-4C8C-970B-ED86FFC059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310"/>
          <a:stretch/>
        </p:blipFill>
        <p:spPr>
          <a:xfrm>
            <a:off x="4491552" y="3704074"/>
            <a:ext cx="462487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3D4C5B-F4CE-46D4-B6E8-C6C76F890B4E}"/>
                  </a:ext>
                </a:extLst>
              </p:cNvPr>
              <p:cNvSpPr txBox="1"/>
              <p:nvPr/>
            </p:nvSpPr>
            <p:spPr>
              <a:xfrm>
                <a:off x="869929" y="4623647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40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12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52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3D4C5B-F4CE-46D4-B6E8-C6C76F890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29" y="4623647"/>
                <a:ext cx="2391705" cy="523220"/>
              </a:xfrm>
              <a:prstGeom prst="rect">
                <a:avLst/>
              </a:prstGeom>
              <a:blipFill>
                <a:blip r:embed="rId10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6FEF29-4517-450B-82FB-CB4EE1BFBD58}"/>
              </a:ext>
            </a:extLst>
          </p:cNvPr>
          <p:cNvSpPr/>
          <p:nvPr/>
        </p:nvSpPr>
        <p:spPr>
          <a:xfrm>
            <a:off x="163336" y="172827"/>
            <a:ext cx="8001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recap.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 can use partitioning to support our working.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9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17812 -4.8148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054D1-F43E-4C93-BBB5-DA7E8C5F650B}"/>
              </a:ext>
            </a:extLst>
          </p:cNvPr>
          <p:cNvSpPr txBox="1"/>
          <p:nvPr/>
        </p:nvSpPr>
        <p:spPr>
          <a:xfrm>
            <a:off x="479232" y="1265033"/>
            <a:ext cx="7497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following slides will support you in answering questions 1 and 2 on your worksheet.</a:t>
            </a:r>
          </a:p>
        </p:txBody>
      </p:sp>
    </p:spTree>
    <p:extLst>
      <p:ext uri="{BB962C8B-B14F-4D97-AF65-F5344CB8AC3E}">
        <p14:creationId xmlns:p14="http://schemas.microsoft.com/office/powerpoint/2010/main" val="13629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29819"/>
              </p:ext>
            </p:extLst>
          </p:nvPr>
        </p:nvGraphicFramePr>
        <p:xfrm>
          <a:off x="1353432" y="1778792"/>
          <a:ext cx="3308376" cy="446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6094" y="1097862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25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94" y="1097862"/>
                <a:ext cx="2391705" cy="584775"/>
              </a:xfrm>
              <a:prstGeom prst="rect">
                <a:avLst/>
              </a:prstGeom>
              <a:blipFill>
                <a:blip r:embed="rId4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0437" y="2550579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667286" y="2351565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43048" y="2361029"/>
            <a:ext cx="444154" cy="125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0437" y="3853299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667286" y="3654285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43048" y="3663749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0437" y="5157773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667286" y="4958759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43048" y="4968223"/>
            <a:ext cx="444154" cy="1252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E06ABB-27E0-41DF-8A94-8B5F606F2B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57975" y="2550579"/>
            <a:ext cx="230277" cy="2643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8D81EB-2E6F-4B64-A88F-FB60243F34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57975" y="3853299"/>
            <a:ext cx="230277" cy="2643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AEF8FD-C252-4EEE-BB8E-6D2260CCD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57975" y="5157773"/>
            <a:ext cx="230277" cy="26439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E3491D-7947-45C6-8335-5D67D9D7B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825513" y="2550579"/>
            <a:ext cx="230277" cy="2643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BFFB138-1A8D-47F5-8530-95386063DD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825513" y="3853299"/>
            <a:ext cx="230277" cy="2643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BFDAE7-7853-4A89-8C03-43E525F75E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825513" y="5157773"/>
            <a:ext cx="230277" cy="264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45A3151-9415-4D9D-86E9-6DBEE89E80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07277" y="2809561"/>
            <a:ext cx="230277" cy="264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08B0A4-4DB4-43F8-95A2-2349CB8BA8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7209" y="4112281"/>
            <a:ext cx="230277" cy="2643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62A6749-5E56-4499-8AF9-444DCF562B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7209" y="5413547"/>
            <a:ext cx="230277" cy="264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1133B5-34FF-43CD-ACC0-324923135C58}"/>
                  </a:ext>
                </a:extLst>
              </p:cNvPr>
              <p:cNvSpPr txBox="1"/>
              <p:nvPr/>
            </p:nvSpPr>
            <p:spPr>
              <a:xfrm>
                <a:off x="5426581" y="2599745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15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E1133B5-34FF-43CD-ACC0-32492313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81" y="2599745"/>
                <a:ext cx="2391705" cy="523220"/>
              </a:xfrm>
              <a:prstGeom prst="rect">
                <a:avLst/>
              </a:prstGeom>
              <a:blipFill>
                <a:blip r:embed="rId7"/>
                <a:stretch>
                  <a:fillRect l="-508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79E4B-DF5F-4EC6-BB94-3B6F70ECEE5E}"/>
                  </a:ext>
                </a:extLst>
              </p:cNvPr>
              <p:cNvSpPr txBox="1"/>
              <p:nvPr/>
            </p:nvSpPr>
            <p:spPr>
              <a:xfrm>
                <a:off x="5441687" y="3261974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60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179E4B-DF5F-4EC6-BB94-3B6F70EC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87" y="3261974"/>
                <a:ext cx="2391705" cy="523220"/>
              </a:xfrm>
              <a:prstGeom prst="rect">
                <a:avLst/>
              </a:prstGeom>
              <a:blipFill>
                <a:blip r:embed="rId8"/>
                <a:stretch>
                  <a:fillRect l="-5357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16CD1295-EC7A-457D-A787-49F1C5DDC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4815" y="2809561"/>
            <a:ext cx="230277" cy="26439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F6B9CC2-7AD6-479E-94E9-6E2C1A515B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6409" y="4112281"/>
            <a:ext cx="230277" cy="26439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BD11ABA-CE4A-4C18-9E3A-69AAA3467A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27486" y="5413547"/>
            <a:ext cx="230277" cy="26439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48A886D-D100-4C7E-B337-EB96953AD4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 rot="5400000">
            <a:off x="1889362" y="5851961"/>
            <a:ext cx="444154" cy="1252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F4EEB-0E05-4C98-B3D7-CAEF89F50EDC}"/>
                  </a:ext>
                </a:extLst>
              </p:cNvPr>
              <p:cNvSpPr txBox="1"/>
              <p:nvPr/>
            </p:nvSpPr>
            <p:spPr>
              <a:xfrm>
                <a:off x="5453757" y="3924204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75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6F4EEB-0E05-4C98-B3D7-CAEF89F50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757" y="3924204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8F345D-52ED-436E-A506-3E329270357D}"/>
                  </a:ext>
                </a:extLst>
              </p:cNvPr>
              <p:cNvSpPr txBox="1"/>
              <p:nvPr/>
            </p:nvSpPr>
            <p:spPr>
              <a:xfrm>
                <a:off x="1801946" y="1097862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75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B8F345D-52ED-436E-A506-3E3292703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46" y="1097862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5E18CAB2-AC79-4E82-B868-583987E153C1}"/>
              </a:ext>
            </a:extLst>
          </p:cNvPr>
          <p:cNvSpPr/>
          <p:nvPr/>
        </p:nvSpPr>
        <p:spPr>
          <a:xfrm>
            <a:off x="163336" y="172827"/>
            <a:ext cx="8374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recap.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 can use concrete resources to support our working.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60" y="5893950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00804" y="603663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297808"/>
              </p:ext>
            </p:extLst>
          </p:nvPr>
        </p:nvGraphicFramePr>
        <p:xfrm>
          <a:off x="795693" y="2391835"/>
          <a:ext cx="4680000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2983355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2" y="2983355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91" y="2983355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3699872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2" y="3699872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91" y="3699872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4404995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2" y="4404995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91" y="4404995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5124580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22" y="5124580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91" y="5124580"/>
            <a:ext cx="674868" cy="6582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C091537-46C3-4D5B-8A23-58D89CE5B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0" y="2983355"/>
            <a:ext cx="674868" cy="6582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413FAE-45F0-4094-B901-D6BAD5E91D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0" y="3699872"/>
            <a:ext cx="674868" cy="6582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4FD547A-9D1F-4BDD-9C15-7514C8155F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0" y="4404995"/>
            <a:ext cx="674868" cy="6582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1424FD3-2D9C-4269-AF07-F98014941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40" y="5124580"/>
            <a:ext cx="674868" cy="6582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E9261B-68DD-4FE2-9401-AB5B07810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5" y="2982382"/>
            <a:ext cx="674868" cy="65824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E0C554C-1501-4B56-845B-8838BB612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5" y="3698899"/>
            <a:ext cx="674868" cy="6582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2F87C5-4E28-454B-BF8E-56948A944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5" y="4404022"/>
            <a:ext cx="674868" cy="65824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C0816-B880-4582-A49D-D1853B71B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5" y="5123607"/>
            <a:ext cx="674868" cy="6582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D57B271-9295-4955-94EF-4855D9BEC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3" y="2982382"/>
            <a:ext cx="674868" cy="6582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69C110-2D21-4551-B885-C15FB8B12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3" y="3698899"/>
            <a:ext cx="674868" cy="65824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04DFF08-5FDE-4293-BECE-51EB3341B4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3" y="4404022"/>
            <a:ext cx="674868" cy="65824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4AE42D-2434-4D26-9AA8-EDDFEC526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3" y="5123607"/>
            <a:ext cx="674868" cy="65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/>
              <p:nvPr/>
            </p:nvSpPr>
            <p:spPr>
              <a:xfrm>
                <a:off x="729225" y="156351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4B193BB-D803-4539-AE75-4BAC6606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25" y="1563516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/>
              <p:nvPr/>
            </p:nvSpPr>
            <p:spPr>
              <a:xfrm>
                <a:off x="1925077" y="156351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</a:t>
                </a:r>
                <a:r>
                  <a:rPr lang="en-GB" sz="3200" dirty="0">
                    <a:solidFill>
                      <a:schemeClr val="accent1"/>
                    </a:solidFill>
                  </a:rPr>
                  <a:t>96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2CFD63E-2328-49AF-BD03-FAD2AEC66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077" y="1563516"/>
                <a:ext cx="2391705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D0708203-032E-4486-98AD-79F0A4D85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56" y="5840058"/>
            <a:ext cx="674868" cy="658246"/>
          </a:xfrm>
          <a:prstGeom prst="rect">
            <a:avLst/>
          </a:prstGeom>
        </p:spPr>
      </p:pic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3A208389-EC02-4F46-81DC-ECC72E107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6578"/>
              </p:ext>
            </p:extLst>
          </p:nvPr>
        </p:nvGraphicFramePr>
        <p:xfrm>
          <a:off x="5648919" y="2405969"/>
          <a:ext cx="2448000" cy="3167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00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  <a:gridCol w="489600">
                  <a:extLst>
                    <a:ext uri="{9D8B030D-6E8A-4147-A177-3AD203B41FA5}">
                      <a16:colId xmlns:a16="http://schemas.microsoft.com/office/drawing/2014/main" val="1974124173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381411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540508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1601F05-E06E-4ED7-AD02-D1AD594438DC}"/>
              </a:ext>
            </a:extLst>
          </p:cNvPr>
          <p:cNvSpPr txBox="1"/>
          <p:nvPr/>
        </p:nvSpPr>
        <p:spPr>
          <a:xfrm>
            <a:off x="6580451" y="2797138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5101B9-31C0-47F1-A9F3-CDBEFF48D625}"/>
                  </a:ext>
                </a:extLst>
              </p:cNvPr>
              <p:cNvSpPr txBox="1"/>
              <p:nvPr/>
            </p:nvSpPr>
            <p:spPr>
              <a:xfrm>
                <a:off x="5756559" y="3284690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75101B9-31C0-47F1-A9F3-CDBEFF48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559" y="3284690"/>
                <a:ext cx="44652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AEF18E93-7835-426B-9A8F-3BC75F0ED9A0}"/>
              </a:ext>
            </a:extLst>
          </p:cNvPr>
          <p:cNvSpPr txBox="1"/>
          <p:nvPr/>
        </p:nvSpPr>
        <p:spPr>
          <a:xfrm>
            <a:off x="6670835" y="3244851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D2A1AC-25BA-4EA6-BA52-AC96DE7CEB54}"/>
              </a:ext>
            </a:extLst>
          </p:cNvPr>
          <p:cNvSpPr txBox="1"/>
          <p:nvPr/>
        </p:nvSpPr>
        <p:spPr>
          <a:xfrm>
            <a:off x="6185448" y="2797138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A087E6-33DD-4C5F-950B-D9F9CBB1F811}"/>
              </a:ext>
            </a:extLst>
          </p:cNvPr>
          <p:cNvSpPr txBox="1"/>
          <p:nvPr/>
        </p:nvSpPr>
        <p:spPr>
          <a:xfrm>
            <a:off x="6060127" y="2360315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ADED6B9-17CE-47F7-859A-BC5AA8EDCAEC}"/>
              </a:ext>
            </a:extLst>
          </p:cNvPr>
          <p:cNvCxnSpPr/>
          <p:nvPr/>
        </p:nvCxnSpPr>
        <p:spPr>
          <a:xfrm>
            <a:off x="6133057" y="5123607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/>
              <p:nvPr/>
            </p:nvSpPr>
            <p:spPr>
              <a:xfrm>
                <a:off x="7084281" y="3756964"/>
                <a:ext cx="12015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4)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6FB246-CAF0-42AD-93F7-3F4A4CF48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281" y="3756964"/>
                <a:ext cx="1201511" cy="461665"/>
              </a:xfrm>
              <a:prstGeom prst="rect">
                <a:avLst/>
              </a:prstGeom>
              <a:blipFill>
                <a:blip r:embed="rId10"/>
                <a:stretch>
                  <a:fillRect l="-761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/>
              <p:nvPr/>
            </p:nvSpPr>
            <p:spPr>
              <a:xfrm>
                <a:off x="7009830" y="4210922"/>
                <a:ext cx="1477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20)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38F9671-CC1B-4776-92BC-3F1D60A2B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30" y="4210922"/>
                <a:ext cx="1477844" cy="461665"/>
              </a:xfrm>
              <a:prstGeom prst="rect">
                <a:avLst/>
              </a:prstGeom>
              <a:blipFill>
                <a:blip r:embed="rId11"/>
                <a:stretch>
                  <a:fillRect l="-66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03D2A0D-E43E-444E-9E1D-2E49D95BB726}"/>
              </a:ext>
            </a:extLst>
          </p:cNvPr>
          <p:cNvCxnSpPr/>
          <p:nvPr/>
        </p:nvCxnSpPr>
        <p:spPr>
          <a:xfrm>
            <a:off x="6136085" y="377308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1208227-9EB0-4FAA-8852-C433C6D668AE}"/>
              </a:ext>
            </a:extLst>
          </p:cNvPr>
          <p:cNvCxnSpPr/>
          <p:nvPr/>
        </p:nvCxnSpPr>
        <p:spPr>
          <a:xfrm>
            <a:off x="6133057" y="4658475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012D1AF-1D42-4EB0-A8B0-D0759BE0EF63}"/>
              </a:ext>
            </a:extLst>
          </p:cNvPr>
          <p:cNvSpPr txBox="1"/>
          <p:nvPr/>
        </p:nvSpPr>
        <p:spPr>
          <a:xfrm>
            <a:off x="6203084" y="3714291"/>
            <a:ext cx="94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1   6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1FFC360-87DD-4D3D-A2E2-1619C13F6B06}"/>
              </a:ext>
            </a:extLst>
          </p:cNvPr>
          <p:cNvSpPr txBox="1"/>
          <p:nvPr/>
        </p:nvSpPr>
        <p:spPr>
          <a:xfrm>
            <a:off x="6203084" y="4132471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8   0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90E173-0DEE-4022-A084-1CC1A28AF93E}"/>
              </a:ext>
            </a:extLst>
          </p:cNvPr>
          <p:cNvSpPr txBox="1"/>
          <p:nvPr/>
        </p:nvSpPr>
        <p:spPr>
          <a:xfrm>
            <a:off x="6194946" y="4594143"/>
            <a:ext cx="925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9   6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465D8AF-C163-4DA3-A704-A86697F87C51}"/>
              </a:ext>
            </a:extLst>
          </p:cNvPr>
          <p:cNvSpPr/>
          <p:nvPr/>
        </p:nvSpPr>
        <p:spPr>
          <a:xfrm>
            <a:off x="163336" y="44148"/>
            <a:ext cx="80019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Let’s recap.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Here we are using concrete resources alongside written method.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6" grpId="0"/>
      <p:bldP spid="62" grpId="0"/>
      <p:bldP spid="63" grpId="0"/>
      <p:bldP spid="66" grpId="0"/>
      <p:bldP spid="67" grpId="0"/>
      <p:bldP spid="68" grpId="0"/>
      <p:bldP spid="57" grpId="0"/>
      <p:bldP spid="58" grpId="0"/>
      <p:bldP spid="69" grpId="0"/>
      <p:bldP spid="70" grpId="0"/>
      <p:bldP spid="7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|3.9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.6|2.4|15.8|1.2|1.1|6.2|2.1|1.4|15.4|1.4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1.2|2.6|9.2|0.6|0.9|4.6|7.5|3.6|6.4|3.4|5.5|0.6|13|1.1|8.6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8.3|2.6|10.9|4.4|2.1|2.4|0.6|8.2|1.9|7.1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7.2|11.2|1.5|2|1.6|0.5|4.6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6.9|3.5|1.8|10.8|4.4|3.6|8.6|1.4|4.9|3.2|7.2|6.3|1.6|9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522d4c35-b548-4432-90ae-af4376e1c4b4"/>
    <ds:schemaRef ds:uri="http://purl.org/dc/dcmitype/"/>
    <ds:schemaRef ds:uri="http://purl.org/dc/elements/1.1/"/>
    <ds:schemaRef ds:uri="cee99ee9-287b-4f9a-957c-ba5ae7375c9a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9239</TotalTime>
  <Words>556</Words>
  <Application>Microsoft Office PowerPoint</Application>
  <PresentationFormat>On-screen Show (4:3)</PresentationFormat>
  <Paragraphs>169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Katherine Lamb</cp:lastModifiedBy>
  <cp:revision>243</cp:revision>
  <dcterms:created xsi:type="dcterms:W3CDTF">2019-07-05T11:02:13Z</dcterms:created>
  <dcterms:modified xsi:type="dcterms:W3CDTF">2021-01-08T11:56:38Z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