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57" r:id="rId11"/>
    <p:sldId id="296" r:id="rId12"/>
    <p:sldId id="297" r:id="rId13"/>
    <p:sldId id="298" r:id="rId14"/>
    <p:sldId id="314" r:id="rId15"/>
    <p:sldId id="299" r:id="rId16"/>
    <p:sldId id="300" r:id="rId17"/>
    <p:sldId id="308" r:id="rId18"/>
    <p:sldId id="307" r:id="rId19"/>
    <p:sldId id="306" r:id="rId20"/>
    <p:sldId id="304" r:id="rId21"/>
    <p:sldId id="301" r:id="rId22"/>
    <p:sldId id="309" r:id="rId23"/>
    <p:sldId id="312" r:id="rId24"/>
    <p:sldId id="31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01/02/2022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01/02/2022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26" Type="http://schemas.openxmlformats.org/officeDocument/2006/relationships/image" Target="../media/image57.png"/><Relationship Id="rId21" Type="http://schemas.openxmlformats.org/officeDocument/2006/relationships/image" Target="../media/image52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6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8.png"/><Relationship Id="rId20" Type="http://schemas.openxmlformats.org/officeDocument/2006/relationships/image" Target="../media/image17.png"/><Relationship Id="rId29" Type="http://schemas.openxmlformats.org/officeDocument/2006/relationships/image" Target="../media/image60.png"/><Relationship Id="rId1" Type="http://schemas.openxmlformats.org/officeDocument/2006/relationships/tags" Target="../tags/tag6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24" Type="http://schemas.openxmlformats.org/officeDocument/2006/relationships/image" Target="../media/image55.png"/><Relationship Id="rId32" Type="http://schemas.openxmlformats.org/officeDocument/2006/relationships/image" Target="../media/image6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23" Type="http://schemas.openxmlformats.org/officeDocument/2006/relationships/image" Target="../media/image54.png"/><Relationship Id="rId28" Type="http://schemas.openxmlformats.org/officeDocument/2006/relationships/image" Target="../media/image59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31" Type="http://schemas.openxmlformats.org/officeDocument/2006/relationships/image" Target="../media/image62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53.png"/><Relationship Id="rId27" Type="http://schemas.openxmlformats.org/officeDocument/2006/relationships/image" Target="../media/image58.png"/><Relationship Id="rId30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57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58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7" Type="http://schemas.openxmlformats.org/officeDocument/2006/relationships/image" Target="../media/image1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0.png"/><Relationship Id="rId11" Type="http://schemas.openxmlformats.org/officeDocument/2006/relationships/image" Target="../media/image16.png"/><Relationship Id="rId5" Type="http://schemas.openxmlformats.org/officeDocument/2006/relationships/image" Target="../media/image100.png"/><Relationship Id="rId10" Type="http://schemas.openxmlformats.org/officeDocument/2006/relationships/image" Target="../media/image150.png"/><Relationship Id="rId4" Type="http://schemas.openxmlformats.org/officeDocument/2006/relationships/image" Target="../media/image90.png"/><Relationship Id="rId9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130.png"/><Relationship Id="rId17" Type="http://schemas.openxmlformats.org/officeDocument/2006/relationships/image" Target="../media/image22.png"/><Relationship Id="rId25" Type="http://schemas.openxmlformats.org/officeDocument/2006/relationships/image" Target="../media/image120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16.png"/><Relationship Id="rId1" Type="http://schemas.openxmlformats.org/officeDocument/2006/relationships/tags" Target="../tags/tag1.xml"/><Relationship Id="rId24" Type="http://schemas.openxmlformats.org/officeDocument/2006/relationships/image" Target="../media/image110.png"/><Relationship Id="rId15" Type="http://schemas.openxmlformats.org/officeDocument/2006/relationships/image" Target="../media/image20.png"/><Relationship Id="rId23" Type="http://schemas.openxmlformats.org/officeDocument/2006/relationships/image" Target="../media/image100.png"/><Relationship Id="rId28" Type="http://schemas.openxmlformats.org/officeDocument/2006/relationships/image" Target="../media/image150.png"/><Relationship Id="rId19" Type="http://schemas.openxmlformats.org/officeDocument/2006/relationships/image" Target="../media/image24.png"/><Relationship Id="rId14" Type="http://schemas.openxmlformats.org/officeDocument/2006/relationships/image" Target="../media/image19.png"/><Relationship Id="rId22" Type="http://schemas.openxmlformats.org/officeDocument/2006/relationships/image" Target="../media/image90.png"/><Relationship Id="rId27" Type="http://schemas.openxmlformats.org/officeDocument/2006/relationships/image" Target="../media/image14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26" y="1385360"/>
            <a:ext cx="7298951" cy="447954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2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635" y="1014855"/>
            <a:ext cx="1907224" cy="190722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7453608" y="1956782"/>
            <a:ext cx="475455" cy="30142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938766" y="1956780"/>
            <a:ext cx="62235" cy="3915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08DE6299-CB2A-447C-9EEB-E3B77A8AF7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3242" y="1766232"/>
            <a:ext cx="1496933" cy="8891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E280E3D-C922-4B84-A384-B0EEB1E91A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8006" y="2424594"/>
            <a:ext cx="1637622" cy="7934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D91C48-A009-4A5E-BC89-A17954C336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3766" y="4073773"/>
            <a:ext cx="1637622" cy="7934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37180B8-47AE-4EE1-AD6F-7857E00F20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7858" y="5122827"/>
            <a:ext cx="2391715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315DD43-8046-400F-AB9F-99C8410043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8564"/>
            <a:ext cx="9144000" cy="87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608" y="1104007"/>
            <a:ext cx="40240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Odd One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31158" y="1735712"/>
                <a:ext cx="449162" cy="8902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158" y="1735712"/>
                <a:ext cx="449162" cy="8902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9208" y="1735712"/>
                <a:ext cx="449162" cy="8880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08" y="1735712"/>
                <a:ext cx="449162" cy="8880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55931" y="1735712"/>
                <a:ext cx="449161" cy="8881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931" y="1735712"/>
                <a:ext cx="449161" cy="8881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35755"/>
              </p:ext>
            </p:extLst>
          </p:nvPr>
        </p:nvGraphicFramePr>
        <p:xfrm>
          <a:off x="875064" y="3524294"/>
          <a:ext cx="3127914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546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182920894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596126881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407318482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659068875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87184467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706327841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853660103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68039266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05124"/>
              </p:ext>
            </p:extLst>
          </p:nvPr>
        </p:nvGraphicFramePr>
        <p:xfrm>
          <a:off x="2963115" y="4895894"/>
          <a:ext cx="3127914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546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182920894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596126881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407318482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659068875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87184467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706327841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2853660103"/>
                    </a:ext>
                  </a:extLst>
                </a:gridCol>
                <a:gridCol w="347546">
                  <a:extLst>
                    <a:ext uri="{9D8B030D-6E8A-4147-A177-3AD203B41FA5}">
                      <a16:colId xmlns:a16="http://schemas.microsoft.com/office/drawing/2014/main" val="368039266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62942"/>
              </p:ext>
            </p:extLst>
          </p:nvPr>
        </p:nvGraphicFramePr>
        <p:xfrm>
          <a:off x="5051165" y="3524294"/>
          <a:ext cx="3127914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319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521319">
                  <a:extLst>
                    <a:ext uri="{9D8B030D-6E8A-4147-A177-3AD203B41FA5}">
                      <a16:colId xmlns:a16="http://schemas.microsoft.com/office/drawing/2014/main" val="3648075947"/>
                    </a:ext>
                  </a:extLst>
                </a:gridCol>
                <a:gridCol w="521319">
                  <a:extLst>
                    <a:ext uri="{9D8B030D-6E8A-4147-A177-3AD203B41FA5}">
                      <a16:colId xmlns:a16="http://schemas.microsoft.com/office/drawing/2014/main" val="3806722852"/>
                    </a:ext>
                  </a:extLst>
                </a:gridCol>
                <a:gridCol w="521319">
                  <a:extLst>
                    <a:ext uri="{9D8B030D-6E8A-4147-A177-3AD203B41FA5}">
                      <a16:colId xmlns:a16="http://schemas.microsoft.com/office/drawing/2014/main" val="4198259726"/>
                    </a:ext>
                  </a:extLst>
                </a:gridCol>
                <a:gridCol w="521319">
                  <a:extLst>
                    <a:ext uri="{9D8B030D-6E8A-4147-A177-3AD203B41FA5}">
                      <a16:colId xmlns:a16="http://schemas.microsoft.com/office/drawing/2014/main" val="1204501887"/>
                    </a:ext>
                  </a:extLst>
                </a:gridCol>
                <a:gridCol w="521319">
                  <a:extLst>
                    <a:ext uri="{9D8B030D-6E8A-4147-A177-3AD203B41FA5}">
                      <a16:colId xmlns:a16="http://schemas.microsoft.com/office/drawing/2014/main" val="130855303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032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0.26076 -0.1312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38" y="-657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0.06389 0.1247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622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03246 -0.2247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-1125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-0.16302 0.2240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0" y="1120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19601 0.081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9" y="409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-0.3915 0.3247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83" y="1622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85368"/>
              </p:ext>
            </p:extLst>
          </p:nvPr>
        </p:nvGraphicFramePr>
        <p:xfrm>
          <a:off x="1126215" y="1262375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07505"/>
              </p:ext>
            </p:extLst>
          </p:nvPr>
        </p:nvGraphicFramePr>
        <p:xfrm>
          <a:off x="1126215" y="3639056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41612"/>
              </p:ext>
            </p:extLst>
          </p:nvPr>
        </p:nvGraphicFramePr>
        <p:xfrm>
          <a:off x="1126215" y="4431536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14478"/>
              </p:ext>
            </p:extLst>
          </p:nvPr>
        </p:nvGraphicFramePr>
        <p:xfrm>
          <a:off x="1126215" y="4827776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125249"/>
              </p:ext>
            </p:extLst>
          </p:nvPr>
        </p:nvGraphicFramePr>
        <p:xfrm>
          <a:off x="1126215" y="5224425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58061"/>
              </p:ext>
            </p:extLst>
          </p:nvPr>
        </p:nvGraphicFramePr>
        <p:xfrm>
          <a:off x="1126215" y="5621722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360416" y="1613406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416" y="1613406"/>
                <a:ext cx="335348" cy="476349"/>
              </a:xfrm>
              <a:prstGeom prst="rect">
                <a:avLst/>
              </a:prstGeom>
              <a:blipFill>
                <a:blip r:embed="rId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36724" y="2001511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724" y="2001511"/>
                <a:ext cx="335348" cy="478208"/>
              </a:xfrm>
              <a:prstGeom prst="rect">
                <a:avLst/>
              </a:prstGeom>
              <a:blipFill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734330" y="2392468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30" y="2392468"/>
                <a:ext cx="335348" cy="476990"/>
              </a:xfrm>
              <a:prstGeom prst="rect">
                <a:avLst/>
              </a:prstGeom>
              <a:blipFill>
                <a:blip r:embed="rId7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577628" y="2795563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628" y="2795563"/>
                <a:ext cx="335348" cy="478272"/>
              </a:xfrm>
              <a:prstGeom prst="rect">
                <a:avLst/>
              </a:prstGeom>
              <a:blipFill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488256" y="3192512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56" y="3192512"/>
                <a:ext cx="335348" cy="478272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418396" y="3587991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396" y="3587991"/>
                <a:ext cx="335348" cy="476925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370028" y="399266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28" y="3992669"/>
                <a:ext cx="335348" cy="478208"/>
              </a:xfrm>
              <a:prstGeom prst="rect">
                <a:avLst/>
              </a:prstGeom>
              <a:blipFill>
                <a:blip r:embed="rId11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344654" y="4380774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654" y="4380774"/>
                <a:ext cx="335348" cy="478208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289784" y="4782404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784" y="4782404"/>
                <a:ext cx="439544" cy="478208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293906" y="5170509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06" y="5170509"/>
                <a:ext cx="439544" cy="476349"/>
              </a:xfrm>
              <a:prstGeom prst="rect">
                <a:avLst/>
              </a:prstGeom>
              <a:blipFill>
                <a:blip r:embed="rId1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240622" y="5570562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622" y="5570562"/>
                <a:ext cx="439544" cy="476349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4047456" y="1178364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7910" y="3269795"/>
            <a:ext cx="0" cy="274816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64153" y="316570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53" y="316570"/>
                <a:ext cx="1245854" cy="767582"/>
              </a:xfrm>
              <a:prstGeom prst="rect">
                <a:avLst/>
              </a:prstGeom>
              <a:blipFill>
                <a:blip r:embed="rId1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5701167" y="2476128"/>
            <a:ext cx="0" cy="195540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548685" y="332894"/>
                <a:ext cx="449162" cy="767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685" y="332894"/>
                <a:ext cx="449162" cy="7670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5187864" y="2084817"/>
            <a:ext cx="0" cy="2742959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725053" y="351504"/>
                <a:ext cx="44916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053" y="351504"/>
                <a:ext cx="449162" cy="7693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5701167" y="2476128"/>
            <a:ext cx="0" cy="354183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475367" y="321222"/>
                <a:ext cx="899605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67" y="321222"/>
                <a:ext cx="899605" cy="76604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379388" y="308525"/>
            <a:ext cx="747045" cy="747045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682232" y="4512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025377" y="2001511"/>
                <a:ext cx="335348" cy="479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377" y="2001511"/>
                <a:ext cx="335348" cy="479234"/>
              </a:xfrm>
              <a:prstGeom prst="rect">
                <a:avLst/>
              </a:prstGeom>
              <a:blipFill>
                <a:blip r:embed="rId21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684847" y="4367866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847" y="4367866"/>
                <a:ext cx="335348" cy="478208"/>
              </a:xfrm>
              <a:prstGeom prst="rect">
                <a:avLst/>
              </a:prstGeom>
              <a:blipFill>
                <a:blip r:embed="rId2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874023" y="2396306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023" y="2396306"/>
                <a:ext cx="335348" cy="476990"/>
              </a:xfrm>
              <a:prstGeom prst="rect">
                <a:avLst/>
              </a:prstGeom>
              <a:blipFill>
                <a:blip r:embed="rId2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224000" y="397957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000" y="3979579"/>
                <a:ext cx="335348" cy="478208"/>
              </a:xfrm>
              <a:prstGeom prst="rect">
                <a:avLst/>
              </a:prstGeom>
              <a:blipFill>
                <a:blip r:embed="rId2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253619" y="5570562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619" y="5570562"/>
                <a:ext cx="439544" cy="476349"/>
              </a:xfrm>
              <a:prstGeom prst="rect">
                <a:avLst/>
              </a:prstGeom>
              <a:blipFill>
                <a:blip r:embed="rId2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5187864" y="4792198"/>
            <a:ext cx="0" cy="122576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458702" y="354287"/>
                <a:ext cx="899605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702" y="354287"/>
                <a:ext cx="899605" cy="76604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839855" y="319619"/>
                <a:ext cx="716863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855" y="319619"/>
                <a:ext cx="716863" cy="76925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698361" y="5570943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361" y="5570943"/>
                <a:ext cx="439544" cy="476349"/>
              </a:xfrm>
              <a:prstGeom prst="rect">
                <a:avLst/>
              </a:prstGeom>
              <a:blipFill>
                <a:blip r:embed="rId28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4744361" y="354287"/>
                <a:ext cx="716863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361" y="354287"/>
                <a:ext cx="716863" cy="76925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756807" y="5566603"/>
                <a:ext cx="439544" cy="477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807" y="5566603"/>
                <a:ext cx="439544" cy="477375"/>
              </a:xfrm>
              <a:prstGeom prst="rect">
                <a:avLst/>
              </a:prstGeom>
              <a:blipFill>
                <a:blip r:embed="rId3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074457" y="342062"/>
                <a:ext cx="716863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70C0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457" y="342062"/>
                <a:ext cx="716863" cy="76925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589133" y="318680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133" y="3186809"/>
                <a:ext cx="335348" cy="478208"/>
              </a:xfrm>
              <a:prstGeom prst="rect">
                <a:avLst/>
              </a:prstGeom>
              <a:blipFill>
                <a:blip r:embed="rId3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29" grpId="0"/>
      <p:bldP spid="31" grpId="0"/>
      <p:bldP spid="33" grpId="0"/>
      <p:bldP spid="35" grpId="0"/>
      <p:bldP spid="35" grpId="1"/>
      <p:bldP spid="36" grpId="0"/>
      <p:bldP spid="36" grpId="1"/>
      <p:bldP spid="37" grpId="0"/>
      <p:bldP spid="38" grpId="0"/>
      <p:bldP spid="38" grpId="1"/>
      <p:bldP spid="39" grpId="0"/>
      <p:bldP spid="40" grpId="0"/>
      <p:bldP spid="42" grpId="0"/>
      <p:bldP spid="44" grpId="0"/>
      <p:bldP spid="45" grpId="0"/>
      <p:bldP spid="46" grpId="0"/>
      <p:bldP spid="47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0631" y="404446"/>
            <a:ext cx="7244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Always, sometimes, never? </a:t>
            </a:r>
          </a:p>
          <a:p>
            <a:endParaRPr lang="en-GB" sz="2800" dirty="0"/>
          </a:p>
          <a:p>
            <a:pPr algn="ctr"/>
            <a:r>
              <a:rPr lang="en-GB" sz="2800" dirty="0"/>
              <a:t>“The greater the numerator, the </a:t>
            </a:r>
          </a:p>
          <a:p>
            <a:pPr algn="ctr"/>
            <a:r>
              <a:rPr lang="en-GB" sz="2800" dirty="0"/>
              <a:t>greater the fraction.”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72298" y="2287920"/>
                <a:ext cx="2980303" cy="7654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latin typeface="KG Primary Penmanship" panose="02000506000000020003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4000" dirty="0">
                    <a:latin typeface="KG Primary Penmanship" panose="02000506000000020003" pitchFamily="2" charset="0"/>
                  </a:rPr>
                  <a:t>                </a:t>
                </a:r>
                <a:r>
                  <a:rPr lang="en-GB" sz="28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4000" dirty="0">
                    <a:latin typeface="KG Primary Penmanship" panose="02000506000000020003" pitchFamily="2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98" y="2287920"/>
                <a:ext cx="2980303" cy="7654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264456"/>
              </p:ext>
            </p:extLst>
          </p:nvPr>
        </p:nvGraphicFramePr>
        <p:xfrm>
          <a:off x="1295400" y="3411892"/>
          <a:ext cx="6095999" cy="96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54705955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0478316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3938083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348297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1469194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416699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728586793"/>
                    </a:ext>
                  </a:extLst>
                </a:gridCol>
              </a:tblGrid>
              <a:tr h="967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01748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95400" y="3411892"/>
            <a:ext cx="876300" cy="9671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901643"/>
              </p:ext>
            </p:extLst>
          </p:nvPr>
        </p:nvGraphicFramePr>
        <p:xfrm>
          <a:off x="1295400" y="4778916"/>
          <a:ext cx="6095999" cy="96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54705955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20478316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83938083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348297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1469194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416699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728586793"/>
                    </a:ext>
                  </a:extLst>
                </a:gridCol>
              </a:tblGrid>
              <a:tr h="9671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01748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295400" y="4778916"/>
            <a:ext cx="876300" cy="9671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71700" y="4778916"/>
            <a:ext cx="876300" cy="9671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048000" y="4778916"/>
            <a:ext cx="876300" cy="9671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924300" y="4778916"/>
            <a:ext cx="876300" cy="9671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390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23848" y="2111427"/>
                <a:ext cx="2412840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latin typeface="KG Primary Penmanship" panose="02000506000000020003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848" y="2111427"/>
                <a:ext cx="2412840" cy="7693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261802"/>
              </p:ext>
            </p:extLst>
          </p:nvPr>
        </p:nvGraphicFramePr>
        <p:xfrm>
          <a:off x="1064502" y="2992127"/>
          <a:ext cx="5907801" cy="121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267">
                  <a:extLst>
                    <a:ext uri="{9D8B030D-6E8A-4147-A177-3AD203B41FA5}">
                      <a16:colId xmlns:a16="http://schemas.microsoft.com/office/drawing/2014/main" val="3547059555"/>
                    </a:ext>
                  </a:extLst>
                </a:gridCol>
                <a:gridCol w="1969267">
                  <a:extLst>
                    <a:ext uri="{9D8B030D-6E8A-4147-A177-3AD203B41FA5}">
                      <a16:colId xmlns:a16="http://schemas.microsoft.com/office/drawing/2014/main" val="2204783167"/>
                    </a:ext>
                  </a:extLst>
                </a:gridCol>
                <a:gridCol w="1969267">
                  <a:extLst>
                    <a:ext uri="{9D8B030D-6E8A-4147-A177-3AD203B41FA5}">
                      <a16:colId xmlns:a16="http://schemas.microsoft.com/office/drawing/2014/main" val="3839380837"/>
                    </a:ext>
                  </a:extLst>
                </a:gridCol>
              </a:tblGrid>
              <a:tr h="12147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01748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4500" y="2992126"/>
            <a:ext cx="1964450" cy="121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113310"/>
              </p:ext>
            </p:extLst>
          </p:nvPr>
        </p:nvGraphicFramePr>
        <p:xfrm>
          <a:off x="1064502" y="4647304"/>
          <a:ext cx="5907800" cy="121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780">
                  <a:extLst>
                    <a:ext uri="{9D8B030D-6E8A-4147-A177-3AD203B41FA5}">
                      <a16:colId xmlns:a16="http://schemas.microsoft.com/office/drawing/2014/main" val="824532271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3547059555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4069701561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3875395887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2279795198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3315562165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2383901901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2364026940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2204783167"/>
                    </a:ext>
                  </a:extLst>
                </a:gridCol>
                <a:gridCol w="590780">
                  <a:extLst>
                    <a:ext uri="{9D8B030D-6E8A-4147-A177-3AD203B41FA5}">
                      <a16:colId xmlns:a16="http://schemas.microsoft.com/office/drawing/2014/main" val="3839380837"/>
                    </a:ext>
                  </a:extLst>
                </a:gridCol>
              </a:tblGrid>
              <a:tr h="121477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01748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flipH="1">
            <a:off x="1064500" y="4647303"/>
            <a:ext cx="589676" cy="121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 flipH="1">
            <a:off x="1654176" y="4647302"/>
            <a:ext cx="589676" cy="121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3038473" y="2714852"/>
            <a:ext cx="0" cy="339893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0631" y="258380"/>
            <a:ext cx="7244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Always, sometimes, never? </a:t>
            </a:r>
          </a:p>
          <a:p>
            <a:endParaRPr lang="en-GB" sz="2800" dirty="0"/>
          </a:p>
          <a:p>
            <a:pPr algn="ctr"/>
            <a:r>
              <a:rPr lang="en-GB" sz="2800" dirty="0"/>
              <a:t>“The greater the numerator, the </a:t>
            </a:r>
          </a:p>
          <a:p>
            <a:pPr algn="ctr"/>
            <a:r>
              <a:rPr lang="en-GB" sz="2800" dirty="0"/>
              <a:t>greater the fraction.”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438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 5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96169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6608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38174" y="334776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4" y="334776"/>
                <a:ext cx="449161" cy="886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1769283" y="425159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32956" y="334776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956" y="334776"/>
                <a:ext cx="449161" cy="886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46802" y="2846510"/>
                <a:ext cx="631904" cy="88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02" y="2846510"/>
                <a:ext cx="631904" cy="8885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1769283" y="2960205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41585" y="2846274"/>
                <a:ext cx="631903" cy="888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31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85" y="2846274"/>
                <a:ext cx="631903" cy="8886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38173" y="1591156"/>
                <a:ext cx="449162" cy="885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3" y="1591156"/>
                <a:ext cx="449162" cy="8853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1769283" y="1692682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341584" y="1591327"/>
                <a:ext cx="631904" cy="884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84" y="1591327"/>
                <a:ext cx="631904" cy="884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238173" y="4105134"/>
                <a:ext cx="449162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3" y="4105134"/>
                <a:ext cx="449162" cy="8903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769283" y="4227728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432955" y="4105134"/>
                <a:ext cx="449162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955" y="4105134"/>
                <a:ext cx="449162" cy="8903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93289" y="409259"/>
            <a:ext cx="50206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16929" y="1677471"/>
            <a:ext cx="5004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8" name="Oval 17"/>
          <p:cNvSpPr/>
          <p:nvPr/>
        </p:nvSpPr>
        <p:spPr>
          <a:xfrm>
            <a:off x="1188757" y="2790436"/>
            <a:ext cx="559770" cy="10136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92366" y="2535378"/>
                <a:ext cx="23968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 smtClean="0"/>
                        <m:t>1</m:t>
                      </m:r>
                      <m:r>
                        <m:rPr>
                          <m:nor/>
                        </m:rPr>
                        <a:rPr lang="en-GB" sz="2800" b="0" i="0" smtClean="0"/>
                        <m:t>3 </m:t>
                      </m:r>
                      <m:r>
                        <m:rPr>
                          <m:nor/>
                        </m:rPr>
                        <a:rPr lang="en-GB" sz="2800" b="0" i="0" smtClean="0"/>
                        <m:t>is</m:t>
                      </m:r>
                      <m:r>
                        <m:rPr>
                          <m:nor/>
                        </m:rPr>
                        <a:rPr lang="en-GB" sz="2800" b="0" i="0" smtClean="0"/>
                        <m:t> </m:t>
                      </m:r>
                      <m:r>
                        <m:rPr>
                          <m:nor/>
                        </m:rPr>
                        <a:rPr lang="en-GB" sz="2800" b="0" i="0" smtClean="0"/>
                        <m:t>half</m:t>
                      </m:r>
                      <m:r>
                        <m:rPr>
                          <m:nor/>
                        </m:rPr>
                        <a:rPr lang="en-GB" sz="2800" b="0" i="0" smtClean="0"/>
                        <m:t> </m:t>
                      </m:r>
                      <m:r>
                        <m:rPr>
                          <m:nor/>
                        </m:rPr>
                        <a:rPr lang="en-GB" sz="2800" b="0" i="0" smtClean="0"/>
                        <m:t>of</m:t>
                      </m:r>
                      <m:r>
                        <m:rPr>
                          <m:nor/>
                        </m:rPr>
                        <a:rPr lang="en-GB" sz="2800" b="0" i="0" smtClean="0"/>
                        <m:t> 26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366" y="2535378"/>
                <a:ext cx="239681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315514" y="3265841"/>
                <a:ext cx="5309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514" y="3265841"/>
                <a:ext cx="530915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03977" y="3059548"/>
                <a:ext cx="631904" cy="88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977" y="3059548"/>
                <a:ext cx="631904" cy="8885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728017" y="3059547"/>
                <a:ext cx="449162" cy="885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017" y="3059547"/>
                <a:ext cx="449162" cy="8853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/>
          <p:cNvSpPr/>
          <p:nvPr/>
        </p:nvSpPr>
        <p:spPr>
          <a:xfrm>
            <a:off x="2382242" y="2807461"/>
            <a:ext cx="559770" cy="101367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151809" y="4094443"/>
                <a:ext cx="369043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i="0" smtClean="0"/>
                      <m:t>1</m:t>
                    </m:r>
                    <m:r>
                      <m:rPr>
                        <m:nor/>
                      </m:rPr>
                      <a:rPr lang="en-GB" sz="2800" b="0" i="0" smtClean="0"/>
                      <m:t>5 </m:t>
                    </m:r>
                    <m:r>
                      <m:rPr>
                        <m:nor/>
                      </m:rPr>
                      <a:rPr lang="en-GB" sz="2800" b="0" i="0" smtClean="0"/>
                      <m:t>is</m:t>
                    </m:r>
                    <m:r>
                      <m:rPr>
                        <m:nor/>
                      </m:rPr>
                      <a:rPr lang="en-GB" sz="2800" b="0" i="0" smtClean="0"/>
                      <m:t> </m:t>
                    </m:r>
                    <m:r>
                      <m:rPr>
                        <m:nor/>
                      </m:rPr>
                      <a:rPr lang="en-GB" sz="2800" b="0" i="0" smtClean="0"/>
                      <m:t>less</m:t>
                    </m:r>
                    <m:r>
                      <m:rPr>
                        <m:nor/>
                      </m:rPr>
                      <a:rPr lang="en-GB" sz="2800" b="0" i="0" smtClean="0"/>
                      <m:t> </m:t>
                    </m:r>
                    <m:r>
                      <m:rPr>
                        <m:nor/>
                      </m:rPr>
                      <a:rPr lang="en-GB" sz="2800" b="0" i="0" smtClean="0"/>
                      <m:t>than</m:t>
                    </m:r>
                    <m:r>
                      <m:rPr>
                        <m:nor/>
                      </m:rPr>
                      <a:rPr lang="en-GB" sz="2800" b="0" i="0" smtClean="0"/>
                      <m:t> </m:t>
                    </m:r>
                    <m:r>
                      <m:rPr>
                        <m:nor/>
                      </m:rPr>
                      <a:rPr lang="en-GB" sz="2800" b="0" i="0" smtClean="0"/>
                      <m:t>half</m:t>
                    </m:r>
                    <m:r>
                      <m:rPr>
                        <m:nor/>
                      </m:rPr>
                      <a:rPr lang="en-GB" sz="2800" b="0" i="0" smtClean="0"/>
                      <m:t> </m:t>
                    </m:r>
                    <m:r>
                      <m:rPr>
                        <m:nor/>
                      </m:rPr>
                      <a:rPr lang="en-GB" sz="2800" b="0" i="0" smtClean="0"/>
                      <m:t>of</m:t>
                    </m:r>
                    <m:r>
                      <m:rPr>
                        <m:nor/>
                      </m:rPr>
                      <a:rPr lang="en-GB" sz="2800" b="0" i="0" smtClean="0"/>
                      <m:t> </m:t>
                    </m:r>
                  </m:oMath>
                </a14:m>
                <a:r>
                  <a:rPr lang="en-GB" sz="2800" dirty="0"/>
                  <a:t>31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809" y="4094443"/>
                <a:ext cx="3690434" cy="523220"/>
              </a:xfrm>
              <a:prstGeom prst="rect">
                <a:avLst/>
              </a:prstGeom>
              <a:blipFill>
                <a:blip r:embed="rId17"/>
                <a:stretch>
                  <a:fillRect t="-11765" r="-2314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85590" y="4750261"/>
                <a:ext cx="5309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590" y="4750261"/>
                <a:ext cx="530915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903571" y="4538046"/>
                <a:ext cx="631904" cy="88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31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571" y="4538046"/>
                <a:ext cx="631904" cy="8885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827611" y="4538045"/>
                <a:ext cx="449162" cy="885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611" y="4538045"/>
                <a:ext cx="449162" cy="88530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825354" y="2941546"/>
            <a:ext cx="50206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38371" y="4219064"/>
            <a:ext cx="50206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6C8317-21D7-4908-8F5A-062C714721BD}"/>
              </a:ext>
            </a:extLst>
          </p:cNvPr>
          <p:cNvSpPr txBox="1"/>
          <p:nvPr/>
        </p:nvSpPr>
        <p:spPr>
          <a:xfrm>
            <a:off x="695550" y="334776"/>
            <a:ext cx="6608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30A3DA4-475F-4974-A74E-5E693DCA23AE}"/>
                  </a:ext>
                </a:extLst>
              </p:cNvPr>
              <p:cNvSpPr/>
              <p:nvPr/>
            </p:nvSpPr>
            <p:spPr>
              <a:xfrm>
                <a:off x="1238174" y="334776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30A3DA4-475F-4974-A74E-5E693DCA23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4" y="334776"/>
                <a:ext cx="449161" cy="88633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F9BEF254-93A5-4200-B950-1DC8AD7533F4}"/>
              </a:ext>
            </a:extLst>
          </p:cNvPr>
          <p:cNvSpPr/>
          <p:nvPr/>
        </p:nvSpPr>
        <p:spPr>
          <a:xfrm>
            <a:off x="1769283" y="425159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505C8D9-DF8A-4EEB-A2F0-9CE64A37E2C9}"/>
                  </a:ext>
                </a:extLst>
              </p:cNvPr>
              <p:cNvSpPr/>
              <p:nvPr/>
            </p:nvSpPr>
            <p:spPr>
              <a:xfrm>
                <a:off x="2432956" y="334776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505C8D9-DF8A-4EEB-A2F0-9CE64A37E2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956" y="334776"/>
                <a:ext cx="449161" cy="88633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0903B01-5EED-4AE6-8DCE-C41AF2C8FE1A}"/>
                  </a:ext>
                </a:extLst>
              </p:cNvPr>
              <p:cNvSpPr/>
              <p:nvPr/>
            </p:nvSpPr>
            <p:spPr>
              <a:xfrm>
                <a:off x="1146802" y="2846510"/>
                <a:ext cx="631904" cy="88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0903B01-5EED-4AE6-8DCE-C41AF2C8F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02" y="2846510"/>
                <a:ext cx="631904" cy="8885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>
            <a:extLst>
              <a:ext uri="{FF2B5EF4-FFF2-40B4-BE49-F238E27FC236}">
                <a16:creationId xmlns:a16="http://schemas.microsoft.com/office/drawing/2014/main" id="{FEAAF2B7-F8FB-4E83-B3A2-6FCFDB6B89C7}"/>
              </a:ext>
            </a:extLst>
          </p:cNvPr>
          <p:cNvSpPr/>
          <p:nvPr/>
        </p:nvSpPr>
        <p:spPr>
          <a:xfrm>
            <a:off x="1769283" y="2960205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1F7793A-E4CD-4FD9-8085-5DBD8D1B10EE}"/>
                  </a:ext>
                </a:extLst>
              </p:cNvPr>
              <p:cNvSpPr/>
              <p:nvPr/>
            </p:nvSpPr>
            <p:spPr>
              <a:xfrm>
                <a:off x="2341585" y="2846274"/>
                <a:ext cx="631903" cy="888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31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1F7793A-E4CD-4FD9-8085-5DBD8D1B1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85" y="2846274"/>
                <a:ext cx="631903" cy="88864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C943825-0AF8-466B-885C-A4EA3CE9DAAC}"/>
                  </a:ext>
                </a:extLst>
              </p:cNvPr>
              <p:cNvSpPr/>
              <p:nvPr/>
            </p:nvSpPr>
            <p:spPr>
              <a:xfrm>
                <a:off x="1238173" y="1591156"/>
                <a:ext cx="449162" cy="885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C943825-0AF8-466B-885C-A4EA3CE9DA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3" y="1591156"/>
                <a:ext cx="449162" cy="88530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8903B063-EC3C-4C69-9944-0741E4544558}"/>
              </a:ext>
            </a:extLst>
          </p:cNvPr>
          <p:cNvSpPr/>
          <p:nvPr/>
        </p:nvSpPr>
        <p:spPr>
          <a:xfrm>
            <a:off x="1769283" y="1692682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BAE5F32-0FCF-43DF-8D3F-D3093DAFE53A}"/>
                  </a:ext>
                </a:extLst>
              </p:cNvPr>
              <p:cNvSpPr/>
              <p:nvPr/>
            </p:nvSpPr>
            <p:spPr>
              <a:xfrm>
                <a:off x="2341584" y="1591327"/>
                <a:ext cx="631904" cy="884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14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BAE5F32-0FCF-43DF-8D3F-D3093DAFE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584" y="1591327"/>
                <a:ext cx="631904" cy="88472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C1A9D6A-6DAB-4995-8660-56ECC0D8ED78}"/>
                  </a:ext>
                </a:extLst>
              </p:cNvPr>
              <p:cNvSpPr/>
              <p:nvPr/>
            </p:nvSpPr>
            <p:spPr>
              <a:xfrm>
                <a:off x="1238173" y="4105134"/>
                <a:ext cx="449162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C1A9D6A-6DAB-4995-8660-56ECC0D8ED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173" y="4105134"/>
                <a:ext cx="449162" cy="89037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AB3647ED-41F4-42EF-94A3-D0EEA9D58ED7}"/>
              </a:ext>
            </a:extLst>
          </p:cNvPr>
          <p:cNvSpPr/>
          <p:nvPr/>
        </p:nvSpPr>
        <p:spPr>
          <a:xfrm>
            <a:off x="1769283" y="4227728"/>
            <a:ext cx="573314" cy="6162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124B71A-7016-49BE-82B5-8D24402B935D}"/>
                  </a:ext>
                </a:extLst>
              </p:cNvPr>
              <p:cNvSpPr/>
              <p:nvPr/>
            </p:nvSpPr>
            <p:spPr>
              <a:xfrm>
                <a:off x="2432955" y="4105134"/>
                <a:ext cx="449162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1124B71A-7016-49BE-82B5-8D24402B93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955" y="4105134"/>
                <a:ext cx="449162" cy="89037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705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8" grpId="1" animBg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8275" y="1608270"/>
            <a:ext cx="2304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Equivalent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2103" y="2602498"/>
            <a:ext cx="1229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Equal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9803" y="3626515"/>
            <a:ext cx="318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same value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7657"/>
              </p:ext>
            </p:extLst>
          </p:nvPr>
        </p:nvGraphicFramePr>
        <p:xfrm>
          <a:off x="2315951" y="3992839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237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1095580153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328363143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1361399938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765983991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949047352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449041681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457897076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44114"/>
              </p:ext>
            </p:extLst>
          </p:nvPr>
        </p:nvGraphicFramePr>
        <p:xfrm>
          <a:off x="2315951" y="3992839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237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1095580153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328363143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1361399938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765983991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949047352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449041681"/>
                    </a:ext>
                  </a:extLst>
                </a:gridCol>
                <a:gridCol w="479237">
                  <a:extLst>
                    <a:ext uri="{9D8B030D-6E8A-4147-A177-3AD203B41FA5}">
                      <a16:colId xmlns:a16="http://schemas.microsoft.com/office/drawing/2014/main" val="3457897076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07765" y="1579714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65" y="1579714"/>
                <a:ext cx="449161" cy="886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07765" y="3599014"/>
                <a:ext cx="449162" cy="890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65" y="3599014"/>
                <a:ext cx="449162" cy="8903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1246909" y="2407489"/>
            <a:ext cx="822046" cy="3224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068955" y="2407490"/>
            <a:ext cx="48767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Denominator –</a:t>
            </a:r>
          </a:p>
          <a:p>
            <a:r>
              <a:rPr lang="en-GB" sz="2800" dirty="0"/>
              <a:t>How many equal parts there are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440305" y="1813994"/>
            <a:ext cx="6286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68955" y="1491513"/>
            <a:ext cx="551311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Numerator –</a:t>
            </a:r>
          </a:p>
          <a:p>
            <a:r>
              <a:rPr lang="en-GB" sz="2800" dirty="0"/>
              <a:t>How many of the parts we are using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50399"/>
              </p:ext>
            </p:extLst>
          </p:nvPr>
        </p:nvGraphicFramePr>
        <p:xfrm>
          <a:off x="2315953" y="1950800"/>
          <a:ext cx="3833894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685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1291262">
                  <a:extLst>
                    <a:ext uri="{9D8B030D-6E8A-4147-A177-3AD203B41FA5}">
                      <a16:colId xmlns:a16="http://schemas.microsoft.com/office/drawing/2014/main" val="4232841897"/>
                    </a:ext>
                  </a:extLst>
                </a:gridCol>
                <a:gridCol w="1157649">
                  <a:extLst>
                    <a:ext uri="{9D8B030D-6E8A-4147-A177-3AD203B41FA5}">
                      <a16:colId xmlns:a16="http://schemas.microsoft.com/office/drawing/2014/main" val="1407565889"/>
                    </a:ext>
                  </a:extLst>
                </a:gridCol>
                <a:gridCol w="759298">
                  <a:extLst>
                    <a:ext uri="{9D8B030D-6E8A-4147-A177-3AD203B41FA5}">
                      <a16:colId xmlns:a16="http://schemas.microsoft.com/office/drawing/2014/main" val="3988602040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44524"/>
              </p:ext>
            </p:extLst>
          </p:nvPr>
        </p:nvGraphicFramePr>
        <p:xfrm>
          <a:off x="2315953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059132"/>
              </p:ext>
            </p:extLst>
          </p:nvPr>
        </p:nvGraphicFramePr>
        <p:xfrm>
          <a:off x="2315953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52927"/>
              </p:ext>
            </p:extLst>
          </p:nvPr>
        </p:nvGraphicFramePr>
        <p:xfrm>
          <a:off x="2315953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10565"/>
              </p:ext>
            </p:extLst>
          </p:nvPr>
        </p:nvGraphicFramePr>
        <p:xfrm>
          <a:off x="2315953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272959"/>
              </p:ext>
            </p:extLst>
          </p:nvPr>
        </p:nvGraphicFramePr>
        <p:xfrm>
          <a:off x="2315953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77453"/>
              </p:ext>
            </p:extLst>
          </p:nvPr>
        </p:nvGraphicFramePr>
        <p:xfrm>
          <a:off x="2315951" y="1950800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2423123" y="5198104"/>
            <a:ext cx="32179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What do you notice?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67512" y="4504264"/>
                <a:ext cx="301948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504264"/>
                <a:ext cx="3019481" cy="769378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021375" y="4504264"/>
                <a:ext cx="301948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375" y="4504264"/>
                <a:ext cx="3019481" cy="769378"/>
              </a:xfrm>
              <a:prstGeom prst="rect">
                <a:avLst/>
              </a:prstGeom>
              <a:blipFill>
                <a:blip r:embed="rId8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955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0035 -0.16435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8218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7" grpId="0" build="allAtOnce"/>
      <p:bldP spid="9" grpId="0" build="allAtOnce"/>
      <p:bldP spid="20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98376" y="541254"/>
                <a:ext cx="3194208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/>
                  <a:t>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?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376" y="541254"/>
                <a:ext cx="3194208" cy="769378"/>
              </a:xfrm>
              <a:prstGeom prst="rect">
                <a:avLst/>
              </a:prstGeom>
              <a:blipFill>
                <a:blip r:embed="rId5"/>
                <a:stretch>
                  <a:fillRect l="-4008" r="-2863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59543"/>
              </p:ext>
            </p:extLst>
          </p:nvPr>
        </p:nvGraphicFramePr>
        <p:xfrm>
          <a:off x="2232127" y="1608983"/>
          <a:ext cx="4683019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335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520336">
                  <a:extLst>
                    <a:ext uri="{9D8B030D-6E8A-4147-A177-3AD203B41FA5}">
                      <a16:colId xmlns:a16="http://schemas.microsoft.com/office/drawing/2014/main" val="2107107190"/>
                    </a:ext>
                  </a:extLst>
                </a:gridCol>
                <a:gridCol w="520335">
                  <a:extLst>
                    <a:ext uri="{9D8B030D-6E8A-4147-A177-3AD203B41FA5}">
                      <a16:colId xmlns:a16="http://schemas.microsoft.com/office/drawing/2014/main" val="1078360093"/>
                    </a:ext>
                  </a:extLst>
                </a:gridCol>
                <a:gridCol w="520336">
                  <a:extLst>
                    <a:ext uri="{9D8B030D-6E8A-4147-A177-3AD203B41FA5}">
                      <a16:colId xmlns:a16="http://schemas.microsoft.com/office/drawing/2014/main" val="1369127342"/>
                    </a:ext>
                  </a:extLst>
                </a:gridCol>
                <a:gridCol w="520335">
                  <a:extLst>
                    <a:ext uri="{9D8B030D-6E8A-4147-A177-3AD203B41FA5}">
                      <a16:colId xmlns:a16="http://schemas.microsoft.com/office/drawing/2014/main" val="1411068337"/>
                    </a:ext>
                  </a:extLst>
                </a:gridCol>
                <a:gridCol w="520336">
                  <a:extLst>
                    <a:ext uri="{9D8B030D-6E8A-4147-A177-3AD203B41FA5}">
                      <a16:colId xmlns:a16="http://schemas.microsoft.com/office/drawing/2014/main" val="2506134622"/>
                    </a:ext>
                  </a:extLst>
                </a:gridCol>
                <a:gridCol w="520335">
                  <a:extLst>
                    <a:ext uri="{9D8B030D-6E8A-4147-A177-3AD203B41FA5}">
                      <a16:colId xmlns:a16="http://schemas.microsoft.com/office/drawing/2014/main" val="2042831952"/>
                    </a:ext>
                  </a:extLst>
                </a:gridCol>
                <a:gridCol w="520336">
                  <a:extLst>
                    <a:ext uri="{9D8B030D-6E8A-4147-A177-3AD203B41FA5}">
                      <a16:colId xmlns:a16="http://schemas.microsoft.com/office/drawing/2014/main" val="1514990349"/>
                    </a:ext>
                  </a:extLst>
                </a:gridCol>
                <a:gridCol w="520335">
                  <a:extLst>
                    <a:ext uri="{9D8B030D-6E8A-4147-A177-3AD203B41FA5}">
                      <a16:colId xmlns:a16="http://schemas.microsoft.com/office/drawing/2014/main" val="3945219546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7512" y="4494700"/>
                <a:ext cx="301948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4494700"/>
                <a:ext cx="3019481" cy="769378"/>
              </a:xfrm>
              <a:prstGeom prst="rect">
                <a:avLst/>
              </a:prstGeom>
              <a:blipFill>
                <a:blip r:embed="rId6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21375" y="4494700"/>
                <a:ext cx="3019481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375" y="4494700"/>
                <a:ext cx="3019481" cy="769378"/>
              </a:xfrm>
              <a:prstGeom prst="rect">
                <a:avLst/>
              </a:prstGeom>
              <a:blipFill>
                <a:blip r:embed="rId7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61410"/>
              </p:ext>
            </p:extLst>
          </p:nvPr>
        </p:nvGraphicFramePr>
        <p:xfrm>
          <a:off x="2232127" y="3321359"/>
          <a:ext cx="4683019" cy="1115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1006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1561007">
                  <a:extLst>
                    <a:ext uri="{9D8B030D-6E8A-4147-A177-3AD203B41FA5}">
                      <a16:colId xmlns:a16="http://schemas.microsoft.com/office/drawing/2014/main" val="2057585094"/>
                    </a:ext>
                  </a:extLst>
                </a:gridCol>
                <a:gridCol w="1561006">
                  <a:extLst>
                    <a:ext uri="{9D8B030D-6E8A-4147-A177-3AD203B41FA5}">
                      <a16:colId xmlns:a16="http://schemas.microsoft.com/office/drawing/2014/main" val="3487097325"/>
                    </a:ext>
                  </a:extLst>
                </a:gridCol>
              </a:tblGrid>
              <a:tr h="1115673"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>
                        <a:latin typeface="KG Primary Penmanship" panose="02000506000000020003" pitchFamily="2" charset="0"/>
                      </a:endParaRPr>
                    </a:p>
                  </a:txBody>
                  <a:tcPr marL="111692" marR="111692" marT="55846" marB="55846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3334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0.00018 -0.0844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4.9|10.4|0.9|5.9|6.2|2.3|3.6|4.4|1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0.7|1.2|2.4|2.1|1.2|2.7|0.7|2.9|1.6|3.2|0.6|0.7|2.8|2.5|3.5|5.6|2.7|3.4|3.4|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5.7|5.9|3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2.1|1.6|2.3|1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5.7|4.6|2.5|11|13|0.8|1.1|2.2|3.4|3.3|1.4|2.6|1.6|1|1.2|10.4|1.5|2.2|1|1.6|0.9|0.9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8.8|0.8|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1.5|2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cee99ee9-287b-4f9a-957c-ba5ae7375c9a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B2E25F-45BA-42BF-A9C8-55E01F73AD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9479</TotalTime>
  <Words>231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question 5 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221</cp:revision>
  <dcterms:created xsi:type="dcterms:W3CDTF">2019-07-05T11:02:13Z</dcterms:created>
  <dcterms:modified xsi:type="dcterms:W3CDTF">2022-02-01T21:27:19Z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