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1" r:id="rId5"/>
    <p:sldMasterId id="2147483673" r:id="rId6"/>
    <p:sldMasterId id="2147483675" r:id="rId7"/>
    <p:sldMasterId id="2147483677" r:id="rId8"/>
    <p:sldMasterId id="2147483679" r:id="rId9"/>
    <p:sldMasterId id="2147483682" r:id="rId10"/>
  </p:sldMasterIdLst>
  <p:notesMasterIdLst>
    <p:notesMasterId r:id="rId26"/>
  </p:notesMasterIdLst>
  <p:sldIdLst>
    <p:sldId id="296" r:id="rId11"/>
    <p:sldId id="297" r:id="rId12"/>
    <p:sldId id="333" r:id="rId13"/>
    <p:sldId id="323" r:id="rId14"/>
    <p:sldId id="332" r:id="rId15"/>
    <p:sldId id="299" r:id="rId16"/>
    <p:sldId id="300" r:id="rId17"/>
    <p:sldId id="328" r:id="rId18"/>
    <p:sldId id="329" r:id="rId19"/>
    <p:sldId id="301" r:id="rId20"/>
    <p:sldId id="306" r:id="rId21"/>
    <p:sldId id="330" r:id="rId22"/>
    <p:sldId id="331" r:id="rId23"/>
    <p:sldId id="317" r:id="rId24"/>
    <p:sldId id="334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70" userDrawn="1">
          <p15:clr>
            <a:srgbClr val="A4A3A4"/>
          </p15:clr>
        </p15:guide>
        <p15:guide id="2" pos="453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6" autoAdjust="0"/>
    <p:restoredTop sz="96327"/>
  </p:normalViewPr>
  <p:slideViewPr>
    <p:cSldViewPr snapToGrid="0" snapToObjects="1">
      <p:cViewPr varScale="1">
        <p:scale>
          <a:sx n="68" d="100"/>
          <a:sy n="68" d="100"/>
        </p:scale>
        <p:origin x="1470" y="72"/>
      </p:cViewPr>
      <p:guideLst>
        <p:guide orient="horz" pos="1570"/>
        <p:guide pos="45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presProps" Target="presProp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9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18/01/2022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KG Primary Penmanship" panose="02000506000000020003" pitchFamily="2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18/01/2022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85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73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5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21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Relationship Id="rId6" Type="http://schemas.openxmlformats.org/officeDocument/2006/relationships/image" Target="../media/image20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Relationship Id="rId5" Type="http://schemas.openxmlformats.org/officeDocument/2006/relationships/image" Target="../media/image2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7.xml"/><Relationship Id="rId5" Type="http://schemas.openxmlformats.org/officeDocument/2006/relationships/image" Target="../media/image23.png"/><Relationship Id="rId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4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Relationship Id="rId6" Type="http://schemas.openxmlformats.org/officeDocument/2006/relationships/image" Target="../media/image130.png"/></Relationships>
</file>

<file path=ppt/slides/_rels/slide8.xml.rels><?xml version="1.0" encoding="UTF-8" standalone="yes"?>
<Relationships xmlns="http://schemas.openxmlformats.org/package/2006/relationships"><Relationship Id="rId7" Type="http://schemas.openxmlformats.org/officeDocument/2006/relationships/image" Target="../media/image12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7" Type="http://schemas.openxmlformats.org/officeDocument/2006/relationships/image" Target="../media/image10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Relationship Id="rId6" Type="http://schemas.openxmlformats.org/officeDocument/2006/relationships/image" Target="../media/image12.png"/><Relationship Id="rId11" Type="http://schemas.openxmlformats.org/officeDocument/2006/relationships/image" Target="../media/image19.png"/><Relationship Id="rId5" Type="http://schemas.openxmlformats.org/officeDocument/2006/relationships/image" Target="../media/image17.png"/><Relationship Id="rId10" Type="http://schemas.openxmlformats.org/officeDocument/2006/relationships/image" Target="../media/image18.png"/><Relationship Id="rId9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2AFB0E5-6657-43FD-A118-A58D39F234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098" y="4145533"/>
            <a:ext cx="6492803" cy="248738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CA6E29A-C9BC-4481-B39B-24AF1E7C1595}"/>
              </a:ext>
            </a:extLst>
          </p:cNvPr>
          <p:cNvSpPr txBox="1"/>
          <p:nvPr/>
        </p:nvSpPr>
        <p:spPr>
          <a:xfrm>
            <a:off x="436098" y="225083"/>
            <a:ext cx="7863840" cy="2308324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en-GB" sz="3600" u="sng" dirty="0">
                <a:latin typeface="Comic Sans MS" panose="030F0702030302020204" pitchFamily="66" charset="0"/>
              </a:rPr>
              <a:t>31.1.22</a:t>
            </a:r>
          </a:p>
          <a:p>
            <a:endParaRPr lang="en-GB" sz="3600" u="sng" dirty="0">
              <a:latin typeface="Comic Sans MS" panose="030F0702030302020204" pitchFamily="66" charset="0"/>
            </a:endParaRPr>
          </a:p>
          <a:p>
            <a:r>
              <a:rPr lang="en-GB" sz="3600" u="sng" dirty="0">
                <a:latin typeface="Comic Sans MS" panose="030F0702030302020204" pitchFamily="66" charset="0"/>
              </a:rPr>
              <a:t>LO – I understand what unit and non-unit fractions are.</a:t>
            </a:r>
          </a:p>
        </p:txBody>
      </p:sp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questions </a:t>
            </a:r>
            <a:b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1 – 3 on the worksheet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7060FF9-2EEA-45DE-9D52-010A435CE76A}"/>
              </a:ext>
            </a:extLst>
          </p:cNvPr>
          <p:cNvSpPr txBox="1"/>
          <p:nvPr/>
        </p:nvSpPr>
        <p:spPr>
          <a:xfrm>
            <a:off x="569741" y="2670528"/>
            <a:ext cx="8004517" cy="1938992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r>
              <a:rPr lang="en-GB" sz="4000" dirty="0">
                <a:latin typeface="Comic Sans MS" panose="030F0702030302020204" pitchFamily="66" charset="0"/>
              </a:rPr>
              <a:t>Have a go at questions</a:t>
            </a:r>
          </a:p>
          <a:p>
            <a:r>
              <a:rPr lang="en-GB" sz="4000" dirty="0">
                <a:latin typeface="Comic Sans MS" panose="030F0702030302020204" pitchFamily="66" charset="0"/>
              </a:rPr>
              <a:t>1, 2 and 3. Remember to keep all of your work neat.</a:t>
            </a:r>
          </a:p>
        </p:txBody>
      </p:sp>
    </p:spTree>
    <p:extLst>
      <p:ext uri="{BB962C8B-B14F-4D97-AF65-F5344CB8AC3E}">
        <p14:creationId xmlns:p14="http://schemas.microsoft.com/office/powerpoint/2010/main" val="37822426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5405" y="405430"/>
            <a:ext cx="747045" cy="74704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728249" y="548119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8BD1202-3191-4DC8-86BB-B5165173CCB4}"/>
                  </a:ext>
                </a:extLst>
              </p:cNvPr>
              <p:cNvSpPr txBox="1"/>
              <p:nvPr/>
            </p:nvSpPr>
            <p:spPr>
              <a:xfrm>
                <a:off x="971550" y="788430"/>
                <a:ext cx="6335403" cy="7653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800" dirty="0">
                    <a:solidFill>
                      <a:prstClr val="black"/>
                    </a:solidFill>
                  </a:rPr>
                  <a:t>Show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prstClr val="black"/>
                            </a:solidFill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prstClr val="black"/>
                            </a:solidFill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prstClr val="black"/>
                    </a:solidFill>
                  </a:rPr>
                  <a:t> on each of the representations.</a:t>
                </a: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8BD1202-3191-4DC8-86BB-B5165173CC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550" y="788430"/>
                <a:ext cx="6335403" cy="765338"/>
              </a:xfrm>
              <a:prstGeom prst="rect">
                <a:avLst/>
              </a:prstGeom>
              <a:blipFill>
                <a:blip r:embed="rId6"/>
                <a:stretch>
                  <a:fillRect b="-10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03DCF662-7E19-48D5-9DD0-38CE15ED6A6A}"/>
                  </a:ext>
                </a:extLst>
              </p:cNvPr>
              <p:cNvSpPr txBox="1"/>
              <p:nvPr/>
            </p:nvSpPr>
            <p:spPr>
              <a:xfrm>
                <a:off x="971549" y="3279989"/>
                <a:ext cx="6335403" cy="7653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800" dirty="0">
                    <a:solidFill>
                      <a:prstClr val="black"/>
                    </a:solidFill>
                  </a:rPr>
                  <a:t>Show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prstClr val="black"/>
                            </a:solidFill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prstClr val="black"/>
                            </a:solidFill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prstClr val="black"/>
                    </a:solidFill>
                  </a:rPr>
                  <a:t> on each of the representations.</a:t>
                </a: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03DCF662-7E19-48D5-9DD0-38CE15ED6A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549" y="3279989"/>
                <a:ext cx="6335403" cy="765338"/>
              </a:xfrm>
              <a:prstGeom prst="rect">
                <a:avLst/>
              </a:prstGeom>
              <a:blipFill>
                <a:blip r:embed="rId7"/>
                <a:stretch>
                  <a:fillRect b="-10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>
            <a:extLst>
              <a:ext uri="{FF2B5EF4-FFF2-40B4-BE49-F238E27FC236}">
                <a16:creationId xmlns:a16="http://schemas.microsoft.com/office/drawing/2014/main" id="{77C8FDE0-BC5F-40E7-AA8D-6E29BFB4A40E}"/>
              </a:ext>
            </a:extLst>
          </p:cNvPr>
          <p:cNvSpPr/>
          <p:nvPr/>
        </p:nvSpPr>
        <p:spPr>
          <a:xfrm>
            <a:off x="730319" y="1647790"/>
            <a:ext cx="1821712" cy="1552353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EBC1CBAC-C2F5-4EFB-83FD-0A70F88C9F03}"/>
              </a:ext>
            </a:extLst>
          </p:cNvPr>
          <p:cNvSpPr/>
          <p:nvPr/>
        </p:nvSpPr>
        <p:spPr>
          <a:xfrm>
            <a:off x="2839110" y="1647790"/>
            <a:ext cx="1821712" cy="1552353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133B7113-A6F2-41AD-B7A7-691C2426176A}"/>
              </a:ext>
            </a:extLst>
          </p:cNvPr>
          <p:cNvSpPr/>
          <p:nvPr/>
        </p:nvSpPr>
        <p:spPr>
          <a:xfrm>
            <a:off x="4985827" y="1643835"/>
            <a:ext cx="1821712" cy="1552353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EE4F6451-A392-48E0-B339-93FC66599552}"/>
              </a:ext>
            </a:extLst>
          </p:cNvPr>
          <p:cNvSpPr/>
          <p:nvPr/>
        </p:nvSpPr>
        <p:spPr>
          <a:xfrm>
            <a:off x="730319" y="4188971"/>
            <a:ext cx="1821712" cy="1552353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8EF4FB84-35EE-4A49-9C51-7CEF131D308F}"/>
              </a:ext>
            </a:extLst>
          </p:cNvPr>
          <p:cNvSpPr/>
          <p:nvPr/>
        </p:nvSpPr>
        <p:spPr>
          <a:xfrm>
            <a:off x="2839110" y="4188971"/>
            <a:ext cx="1821712" cy="1552353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2ADBE0A1-82FE-4114-A72C-1021C94B5075}"/>
              </a:ext>
            </a:extLst>
          </p:cNvPr>
          <p:cNvSpPr/>
          <p:nvPr/>
        </p:nvSpPr>
        <p:spPr>
          <a:xfrm>
            <a:off x="4985827" y="4185016"/>
            <a:ext cx="1821712" cy="1552353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D3035A9F-E691-4CF4-90AD-B21EF2D967D6}"/>
              </a:ext>
            </a:extLst>
          </p:cNvPr>
          <p:cNvGrpSpPr/>
          <p:nvPr/>
        </p:nvGrpSpPr>
        <p:grpSpPr>
          <a:xfrm>
            <a:off x="1017398" y="1815087"/>
            <a:ext cx="1247090" cy="1247090"/>
            <a:chOff x="1527544" y="1815087"/>
            <a:chExt cx="1247090" cy="124709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DCAFBB97-024F-4B33-BCC9-5D70456D2D07}"/>
                </a:ext>
              </a:extLst>
            </p:cNvPr>
            <p:cNvSpPr/>
            <p:nvPr/>
          </p:nvSpPr>
          <p:spPr>
            <a:xfrm>
              <a:off x="1527544" y="1815087"/>
              <a:ext cx="1247090" cy="124709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19D9ABD6-EA00-4098-8231-69440AF78C73}"/>
                </a:ext>
              </a:extLst>
            </p:cNvPr>
            <p:cNvCxnSpPr/>
            <p:nvPr/>
          </p:nvCxnSpPr>
          <p:spPr>
            <a:xfrm flipV="1">
              <a:off x="1527544" y="1815087"/>
              <a:ext cx="1247090" cy="124709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469E2628-C296-4093-9625-CAC52D29AB97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527544" y="1815087"/>
              <a:ext cx="1247090" cy="124709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BD94231F-E8C2-40DF-8166-C1569030C5FA}"/>
              </a:ext>
            </a:extLst>
          </p:cNvPr>
          <p:cNvGrpSpPr/>
          <p:nvPr/>
        </p:nvGrpSpPr>
        <p:grpSpPr>
          <a:xfrm>
            <a:off x="1048263" y="4341602"/>
            <a:ext cx="1247090" cy="1247090"/>
            <a:chOff x="1527544" y="1815087"/>
            <a:chExt cx="1247090" cy="1247090"/>
          </a:xfrm>
        </p:grpSpPr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A0AFCA61-DD05-478A-A84C-DC5A93B8DCB3}"/>
                </a:ext>
              </a:extLst>
            </p:cNvPr>
            <p:cNvSpPr/>
            <p:nvPr/>
          </p:nvSpPr>
          <p:spPr>
            <a:xfrm>
              <a:off x="1527544" y="1815087"/>
              <a:ext cx="1247090" cy="124709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701AAB61-77B6-4583-8259-3BAF3EAF0677}"/>
                </a:ext>
              </a:extLst>
            </p:cNvPr>
            <p:cNvCxnSpPr/>
            <p:nvPr/>
          </p:nvCxnSpPr>
          <p:spPr>
            <a:xfrm flipV="1">
              <a:off x="1527544" y="1815087"/>
              <a:ext cx="1247090" cy="124709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1BCB0AC9-86E5-4456-8515-1FD36F8EF07C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527544" y="1815087"/>
              <a:ext cx="1247090" cy="124709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3F025DB4-7271-455E-9B26-12959E6C6513}"/>
              </a:ext>
            </a:extLst>
          </p:cNvPr>
          <p:cNvGrpSpPr/>
          <p:nvPr/>
        </p:nvGrpSpPr>
        <p:grpSpPr>
          <a:xfrm>
            <a:off x="2899842" y="2138179"/>
            <a:ext cx="1646767" cy="569214"/>
            <a:chOff x="3575751" y="2146442"/>
            <a:chExt cx="1416071" cy="489473"/>
          </a:xfrm>
        </p:grpSpPr>
        <p:sp>
          <p:nvSpPr>
            <p:cNvPr id="64" name="Isosceles Triangle 63">
              <a:extLst>
                <a:ext uri="{FF2B5EF4-FFF2-40B4-BE49-F238E27FC236}">
                  <a16:creationId xmlns:a16="http://schemas.microsoft.com/office/drawing/2014/main" id="{90A5EB11-36CD-4BF8-B3C0-00162DF023C2}"/>
                </a:ext>
              </a:extLst>
            </p:cNvPr>
            <p:cNvSpPr/>
            <p:nvPr/>
          </p:nvSpPr>
          <p:spPr>
            <a:xfrm>
              <a:off x="3575751" y="2150140"/>
              <a:ext cx="563499" cy="485775"/>
            </a:xfrm>
            <a:prstGeom prst="triangl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5" name="Isosceles Triangle 64">
              <a:extLst>
                <a:ext uri="{FF2B5EF4-FFF2-40B4-BE49-F238E27FC236}">
                  <a16:creationId xmlns:a16="http://schemas.microsoft.com/office/drawing/2014/main" id="{6A88CF71-4E6E-47E3-B30A-8534BFE3B64C}"/>
                </a:ext>
              </a:extLst>
            </p:cNvPr>
            <p:cNvSpPr/>
            <p:nvPr/>
          </p:nvSpPr>
          <p:spPr>
            <a:xfrm>
              <a:off x="4146710" y="2150140"/>
              <a:ext cx="563499" cy="485775"/>
            </a:xfrm>
            <a:prstGeom prst="triangl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8" name="Isosceles Triangle 67">
              <a:extLst>
                <a:ext uri="{FF2B5EF4-FFF2-40B4-BE49-F238E27FC236}">
                  <a16:creationId xmlns:a16="http://schemas.microsoft.com/office/drawing/2014/main" id="{A571989F-3673-4C80-AC11-EB2BD2DEF8DE}"/>
                </a:ext>
              </a:extLst>
            </p:cNvPr>
            <p:cNvSpPr/>
            <p:nvPr/>
          </p:nvSpPr>
          <p:spPr>
            <a:xfrm rot="10800000">
              <a:off x="4428324" y="2146442"/>
              <a:ext cx="563498" cy="485774"/>
            </a:xfrm>
            <a:prstGeom prst="triangl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9" name="Isosceles Triangle 68">
              <a:extLst>
                <a:ext uri="{FF2B5EF4-FFF2-40B4-BE49-F238E27FC236}">
                  <a16:creationId xmlns:a16="http://schemas.microsoft.com/office/drawing/2014/main" id="{1FE48DDD-7E08-4E0A-A2FC-67F033387A05}"/>
                </a:ext>
              </a:extLst>
            </p:cNvPr>
            <p:cNvSpPr/>
            <p:nvPr/>
          </p:nvSpPr>
          <p:spPr>
            <a:xfrm rot="10800000">
              <a:off x="3864961" y="2146442"/>
              <a:ext cx="563498" cy="485774"/>
            </a:xfrm>
            <a:prstGeom prst="triangl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0F69F005-1FE2-467A-8A58-E32905DF11B6}"/>
              </a:ext>
            </a:extLst>
          </p:cNvPr>
          <p:cNvGrpSpPr/>
          <p:nvPr/>
        </p:nvGrpSpPr>
        <p:grpSpPr>
          <a:xfrm>
            <a:off x="2926582" y="4680540"/>
            <a:ext cx="1646767" cy="569214"/>
            <a:chOff x="3575751" y="2146442"/>
            <a:chExt cx="1416071" cy="489473"/>
          </a:xfrm>
        </p:grpSpPr>
        <p:sp>
          <p:nvSpPr>
            <p:cNvPr id="72" name="Isosceles Triangle 71">
              <a:extLst>
                <a:ext uri="{FF2B5EF4-FFF2-40B4-BE49-F238E27FC236}">
                  <a16:creationId xmlns:a16="http://schemas.microsoft.com/office/drawing/2014/main" id="{4D27AA21-DCCC-4C59-B3B9-D92DD1DE89C5}"/>
                </a:ext>
              </a:extLst>
            </p:cNvPr>
            <p:cNvSpPr/>
            <p:nvPr/>
          </p:nvSpPr>
          <p:spPr>
            <a:xfrm>
              <a:off x="3575751" y="2150140"/>
              <a:ext cx="563499" cy="485775"/>
            </a:xfrm>
            <a:prstGeom prst="triangl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73" name="Isosceles Triangle 72">
              <a:extLst>
                <a:ext uri="{FF2B5EF4-FFF2-40B4-BE49-F238E27FC236}">
                  <a16:creationId xmlns:a16="http://schemas.microsoft.com/office/drawing/2014/main" id="{4BDCC18D-C402-4BAA-A300-F83BB94F2B5B}"/>
                </a:ext>
              </a:extLst>
            </p:cNvPr>
            <p:cNvSpPr/>
            <p:nvPr/>
          </p:nvSpPr>
          <p:spPr>
            <a:xfrm>
              <a:off x="4146710" y="2150140"/>
              <a:ext cx="563499" cy="485775"/>
            </a:xfrm>
            <a:prstGeom prst="triangl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74" name="Isosceles Triangle 73">
              <a:extLst>
                <a:ext uri="{FF2B5EF4-FFF2-40B4-BE49-F238E27FC236}">
                  <a16:creationId xmlns:a16="http://schemas.microsoft.com/office/drawing/2014/main" id="{758CBD1C-FBC0-44C1-92FE-C94865319A18}"/>
                </a:ext>
              </a:extLst>
            </p:cNvPr>
            <p:cNvSpPr/>
            <p:nvPr/>
          </p:nvSpPr>
          <p:spPr>
            <a:xfrm rot="10800000">
              <a:off x="4428324" y="2146442"/>
              <a:ext cx="563498" cy="485774"/>
            </a:xfrm>
            <a:prstGeom prst="triangl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75" name="Isosceles Triangle 74">
              <a:extLst>
                <a:ext uri="{FF2B5EF4-FFF2-40B4-BE49-F238E27FC236}">
                  <a16:creationId xmlns:a16="http://schemas.microsoft.com/office/drawing/2014/main" id="{A80828C1-229C-4D3D-B7F8-BEAACF1BE2F4}"/>
                </a:ext>
              </a:extLst>
            </p:cNvPr>
            <p:cNvSpPr/>
            <p:nvPr/>
          </p:nvSpPr>
          <p:spPr>
            <a:xfrm rot="10800000">
              <a:off x="3864961" y="2146442"/>
              <a:ext cx="563498" cy="485774"/>
            </a:xfrm>
            <a:prstGeom prst="triangl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76" name="Oval 75">
            <a:extLst>
              <a:ext uri="{FF2B5EF4-FFF2-40B4-BE49-F238E27FC236}">
                <a16:creationId xmlns:a16="http://schemas.microsoft.com/office/drawing/2014/main" id="{AEF87B9E-539B-4CA9-871A-DE3015A93D8B}"/>
              </a:ext>
            </a:extLst>
          </p:cNvPr>
          <p:cNvSpPr/>
          <p:nvPr/>
        </p:nvSpPr>
        <p:spPr>
          <a:xfrm>
            <a:off x="5335574" y="1905274"/>
            <a:ext cx="394854" cy="394854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1BE54EF1-93C1-493C-815F-C2E27AC3246B}"/>
              </a:ext>
            </a:extLst>
          </p:cNvPr>
          <p:cNvSpPr/>
          <p:nvPr/>
        </p:nvSpPr>
        <p:spPr>
          <a:xfrm>
            <a:off x="6009266" y="1905274"/>
            <a:ext cx="394854" cy="394854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1E837BEF-4910-4486-BCF3-76693CD675F2}"/>
              </a:ext>
            </a:extLst>
          </p:cNvPr>
          <p:cNvSpPr/>
          <p:nvPr/>
        </p:nvSpPr>
        <p:spPr>
          <a:xfrm>
            <a:off x="5335574" y="2487456"/>
            <a:ext cx="394854" cy="394854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147A41E4-0042-4174-938F-E06200111D89}"/>
              </a:ext>
            </a:extLst>
          </p:cNvPr>
          <p:cNvSpPr/>
          <p:nvPr/>
        </p:nvSpPr>
        <p:spPr>
          <a:xfrm>
            <a:off x="6009266" y="2487456"/>
            <a:ext cx="394854" cy="394854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397C0DF1-7139-42C2-8EF4-BE1A3712ACCC}"/>
              </a:ext>
            </a:extLst>
          </p:cNvPr>
          <p:cNvSpPr/>
          <p:nvPr/>
        </p:nvSpPr>
        <p:spPr>
          <a:xfrm>
            <a:off x="5358102" y="4454945"/>
            <a:ext cx="394854" cy="394854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CE250125-BF24-4AAB-B87F-B991160E3FA6}"/>
              </a:ext>
            </a:extLst>
          </p:cNvPr>
          <p:cNvSpPr/>
          <p:nvPr/>
        </p:nvSpPr>
        <p:spPr>
          <a:xfrm>
            <a:off x="6031794" y="4454945"/>
            <a:ext cx="394854" cy="394854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2" name="Oval 81">
            <a:extLst>
              <a:ext uri="{FF2B5EF4-FFF2-40B4-BE49-F238E27FC236}">
                <a16:creationId xmlns:a16="http://schemas.microsoft.com/office/drawing/2014/main" id="{9FF2E361-3191-4CDA-9A71-93B974306742}"/>
              </a:ext>
            </a:extLst>
          </p:cNvPr>
          <p:cNvSpPr/>
          <p:nvPr/>
        </p:nvSpPr>
        <p:spPr>
          <a:xfrm>
            <a:off x="5358102" y="5037127"/>
            <a:ext cx="394854" cy="394854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id="{A8DE3385-572F-46BF-A57E-DEB1359A0900}"/>
              </a:ext>
            </a:extLst>
          </p:cNvPr>
          <p:cNvSpPr/>
          <p:nvPr/>
        </p:nvSpPr>
        <p:spPr>
          <a:xfrm>
            <a:off x="6031794" y="5037127"/>
            <a:ext cx="394854" cy="394854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4" name="Isosceles Triangle 83">
            <a:extLst>
              <a:ext uri="{FF2B5EF4-FFF2-40B4-BE49-F238E27FC236}">
                <a16:creationId xmlns:a16="http://schemas.microsoft.com/office/drawing/2014/main" id="{EE2FE7C8-1EAD-43FE-99B6-E3C1C594A360}"/>
              </a:ext>
            </a:extLst>
          </p:cNvPr>
          <p:cNvSpPr/>
          <p:nvPr/>
        </p:nvSpPr>
        <p:spPr>
          <a:xfrm rot="10800000">
            <a:off x="1033813" y="1826735"/>
            <a:ext cx="1216223" cy="595314"/>
          </a:xfrm>
          <a:prstGeom prst="triangl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6" name="Isosceles Triangle 85">
            <a:extLst>
              <a:ext uri="{FF2B5EF4-FFF2-40B4-BE49-F238E27FC236}">
                <a16:creationId xmlns:a16="http://schemas.microsoft.com/office/drawing/2014/main" id="{422CE6CD-BF27-4D68-B99C-496C77ECC4AC}"/>
              </a:ext>
            </a:extLst>
          </p:cNvPr>
          <p:cNvSpPr/>
          <p:nvPr/>
        </p:nvSpPr>
        <p:spPr>
          <a:xfrm rot="16200000">
            <a:off x="1352012" y="2141558"/>
            <a:ext cx="1216223" cy="595314"/>
          </a:xfrm>
          <a:prstGeom prst="triangl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7" name="Isosceles Triangle 86">
            <a:extLst>
              <a:ext uri="{FF2B5EF4-FFF2-40B4-BE49-F238E27FC236}">
                <a16:creationId xmlns:a16="http://schemas.microsoft.com/office/drawing/2014/main" id="{35898A0A-F784-43B6-A735-81B5C95DB47F}"/>
              </a:ext>
            </a:extLst>
          </p:cNvPr>
          <p:cNvSpPr/>
          <p:nvPr/>
        </p:nvSpPr>
        <p:spPr>
          <a:xfrm rot="10800000" flipV="1">
            <a:off x="1039348" y="2453425"/>
            <a:ext cx="1216223" cy="595314"/>
          </a:xfrm>
          <a:prstGeom prst="triangl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8" name="Isosceles Triangle 87">
            <a:extLst>
              <a:ext uri="{FF2B5EF4-FFF2-40B4-BE49-F238E27FC236}">
                <a16:creationId xmlns:a16="http://schemas.microsoft.com/office/drawing/2014/main" id="{413C6B11-A448-4028-9B1C-BAB5E272198C}"/>
              </a:ext>
            </a:extLst>
          </p:cNvPr>
          <p:cNvSpPr/>
          <p:nvPr/>
        </p:nvSpPr>
        <p:spPr>
          <a:xfrm rot="5400000">
            <a:off x="723357" y="2134170"/>
            <a:ext cx="1216223" cy="595314"/>
          </a:xfrm>
          <a:prstGeom prst="triangl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9" name="Isosceles Triangle 88">
            <a:extLst>
              <a:ext uri="{FF2B5EF4-FFF2-40B4-BE49-F238E27FC236}">
                <a16:creationId xmlns:a16="http://schemas.microsoft.com/office/drawing/2014/main" id="{D882A733-0F3E-4073-AFEE-F092761CA369}"/>
              </a:ext>
            </a:extLst>
          </p:cNvPr>
          <p:cNvSpPr/>
          <p:nvPr/>
        </p:nvSpPr>
        <p:spPr>
          <a:xfrm>
            <a:off x="2907334" y="2130831"/>
            <a:ext cx="655300" cy="564914"/>
          </a:xfrm>
          <a:prstGeom prst="triangle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0" name="Isosceles Triangle 89">
            <a:extLst>
              <a:ext uri="{FF2B5EF4-FFF2-40B4-BE49-F238E27FC236}">
                <a16:creationId xmlns:a16="http://schemas.microsoft.com/office/drawing/2014/main" id="{52310E51-1C53-4071-AA99-4962BBCC8088}"/>
              </a:ext>
            </a:extLst>
          </p:cNvPr>
          <p:cNvSpPr/>
          <p:nvPr/>
        </p:nvSpPr>
        <p:spPr>
          <a:xfrm flipV="1">
            <a:off x="3235024" y="2138178"/>
            <a:ext cx="655300" cy="564914"/>
          </a:xfrm>
          <a:prstGeom prst="triangle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1" name="Isosceles Triangle 90">
            <a:extLst>
              <a:ext uri="{FF2B5EF4-FFF2-40B4-BE49-F238E27FC236}">
                <a16:creationId xmlns:a16="http://schemas.microsoft.com/office/drawing/2014/main" id="{0FF72B35-E3EC-41F7-BCCF-34CFFBDFEC21}"/>
              </a:ext>
            </a:extLst>
          </p:cNvPr>
          <p:cNvSpPr/>
          <p:nvPr/>
        </p:nvSpPr>
        <p:spPr>
          <a:xfrm>
            <a:off x="3561332" y="2139592"/>
            <a:ext cx="655300" cy="564914"/>
          </a:xfrm>
          <a:prstGeom prst="triangle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2" name="Isosceles Triangle 91">
            <a:extLst>
              <a:ext uri="{FF2B5EF4-FFF2-40B4-BE49-F238E27FC236}">
                <a16:creationId xmlns:a16="http://schemas.microsoft.com/office/drawing/2014/main" id="{57E08C0A-D5B9-4B47-A3CF-920240239AEF}"/>
              </a:ext>
            </a:extLst>
          </p:cNvPr>
          <p:cNvSpPr/>
          <p:nvPr/>
        </p:nvSpPr>
        <p:spPr>
          <a:xfrm flipV="1">
            <a:off x="3898725" y="2139592"/>
            <a:ext cx="655300" cy="564914"/>
          </a:xfrm>
          <a:prstGeom prst="triangle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3" name="Oval 92">
            <a:extLst>
              <a:ext uri="{FF2B5EF4-FFF2-40B4-BE49-F238E27FC236}">
                <a16:creationId xmlns:a16="http://schemas.microsoft.com/office/drawing/2014/main" id="{5954D4F6-9AEA-4F5B-A09C-3E1C9EBD8AA3}"/>
              </a:ext>
            </a:extLst>
          </p:cNvPr>
          <p:cNvSpPr/>
          <p:nvPr/>
        </p:nvSpPr>
        <p:spPr>
          <a:xfrm>
            <a:off x="5335574" y="1905274"/>
            <a:ext cx="394854" cy="394854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4" name="Oval 93">
            <a:extLst>
              <a:ext uri="{FF2B5EF4-FFF2-40B4-BE49-F238E27FC236}">
                <a16:creationId xmlns:a16="http://schemas.microsoft.com/office/drawing/2014/main" id="{10474B88-E17B-4F85-B65C-3CD6DCFD7BC6}"/>
              </a:ext>
            </a:extLst>
          </p:cNvPr>
          <p:cNvSpPr/>
          <p:nvPr/>
        </p:nvSpPr>
        <p:spPr>
          <a:xfrm>
            <a:off x="6009266" y="1905274"/>
            <a:ext cx="394854" cy="394854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5" name="Oval 94">
            <a:extLst>
              <a:ext uri="{FF2B5EF4-FFF2-40B4-BE49-F238E27FC236}">
                <a16:creationId xmlns:a16="http://schemas.microsoft.com/office/drawing/2014/main" id="{1C3C733B-5300-4D22-8483-BBA00960FD3E}"/>
              </a:ext>
            </a:extLst>
          </p:cNvPr>
          <p:cNvSpPr/>
          <p:nvPr/>
        </p:nvSpPr>
        <p:spPr>
          <a:xfrm>
            <a:off x="6009266" y="2489038"/>
            <a:ext cx="394854" cy="394854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id="{061E2DAB-4925-4476-BC69-2F095489D476}"/>
              </a:ext>
            </a:extLst>
          </p:cNvPr>
          <p:cNvSpPr/>
          <p:nvPr/>
        </p:nvSpPr>
        <p:spPr>
          <a:xfrm>
            <a:off x="5335574" y="2487456"/>
            <a:ext cx="394854" cy="394854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7" name="Isosceles Triangle 96">
            <a:extLst>
              <a:ext uri="{FF2B5EF4-FFF2-40B4-BE49-F238E27FC236}">
                <a16:creationId xmlns:a16="http://schemas.microsoft.com/office/drawing/2014/main" id="{EC5B6A41-2B29-4C83-A78B-B1650F2296DE}"/>
              </a:ext>
            </a:extLst>
          </p:cNvPr>
          <p:cNvSpPr/>
          <p:nvPr/>
        </p:nvSpPr>
        <p:spPr>
          <a:xfrm rot="16200000">
            <a:off x="1377251" y="4671868"/>
            <a:ext cx="1216223" cy="595314"/>
          </a:xfrm>
          <a:prstGeom prst="triangl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8" name="Isosceles Triangle 97">
            <a:extLst>
              <a:ext uri="{FF2B5EF4-FFF2-40B4-BE49-F238E27FC236}">
                <a16:creationId xmlns:a16="http://schemas.microsoft.com/office/drawing/2014/main" id="{46407790-A873-47E3-B2B0-FD6B3904DB92}"/>
              </a:ext>
            </a:extLst>
          </p:cNvPr>
          <p:cNvSpPr/>
          <p:nvPr/>
        </p:nvSpPr>
        <p:spPr>
          <a:xfrm rot="10800000" flipV="1">
            <a:off x="1064587" y="4983735"/>
            <a:ext cx="1216223" cy="595314"/>
          </a:xfrm>
          <a:prstGeom prst="triangl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9" name="Isosceles Triangle 98">
            <a:extLst>
              <a:ext uri="{FF2B5EF4-FFF2-40B4-BE49-F238E27FC236}">
                <a16:creationId xmlns:a16="http://schemas.microsoft.com/office/drawing/2014/main" id="{02342D86-75D7-44FF-BFC6-3A5C1A751BEF}"/>
              </a:ext>
            </a:extLst>
          </p:cNvPr>
          <p:cNvSpPr/>
          <p:nvPr/>
        </p:nvSpPr>
        <p:spPr>
          <a:xfrm rot="5400000">
            <a:off x="748596" y="4664480"/>
            <a:ext cx="1216223" cy="595314"/>
          </a:xfrm>
          <a:prstGeom prst="triangle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0" name="Isosceles Triangle 99">
            <a:extLst>
              <a:ext uri="{FF2B5EF4-FFF2-40B4-BE49-F238E27FC236}">
                <a16:creationId xmlns:a16="http://schemas.microsoft.com/office/drawing/2014/main" id="{BB10AC75-EFE9-4E43-A968-188A97C27402}"/>
              </a:ext>
            </a:extLst>
          </p:cNvPr>
          <p:cNvSpPr/>
          <p:nvPr/>
        </p:nvSpPr>
        <p:spPr>
          <a:xfrm>
            <a:off x="2933914" y="4671778"/>
            <a:ext cx="655300" cy="564914"/>
          </a:xfrm>
          <a:prstGeom prst="triangle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1" name="Isosceles Triangle 100">
            <a:extLst>
              <a:ext uri="{FF2B5EF4-FFF2-40B4-BE49-F238E27FC236}">
                <a16:creationId xmlns:a16="http://schemas.microsoft.com/office/drawing/2014/main" id="{17BE2AA1-09D2-4663-A006-EA854BC1CC88}"/>
              </a:ext>
            </a:extLst>
          </p:cNvPr>
          <p:cNvSpPr/>
          <p:nvPr/>
        </p:nvSpPr>
        <p:spPr>
          <a:xfrm>
            <a:off x="3587912" y="4680539"/>
            <a:ext cx="655300" cy="564914"/>
          </a:xfrm>
          <a:prstGeom prst="triangle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2" name="Isosceles Triangle 101">
            <a:extLst>
              <a:ext uri="{FF2B5EF4-FFF2-40B4-BE49-F238E27FC236}">
                <a16:creationId xmlns:a16="http://schemas.microsoft.com/office/drawing/2014/main" id="{5E7835CD-9CF3-4E73-AD7E-0CEA50FEB5E9}"/>
              </a:ext>
            </a:extLst>
          </p:cNvPr>
          <p:cNvSpPr/>
          <p:nvPr/>
        </p:nvSpPr>
        <p:spPr>
          <a:xfrm flipV="1">
            <a:off x="3925305" y="4680539"/>
            <a:ext cx="655300" cy="564914"/>
          </a:xfrm>
          <a:prstGeom prst="triangle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3" name="Oval 102">
            <a:extLst>
              <a:ext uri="{FF2B5EF4-FFF2-40B4-BE49-F238E27FC236}">
                <a16:creationId xmlns:a16="http://schemas.microsoft.com/office/drawing/2014/main" id="{F70D75ED-AB50-4F43-8659-0E6AE8BF9819}"/>
              </a:ext>
            </a:extLst>
          </p:cNvPr>
          <p:cNvSpPr/>
          <p:nvPr/>
        </p:nvSpPr>
        <p:spPr>
          <a:xfrm>
            <a:off x="6031794" y="4450169"/>
            <a:ext cx="394854" cy="394854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4" name="Oval 103">
            <a:extLst>
              <a:ext uri="{FF2B5EF4-FFF2-40B4-BE49-F238E27FC236}">
                <a16:creationId xmlns:a16="http://schemas.microsoft.com/office/drawing/2014/main" id="{A7A0758F-4197-44A6-B660-621D6E50FBCB}"/>
              </a:ext>
            </a:extLst>
          </p:cNvPr>
          <p:cNvSpPr/>
          <p:nvPr/>
        </p:nvSpPr>
        <p:spPr>
          <a:xfrm>
            <a:off x="6031794" y="5033933"/>
            <a:ext cx="394854" cy="394854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5" name="Oval 104">
            <a:extLst>
              <a:ext uri="{FF2B5EF4-FFF2-40B4-BE49-F238E27FC236}">
                <a16:creationId xmlns:a16="http://schemas.microsoft.com/office/drawing/2014/main" id="{4DF8990E-9D01-421D-990C-3E687F05F61F}"/>
              </a:ext>
            </a:extLst>
          </p:cNvPr>
          <p:cNvSpPr/>
          <p:nvPr/>
        </p:nvSpPr>
        <p:spPr>
          <a:xfrm>
            <a:off x="5358102" y="5032351"/>
            <a:ext cx="394854" cy="394854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99F4B18A-5DF5-44C3-9B1B-A5EC53607CB3}"/>
              </a:ext>
            </a:extLst>
          </p:cNvPr>
          <p:cNvSpPr txBox="1"/>
          <p:nvPr/>
        </p:nvSpPr>
        <p:spPr>
          <a:xfrm>
            <a:off x="6658391" y="1905274"/>
            <a:ext cx="18217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>
                <a:solidFill>
                  <a:prstClr val="black"/>
                </a:solidFill>
              </a:rPr>
              <a:t>Unit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>
                <a:solidFill>
                  <a:prstClr val="black"/>
                </a:solidFill>
              </a:rPr>
              <a:t>fraction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109112EB-417E-4956-B18E-44E5784766B3}"/>
              </a:ext>
            </a:extLst>
          </p:cNvPr>
          <p:cNvSpPr txBox="1"/>
          <p:nvPr/>
        </p:nvSpPr>
        <p:spPr>
          <a:xfrm>
            <a:off x="6658391" y="4506681"/>
            <a:ext cx="18217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>
                <a:solidFill>
                  <a:prstClr val="black"/>
                </a:solidFill>
              </a:rPr>
              <a:t>Non-unit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>
                <a:solidFill>
                  <a:prstClr val="black"/>
                </a:solidFill>
              </a:rPr>
              <a:t>fraction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67051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6" presetClass="emph" presetSubtype="0" repeatCount="2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 tmFilter="0, 0; .2, .5; .8, .5; 1, 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0" dur="250" autoRev="1" fill="hold"/>
                                        <p:tgtEl>
                                          <p:spTgt spid="8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1" presetID="26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500" tmFilter="0, 0; .2, .5; .8, .5; 1, 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3" dur="250" autoRev="1" fill="hold"/>
                                        <p:tgtEl>
                                          <p:spTgt spid="9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4" presetID="26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 tmFilter="0, 0; .2, .5; .8, .5; 1, 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6" dur="250" autoRev="1" fill="hold"/>
                                        <p:tgtEl>
                                          <p:spTgt spid="9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6" presetClass="emph" presetSubtype="0" repeatCount="2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1" dur="500" tmFilter="0, 0; .2, .5; .8, .5; 1, 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2" dur="250" autoRev="1" fill="hold"/>
                                        <p:tgtEl>
                                          <p:spTgt spid="9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93" presetID="26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4" dur="500" tmFilter="0, 0; .2, .5; .8, .5; 1, 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5" dur="250" autoRev="1" fill="hold"/>
                                        <p:tgtEl>
                                          <p:spTgt spid="9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96" presetID="26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7" dur="500" tmFilter="0, 0; .2, .5; .8, .5; 1, 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8" dur="250" autoRev="1" fill="hold"/>
                                        <p:tgtEl>
                                          <p:spTgt spid="9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99" presetID="26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0" dur="500" tmFilter="0, 0; .2, .5; .8, .5; 1, 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1" dur="250" autoRev="1" fill="hold"/>
                                        <p:tgtEl>
                                          <p:spTgt spid="10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02" presetID="26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3" dur="500" tmFilter="0, 0; .2, .5; .8, .5; 1, 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4" dur="250" autoRev="1" fill="hold"/>
                                        <p:tgtEl>
                                          <p:spTgt spid="10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05" presetID="26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6" dur="500" tmFilter="0, 0; .2, .5; .8, .5; 1, 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7" dur="250" autoRev="1" fill="hold"/>
                                        <p:tgtEl>
                                          <p:spTgt spid="10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08" presetID="26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9" dur="500" tmFilter="0, 0; .2, .5; .8, .5; 1, 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0" dur="250" autoRev="1" fill="hold"/>
                                        <p:tgtEl>
                                          <p:spTgt spid="10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11" presetID="26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2" dur="500" tmFilter="0, 0; .2, .5; .8, .5; 1, 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3" dur="250" autoRev="1" fill="hold"/>
                                        <p:tgtEl>
                                          <p:spTgt spid="10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14" presetID="26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5" dur="500" tmFilter="0, 0; .2, .5; .8, .5; 1, 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6" dur="250" autoRev="1" fill="hold"/>
                                        <p:tgtEl>
                                          <p:spTgt spid="10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  <p:bldP spid="8" grpId="2"/>
      <p:bldP spid="8" grpId="3"/>
      <p:bldP spid="49" grpId="0"/>
      <p:bldP spid="53" grpId="0" animBg="1"/>
      <p:bldP spid="54" grpId="0" animBg="1"/>
      <p:bldP spid="55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4" grpId="1" animBg="1"/>
      <p:bldP spid="86" grpId="0" animBg="1"/>
      <p:bldP spid="86" grpId="1" animBg="1"/>
      <p:bldP spid="87" grpId="0" animBg="1"/>
      <p:bldP spid="87" grpId="1" animBg="1"/>
      <p:bldP spid="88" grpId="0" animBg="1"/>
      <p:bldP spid="88" grpId="1" animBg="1"/>
      <p:bldP spid="89" grpId="0" animBg="1"/>
      <p:bldP spid="89" grpId="1" animBg="1"/>
      <p:bldP spid="90" grpId="0" animBg="1"/>
      <p:bldP spid="90" grpId="1" animBg="1"/>
      <p:bldP spid="91" grpId="0" animBg="1"/>
      <p:bldP spid="91" grpId="1" animBg="1"/>
      <p:bldP spid="92" grpId="0" animBg="1"/>
      <p:bldP spid="92" grpId="1" animBg="1"/>
      <p:bldP spid="93" grpId="0" animBg="1"/>
      <p:bldP spid="93" grpId="1" animBg="1"/>
      <p:bldP spid="94" grpId="0" animBg="1"/>
      <p:bldP spid="94" grpId="1" animBg="1"/>
      <p:bldP spid="95" grpId="0" animBg="1"/>
      <p:bldP spid="95" grpId="1" animBg="1"/>
      <p:bldP spid="96" grpId="0" animBg="1"/>
      <p:bldP spid="96" grpId="1" animBg="1"/>
      <p:bldP spid="97" grpId="0" animBg="1"/>
      <p:bldP spid="97" grpId="1" animBg="1"/>
      <p:bldP spid="98" grpId="0" animBg="1"/>
      <p:bldP spid="98" grpId="1" animBg="1"/>
      <p:bldP spid="99" grpId="0" animBg="1"/>
      <p:bldP spid="99" grpId="1" animBg="1"/>
      <p:bldP spid="100" grpId="0" animBg="1"/>
      <p:bldP spid="100" grpId="1" animBg="1"/>
      <p:bldP spid="101" grpId="0" animBg="1"/>
      <p:bldP spid="101" grpId="1" animBg="1"/>
      <p:bldP spid="102" grpId="0" animBg="1"/>
      <p:bldP spid="102" grpId="1" animBg="1"/>
      <p:bldP spid="103" grpId="0" animBg="1"/>
      <p:bldP spid="103" grpId="1" animBg="1"/>
      <p:bldP spid="104" grpId="0" animBg="1"/>
      <p:bldP spid="104" grpId="1" animBg="1"/>
      <p:bldP spid="105" grpId="0" animBg="1"/>
      <p:bldP spid="105" grpId="1" animBg="1"/>
      <p:bldP spid="106" grpId="0"/>
      <p:bldP spid="10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8BD1202-3191-4DC8-86BB-B5165173CCB4}"/>
                  </a:ext>
                </a:extLst>
              </p:cNvPr>
              <p:cNvSpPr txBox="1"/>
              <p:nvPr/>
            </p:nvSpPr>
            <p:spPr>
              <a:xfrm>
                <a:off x="971550" y="788430"/>
                <a:ext cx="6335403" cy="7653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800" dirty="0">
                    <a:solidFill>
                      <a:prstClr val="black"/>
                    </a:solidFill>
                  </a:rPr>
                  <a:t>Show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prstClr val="black"/>
                            </a:solidFill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prstClr val="black"/>
                            </a:solidFill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prstClr val="black"/>
                    </a:solidFill>
                  </a:rPr>
                  <a:t> on each of the representations.</a:t>
                </a: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8BD1202-3191-4DC8-86BB-B5165173CC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550" y="788430"/>
                <a:ext cx="6335403" cy="765338"/>
              </a:xfrm>
              <a:prstGeom prst="rect">
                <a:avLst/>
              </a:prstGeom>
              <a:blipFill>
                <a:blip r:embed="rId5"/>
                <a:stretch>
                  <a:fillRect b="-10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Rectangle 51">
            <a:extLst>
              <a:ext uri="{FF2B5EF4-FFF2-40B4-BE49-F238E27FC236}">
                <a16:creationId xmlns:a16="http://schemas.microsoft.com/office/drawing/2014/main" id="{133B7113-A6F2-41AD-B7A7-691C2426176A}"/>
              </a:ext>
            </a:extLst>
          </p:cNvPr>
          <p:cNvSpPr/>
          <p:nvPr/>
        </p:nvSpPr>
        <p:spPr>
          <a:xfrm>
            <a:off x="728204" y="1650897"/>
            <a:ext cx="1821712" cy="1552353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AEF87B9E-539B-4CA9-871A-DE3015A93D8B}"/>
              </a:ext>
            </a:extLst>
          </p:cNvPr>
          <p:cNvSpPr/>
          <p:nvPr/>
        </p:nvSpPr>
        <p:spPr>
          <a:xfrm>
            <a:off x="1077951" y="1912336"/>
            <a:ext cx="394854" cy="394854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1BE54EF1-93C1-493C-815F-C2E27AC3246B}"/>
              </a:ext>
            </a:extLst>
          </p:cNvPr>
          <p:cNvSpPr/>
          <p:nvPr/>
        </p:nvSpPr>
        <p:spPr>
          <a:xfrm>
            <a:off x="1751643" y="1912336"/>
            <a:ext cx="394854" cy="394854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1E837BEF-4910-4486-BCF3-76693CD675F2}"/>
              </a:ext>
            </a:extLst>
          </p:cNvPr>
          <p:cNvSpPr/>
          <p:nvPr/>
        </p:nvSpPr>
        <p:spPr>
          <a:xfrm>
            <a:off x="1077951" y="2494518"/>
            <a:ext cx="394854" cy="394854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147A41E4-0042-4174-938F-E06200111D89}"/>
              </a:ext>
            </a:extLst>
          </p:cNvPr>
          <p:cNvSpPr/>
          <p:nvPr/>
        </p:nvSpPr>
        <p:spPr>
          <a:xfrm>
            <a:off x="1751643" y="2494518"/>
            <a:ext cx="394854" cy="394854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4" name="Oval 93">
            <a:extLst>
              <a:ext uri="{FF2B5EF4-FFF2-40B4-BE49-F238E27FC236}">
                <a16:creationId xmlns:a16="http://schemas.microsoft.com/office/drawing/2014/main" id="{10474B88-E17B-4F85-B65C-3CD6DCFD7BC6}"/>
              </a:ext>
            </a:extLst>
          </p:cNvPr>
          <p:cNvSpPr/>
          <p:nvPr/>
        </p:nvSpPr>
        <p:spPr>
          <a:xfrm>
            <a:off x="1751643" y="1912336"/>
            <a:ext cx="394854" cy="394854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5" name="Oval 94">
            <a:extLst>
              <a:ext uri="{FF2B5EF4-FFF2-40B4-BE49-F238E27FC236}">
                <a16:creationId xmlns:a16="http://schemas.microsoft.com/office/drawing/2014/main" id="{1C3C733B-5300-4D22-8483-BBA00960FD3E}"/>
              </a:ext>
            </a:extLst>
          </p:cNvPr>
          <p:cNvSpPr/>
          <p:nvPr/>
        </p:nvSpPr>
        <p:spPr>
          <a:xfrm>
            <a:off x="1751643" y="2496100"/>
            <a:ext cx="394854" cy="394854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id="{061E2DAB-4925-4476-BC69-2F095489D476}"/>
              </a:ext>
            </a:extLst>
          </p:cNvPr>
          <p:cNvSpPr/>
          <p:nvPr/>
        </p:nvSpPr>
        <p:spPr>
          <a:xfrm>
            <a:off x="1077951" y="2494518"/>
            <a:ext cx="394854" cy="394854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2F52E664-F90A-4C0F-87B5-CC1DA6B28DD7}"/>
              </a:ext>
            </a:extLst>
          </p:cNvPr>
          <p:cNvSpPr/>
          <p:nvPr/>
        </p:nvSpPr>
        <p:spPr>
          <a:xfrm>
            <a:off x="4976616" y="2608200"/>
            <a:ext cx="394854" cy="394854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078E632D-28CD-4B41-A485-87EF31CAF235}"/>
              </a:ext>
            </a:extLst>
          </p:cNvPr>
          <p:cNvSpPr/>
          <p:nvPr/>
        </p:nvSpPr>
        <p:spPr>
          <a:xfrm>
            <a:off x="5400314" y="2958027"/>
            <a:ext cx="394854" cy="394854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5" name="Oval 84">
            <a:extLst>
              <a:ext uri="{FF2B5EF4-FFF2-40B4-BE49-F238E27FC236}">
                <a16:creationId xmlns:a16="http://schemas.microsoft.com/office/drawing/2014/main" id="{85F966AC-5EEF-4F42-9546-4586DC917F95}"/>
              </a:ext>
            </a:extLst>
          </p:cNvPr>
          <p:cNvSpPr/>
          <p:nvPr/>
        </p:nvSpPr>
        <p:spPr>
          <a:xfrm>
            <a:off x="5597741" y="2410773"/>
            <a:ext cx="394854" cy="394854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8" name="Oval 107">
            <a:extLst>
              <a:ext uri="{FF2B5EF4-FFF2-40B4-BE49-F238E27FC236}">
                <a16:creationId xmlns:a16="http://schemas.microsoft.com/office/drawing/2014/main" id="{BBADCB74-ADA0-4EF4-9A2D-F6DD28369FA9}"/>
              </a:ext>
            </a:extLst>
          </p:cNvPr>
          <p:cNvSpPr/>
          <p:nvPr/>
        </p:nvSpPr>
        <p:spPr>
          <a:xfrm>
            <a:off x="5992595" y="2928014"/>
            <a:ext cx="394854" cy="394854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9" name="Oval 108">
            <a:extLst>
              <a:ext uri="{FF2B5EF4-FFF2-40B4-BE49-F238E27FC236}">
                <a16:creationId xmlns:a16="http://schemas.microsoft.com/office/drawing/2014/main" id="{A6C58357-585A-4AC5-99B9-8AB49D5F9080}"/>
              </a:ext>
            </a:extLst>
          </p:cNvPr>
          <p:cNvSpPr/>
          <p:nvPr/>
        </p:nvSpPr>
        <p:spPr>
          <a:xfrm>
            <a:off x="6416293" y="3277841"/>
            <a:ext cx="394854" cy="394854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0" name="Oval 109">
            <a:extLst>
              <a:ext uri="{FF2B5EF4-FFF2-40B4-BE49-F238E27FC236}">
                <a16:creationId xmlns:a16="http://schemas.microsoft.com/office/drawing/2014/main" id="{17DDE52C-FCB4-4D92-A3AB-08834C522CFF}"/>
              </a:ext>
            </a:extLst>
          </p:cNvPr>
          <p:cNvSpPr/>
          <p:nvPr/>
        </p:nvSpPr>
        <p:spPr>
          <a:xfrm>
            <a:off x="6613720" y="2730587"/>
            <a:ext cx="394854" cy="394854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1" name="Oval 110">
            <a:extLst>
              <a:ext uri="{FF2B5EF4-FFF2-40B4-BE49-F238E27FC236}">
                <a16:creationId xmlns:a16="http://schemas.microsoft.com/office/drawing/2014/main" id="{F27FF090-00BF-48CC-AB20-126980F46853}"/>
              </a:ext>
            </a:extLst>
          </p:cNvPr>
          <p:cNvSpPr/>
          <p:nvPr/>
        </p:nvSpPr>
        <p:spPr>
          <a:xfrm>
            <a:off x="6199232" y="2203371"/>
            <a:ext cx="394854" cy="394854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2" name="Oval 111">
            <a:extLst>
              <a:ext uri="{FF2B5EF4-FFF2-40B4-BE49-F238E27FC236}">
                <a16:creationId xmlns:a16="http://schemas.microsoft.com/office/drawing/2014/main" id="{53A68972-F599-422C-ACB6-129768A53794}"/>
              </a:ext>
            </a:extLst>
          </p:cNvPr>
          <p:cNvSpPr/>
          <p:nvPr/>
        </p:nvSpPr>
        <p:spPr>
          <a:xfrm>
            <a:off x="6791513" y="2173358"/>
            <a:ext cx="394854" cy="394854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D009FC19-5BC5-429A-A0C1-EA600693F4EF}"/>
              </a:ext>
            </a:extLst>
          </p:cNvPr>
          <p:cNvSpPr/>
          <p:nvPr/>
        </p:nvSpPr>
        <p:spPr>
          <a:xfrm>
            <a:off x="2077079" y="1181257"/>
            <a:ext cx="412450" cy="412450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E4BDA71A-829A-4DFD-8D54-95E817A56ED8}"/>
              </a:ext>
            </a:extLst>
          </p:cNvPr>
          <p:cNvSpPr/>
          <p:nvPr/>
        </p:nvSpPr>
        <p:spPr>
          <a:xfrm>
            <a:off x="4921624" y="1828800"/>
            <a:ext cx="507646" cy="901787"/>
          </a:xfrm>
          <a:prstGeom prst="round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3" name="Rectangle: Rounded Corners 112">
            <a:extLst>
              <a:ext uri="{FF2B5EF4-FFF2-40B4-BE49-F238E27FC236}">
                <a16:creationId xmlns:a16="http://schemas.microsoft.com/office/drawing/2014/main" id="{70AC7395-0C07-45D4-8215-5516B5624B50}"/>
              </a:ext>
            </a:extLst>
          </p:cNvPr>
          <p:cNvSpPr/>
          <p:nvPr/>
        </p:nvSpPr>
        <p:spPr>
          <a:xfrm>
            <a:off x="5535711" y="1830382"/>
            <a:ext cx="507646" cy="901787"/>
          </a:xfrm>
          <a:prstGeom prst="round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4" name="Rectangle: Rounded Corners 113">
            <a:extLst>
              <a:ext uri="{FF2B5EF4-FFF2-40B4-BE49-F238E27FC236}">
                <a16:creationId xmlns:a16="http://schemas.microsoft.com/office/drawing/2014/main" id="{ACBC76E3-0F67-4075-B7C4-C3D46E7F4DAF}"/>
              </a:ext>
            </a:extLst>
          </p:cNvPr>
          <p:cNvSpPr/>
          <p:nvPr/>
        </p:nvSpPr>
        <p:spPr>
          <a:xfrm>
            <a:off x="6142836" y="1830640"/>
            <a:ext cx="507646" cy="901787"/>
          </a:xfrm>
          <a:prstGeom prst="round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5" name="Rectangle: Rounded Corners 114">
            <a:extLst>
              <a:ext uri="{FF2B5EF4-FFF2-40B4-BE49-F238E27FC236}">
                <a16:creationId xmlns:a16="http://schemas.microsoft.com/office/drawing/2014/main" id="{96F3AF9C-DBFC-4FC8-B553-6575D8744FB1}"/>
              </a:ext>
            </a:extLst>
          </p:cNvPr>
          <p:cNvSpPr/>
          <p:nvPr/>
        </p:nvSpPr>
        <p:spPr>
          <a:xfrm>
            <a:off x="6734216" y="1830640"/>
            <a:ext cx="507646" cy="901787"/>
          </a:xfrm>
          <a:prstGeom prst="round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90213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2.22222E-6 L 1.38889E-6 -0.10857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440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4.07407E-6 L -0.00104 -0.07986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" y="-4005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0 L -0.00087 -0.04954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" y="-2477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1.85185E-6 L 3.88889E-6 -0.04514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2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3.7037E-6 L -0.04635 -0.09606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26" y="-4815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4.44444E-6 L -0.04323 -0.09213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70" y="-4606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1.85185E-6 L 0.0191 -0.06342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55" y="-3171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2.96296E-6 L -0.02465 -0.14282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33" y="-71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4.81481E-6 L -0.00087 -0.05509 " pathEditMode="relative" rAng="0" ptsTypes="AA">
                                      <p:cBhvr>
                                        <p:cTn id="51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" y="-2755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3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70AD47"/>
                                      </p:to>
                                    </p:animClr>
                                    <p:set>
                                      <p:cBhvr>
                                        <p:cTn id="54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9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0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 tmFilter="0, 0; .2, .5; .8, .5; 1, 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2" dur="250" autoRev="1" fill="hold"/>
                                        <p:tgtEl>
                                          <p:spTgt spid="1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3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 tmFilter="0, 0; .2, .5; .8, .5; 1, 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5" dur="250" autoRev="1" fill="hold"/>
                                        <p:tgtEl>
                                          <p:spTgt spid="1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9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BDD7EE"/>
                                      </p:to>
                                    </p:animClr>
                                    <p:animClr clrSpc="rgb" dir="cw">
                                      <p:cBhvr>
                                        <p:cTn id="7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DD7EE"/>
                                      </p:to>
                                    </p:animClr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4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BDD7EE"/>
                                      </p:to>
                                    </p:animClr>
                                    <p:animClr clrSpc="rgb" dir="cw">
                                      <p:cBhvr>
                                        <p:cTn id="75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DD7EE"/>
                                      </p:to>
                                    </p:animClr>
                                    <p:set>
                                      <p:cBhvr>
                                        <p:cTn id="76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7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9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BDD7EE"/>
                                      </p:to>
                                    </p:animClr>
                                    <p:animClr clrSpc="rgb" dir="cw">
                                      <p:cBhvr>
                                        <p:cTn id="80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DD7EE"/>
                                      </p:to>
                                    </p:animClr>
                                    <p:set>
                                      <p:cBhvr>
                                        <p:cTn id="81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4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BDD7EE"/>
                                      </p:to>
                                    </p:animClr>
                                    <p:animClr clrSpc="rgb" dir="cw">
                                      <p:cBhvr>
                                        <p:cTn id="8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DD7EE"/>
                                      </p:to>
                                    </p:animClr>
                                    <p:set>
                                      <p:cBhvr>
                                        <p:cTn id="8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9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BDD7EE"/>
                                      </p:to>
                                    </p:animClr>
                                    <p:animClr clrSpc="rgb" dir="cw">
                                      <p:cBhvr>
                                        <p:cTn id="90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DD7EE"/>
                                      </p:to>
                                    </p:animClr>
                                    <p:set>
                                      <p:cBhvr>
                                        <p:cTn id="91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4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BDD7EE"/>
                                      </p:to>
                                    </p:animClr>
                                    <p:animClr clrSpc="rgb" dir="cw">
                                      <p:cBhvr>
                                        <p:cTn id="95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DD7EE"/>
                                      </p:to>
                                    </p:animClr>
                                    <p:set>
                                      <p:cBhvr>
                                        <p:cTn id="96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7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  <p:bldP spid="66" grpId="1" animBg="1"/>
      <p:bldP spid="67" grpId="0" animBg="1"/>
      <p:bldP spid="67" grpId="1" animBg="1"/>
      <p:bldP spid="85" grpId="0" animBg="1"/>
      <p:bldP spid="85" grpId="1" animBg="1"/>
      <p:bldP spid="108" grpId="0" animBg="1"/>
      <p:bldP spid="108" grpId="1" animBg="1"/>
      <p:bldP spid="109" grpId="0" animBg="1"/>
      <p:bldP spid="109" grpId="1" animBg="1"/>
      <p:bldP spid="110" grpId="0" animBg="1"/>
      <p:bldP spid="111" grpId="0" animBg="1"/>
      <p:bldP spid="111" grpId="1" animBg="1"/>
      <p:bldP spid="112" grpId="0" animBg="1"/>
      <p:bldP spid="3" grpId="0" animBg="1"/>
      <p:bldP spid="3" grpId="1" animBg="1"/>
      <p:bldP spid="5" grpId="0" animBg="1"/>
      <p:bldP spid="5" grpId="1" animBg="1"/>
      <p:bldP spid="113" grpId="0" animBg="1"/>
      <p:bldP spid="113" grpId="1" animBg="1"/>
      <p:bldP spid="114" grpId="0" animBg="1"/>
      <p:bldP spid="114" grpId="1" animBg="1"/>
      <p:bldP spid="11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5405" y="405430"/>
            <a:ext cx="747045" cy="74704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728249" y="548119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8BD1202-3191-4DC8-86BB-B5165173CCB4}"/>
              </a:ext>
            </a:extLst>
          </p:cNvPr>
          <p:cNvSpPr txBox="1"/>
          <p:nvPr/>
        </p:nvSpPr>
        <p:spPr>
          <a:xfrm>
            <a:off x="-561854" y="416508"/>
            <a:ext cx="63354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>
                <a:solidFill>
                  <a:prstClr val="black"/>
                </a:solidFill>
              </a:rPr>
              <a:t>I’m thinking of a fraction…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5AE4ECB-D715-44A7-8A46-D3A195D5A708}"/>
              </a:ext>
            </a:extLst>
          </p:cNvPr>
          <p:cNvSpPr txBox="1"/>
          <p:nvPr/>
        </p:nvSpPr>
        <p:spPr>
          <a:xfrm>
            <a:off x="2809946" y="1078181"/>
            <a:ext cx="602207" cy="747044"/>
          </a:xfrm>
          <a:prstGeom prst="roundRect">
            <a:avLst/>
          </a:prstGeom>
          <a:noFill/>
          <a:ln w="28575">
            <a:solidFill>
              <a:schemeClr val="accent6"/>
            </a:solidFill>
          </a:ln>
        </p:spPr>
        <p:txBody>
          <a:bodyPr wrap="square" rtlCol="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dirty="0">
                <a:solidFill>
                  <a:prstClr val="black"/>
                </a:solidFill>
              </a:rPr>
              <a:t>1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FFDE017-DD5A-4EC3-9C30-70D01E2EF3EC}"/>
              </a:ext>
            </a:extLst>
          </p:cNvPr>
          <p:cNvSpPr txBox="1"/>
          <p:nvPr/>
        </p:nvSpPr>
        <p:spPr>
          <a:xfrm>
            <a:off x="4141196" y="1078181"/>
            <a:ext cx="602207" cy="747044"/>
          </a:xfrm>
          <a:prstGeom prst="roundRect">
            <a:avLst/>
          </a:prstGeom>
          <a:noFill/>
          <a:ln w="28575">
            <a:solidFill>
              <a:schemeClr val="accent6"/>
            </a:solidFill>
          </a:ln>
        </p:spPr>
        <p:txBody>
          <a:bodyPr wrap="square" rtlCol="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dirty="0">
                <a:solidFill>
                  <a:prstClr val="black"/>
                </a:solidFill>
              </a:rPr>
              <a:t>3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66EFE51-BFCA-4B27-B9A0-54719058247C}"/>
              </a:ext>
            </a:extLst>
          </p:cNvPr>
          <p:cNvSpPr txBox="1"/>
          <p:nvPr/>
        </p:nvSpPr>
        <p:spPr>
          <a:xfrm>
            <a:off x="3475571" y="1078181"/>
            <a:ext cx="602207" cy="747044"/>
          </a:xfrm>
          <a:prstGeom prst="roundRect">
            <a:avLst/>
          </a:prstGeom>
          <a:noFill/>
          <a:ln w="28575">
            <a:solidFill>
              <a:schemeClr val="accent6"/>
            </a:solidFill>
          </a:ln>
        </p:spPr>
        <p:txBody>
          <a:bodyPr wrap="square" rtlCol="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dirty="0">
                <a:solidFill>
                  <a:prstClr val="black"/>
                </a:solidFill>
              </a:rPr>
              <a:t>2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F7DF561-16DF-4981-9B6C-34118E2C7DDE}"/>
              </a:ext>
            </a:extLst>
          </p:cNvPr>
          <p:cNvSpPr txBox="1"/>
          <p:nvPr/>
        </p:nvSpPr>
        <p:spPr>
          <a:xfrm>
            <a:off x="5472446" y="1078181"/>
            <a:ext cx="602207" cy="747044"/>
          </a:xfrm>
          <a:prstGeom prst="roundRect">
            <a:avLst/>
          </a:prstGeom>
          <a:noFill/>
          <a:ln w="28575">
            <a:solidFill>
              <a:schemeClr val="accent6"/>
            </a:solidFill>
          </a:ln>
        </p:spPr>
        <p:txBody>
          <a:bodyPr wrap="square" rtlCol="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dirty="0">
                <a:solidFill>
                  <a:prstClr val="black"/>
                </a:solidFill>
              </a:rPr>
              <a:t>5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40DDB4F-7F90-456B-A72E-C7364C4C9BB5}"/>
              </a:ext>
            </a:extLst>
          </p:cNvPr>
          <p:cNvSpPr txBox="1"/>
          <p:nvPr/>
        </p:nvSpPr>
        <p:spPr>
          <a:xfrm>
            <a:off x="4806821" y="1078181"/>
            <a:ext cx="602207" cy="747044"/>
          </a:xfrm>
          <a:prstGeom prst="roundRect">
            <a:avLst/>
          </a:prstGeom>
          <a:noFill/>
          <a:ln w="28575">
            <a:solidFill>
              <a:schemeClr val="accent6"/>
            </a:solidFill>
          </a:ln>
        </p:spPr>
        <p:txBody>
          <a:bodyPr wrap="square" rtlCol="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dirty="0">
                <a:solidFill>
                  <a:prstClr val="black"/>
                </a:solidFill>
              </a:rPr>
              <a:t>4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DCA509D-F192-458F-B716-4FFB0A804463}"/>
              </a:ext>
            </a:extLst>
          </p:cNvPr>
          <p:cNvSpPr txBox="1"/>
          <p:nvPr/>
        </p:nvSpPr>
        <p:spPr>
          <a:xfrm>
            <a:off x="719139" y="2034369"/>
            <a:ext cx="3915294" cy="919401"/>
          </a:xfrm>
          <a:prstGeom prst="wedgeRoundRectCallout">
            <a:avLst>
              <a:gd name="adj1" fmla="val -17049"/>
              <a:gd name="adj2" fmla="val 77156"/>
              <a:gd name="adj3" fmla="val 16667"/>
            </a:avLst>
          </a:prstGeom>
          <a:noFill/>
          <a:ln w="28575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dirty="0">
                <a:solidFill>
                  <a:prstClr val="black"/>
                </a:solidFill>
              </a:rPr>
              <a:t>My fraction has a numerator 3 less than the denominator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D1AF2C8-9EAB-44E9-9476-90650B9E52A0}"/>
              </a:ext>
            </a:extLst>
          </p:cNvPr>
          <p:cNvSpPr txBox="1"/>
          <p:nvPr/>
        </p:nvSpPr>
        <p:spPr>
          <a:xfrm>
            <a:off x="4727424" y="2100977"/>
            <a:ext cx="3372608" cy="1328023"/>
          </a:xfrm>
          <a:prstGeom prst="wedgeRoundRectCallout">
            <a:avLst>
              <a:gd name="adj1" fmla="val 23718"/>
              <a:gd name="adj2" fmla="val 58151"/>
              <a:gd name="adj3" fmla="val 16667"/>
            </a:avLst>
          </a:prstGeom>
          <a:noFill/>
          <a:ln w="28575"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dirty="0">
                <a:solidFill>
                  <a:prstClr val="black"/>
                </a:solidFill>
              </a:rPr>
              <a:t>Mine is a unit-fraction with an odd number as a denominator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AC4A91-4CCC-4273-A001-AD616529BC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3738" y="2903669"/>
            <a:ext cx="1555333" cy="127635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EA06EFD-89F4-49EC-9C92-0DF4E4472BD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42538" y="3428413"/>
            <a:ext cx="1555333" cy="1074086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1F199D2D-7A88-4F08-B2D1-FA325592ABBF}"/>
              </a:ext>
            </a:extLst>
          </p:cNvPr>
          <p:cNvSpPr/>
          <p:nvPr/>
        </p:nvSpPr>
        <p:spPr>
          <a:xfrm>
            <a:off x="1440119" y="3944060"/>
            <a:ext cx="702644" cy="917947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5F42696D-98C2-4F54-AC4D-8457CB1C46E6}"/>
              </a:ext>
            </a:extLst>
          </p:cNvPr>
          <p:cNvSpPr/>
          <p:nvPr/>
        </p:nvSpPr>
        <p:spPr>
          <a:xfrm>
            <a:off x="1440119" y="5147725"/>
            <a:ext cx="702644" cy="917947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F2C466CB-1A37-44C7-B4A4-0984289FC5C4}"/>
              </a:ext>
            </a:extLst>
          </p:cNvPr>
          <p:cNvSpPr/>
          <p:nvPr/>
        </p:nvSpPr>
        <p:spPr>
          <a:xfrm>
            <a:off x="6437081" y="3944060"/>
            <a:ext cx="702644" cy="917947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2F7A67EC-D8D1-41FC-90B7-4307B78947AC}"/>
              </a:ext>
            </a:extLst>
          </p:cNvPr>
          <p:cNvSpPr/>
          <p:nvPr/>
        </p:nvSpPr>
        <p:spPr>
          <a:xfrm>
            <a:off x="6437081" y="5147725"/>
            <a:ext cx="702644" cy="917947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1ED08AC-37E6-4627-A185-1563CA8942D8}"/>
              </a:ext>
            </a:extLst>
          </p:cNvPr>
          <p:cNvCxnSpPr/>
          <p:nvPr/>
        </p:nvCxnSpPr>
        <p:spPr>
          <a:xfrm>
            <a:off x="1309327" y="5011897"/>
            <a:ext cx="98177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D4C70EBD-2A87-487F-8FA2-832334147BA7}"/>
              </a:ext>
            </a:extLst>
          </p:cNvPr>
          <p:cNvCxnSpPr/>
          <p:nvPr/>
        </p:nvCxnSpPr>
        <p:spPr>
          <a:xfrm>
            <a:off x="6297514" y="5010292"/>
            <a:ext cx="98177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EC63CAE6-F355-45E6-85ED-30F25FF86B93}"/>
              </a:ext>
            </a:extLst>
          </p:cNvPr>
          <p:cNvSpPr txBox="1"/>
          <p:nvPr/>
        </p:nvSpPr>
        <p:spPr>
          <a:xfrm>
            <a:off x="2983879" y="4403033"/>
            <a:ext cx="28152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>
                <a:solidFill>
                  <a:prstClr val="black"/>
                </a:solidFill>
              </a:rPr>
              <a:t>Which digit card will be left?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80DD1D3-5A4E-49F1-A6D9-4BBB206A31A7}"/>
              </a:ext>
            </a:extLst>
          </p:cNvPr>
          <p:cNvCxnSpPr/>
          <p:nvPr/>
        </p:nvCxnSpPr>
        <p:spPr>
          <a:xfrm>
            <a:off x="6203087" y="2559959"/>
            <a:ext cx="159584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F2F9F193-5715-4F68-A27F-644790F96436}"/>
              </a:ext>
            </a:extLst>
          </p:cNvPr>
          <p:cNvCxnSpPr>
            <a:cxnSpLocks/>
          </p:cNvCxnSpPr>
          <p:nvPr/>
        </p:nvCxnSpPr>
        <p:spPr>
          <a:xfrm>
            <a:off x="896803" y="2856926"/>
            <a:ext cx="70936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4209A6E8-4A7B-4C3A-B152-E392C5195221}"/>
              </a:ext>
            </a:extLst>
          </p:cNvPr>
          <p:cNvCxnSpPr/>
          <p:nvPr/>
        </p:nvCxnSpPr>
        <p:spPr>
          <a:xfrm>
            <a:off x="5973824" y="2946783"/>
            <a:ext cx="159584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939818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4.07407E-6 L 0.40105 0.43056 " pathEditMode="relative" rAng="0" ptsTypes="AA">
                                      <p:cBhvr>
                                        <p:cTn id="32" dur="1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052" y="21528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4.07407E-6 L -0.21788 0.4305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903" y="21528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4.07407E-6 L -0.43628 0.60463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823" y="30231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4.07407E-6 L 0.25539 0.6044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760" y="30208"/>
                                    </p:animMotion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4.07407E-6 L -0.079 0.61389 " pathEditMode="relative" rAng="0" ptsTypes="AA">
                                      <p:cBhvr>
                                        <p:cTn id="65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58" y="306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  <p:bldP spid="27" grpId="0" animBg="1"/>
      <p:bldP spid="28" grpId="0" animBg="1"/>
      <p:bldP spid="29" grpId="0" animBg="1"/>
      <p:bldP spid="30" grpId="0" animBg="1"/>
      <p:bldP spid="31" grpId="0" animBg="1"/>
      <p:bldP spid="4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the rest of the worksheet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ACA2802-5BEA-4275-919B-AC7A32F692A6}"/>
              </a:ext>
            </a:extLst>
          </p:cNvPr>
          <p:cNvSpPr txBox="1"/>
          <p:nvPr/>
        </p:nvSpPr>
        <p:spPr>
          <a:xfrm>
            <a:off x="886264" y="498033"/>
            <a:ext cx="7751299" cy="5078313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omic Sans MS" panose="030F0702030302020204" pitchFamily="66" charset="0"/>
              </a:rPr>
              <a:t>Complete questions 4 and 5.</a:t>
            </a:r>
          </a:p>
          <a:p>
            <a:endParaRPr lang="en-GB" sz="3600" dirty="0">
              <a:latin typeface="Comic Sans MS" panose="030F0702030302020204" pitchFamily="66" charset="0"/>
            </a:endParaRPr>
          </a:p>
          <a:p>
            <a:r>
              <a:rPr lang="en-GB" sz="3600" dirty="0">
                <a:latin typeface="Comic Sans MS" panose="030F0702030302020204" pitchFamily="66" charset="0"/>
              </a:rPr>
              <a:t>For question 5, draw your own table in your book.</a:t>
            </a:r>
          </a:p>
          <a:p>
            <a:endParaRPr lang="en-GB" sz="3600" dirty="0">
              <a:latin typeface="Comic Sans MS" panose="030F0702030302020204" pitchFamily="66" charset="0"/>
            </a:endParaRPr>
          </a:p>
          <a:p>
            <a:endParaRPr lang="en-GB" sz="3600" dirty="0">
              <a:latin typeface="Comic Sans MS" panose="030F0702030302020204" pitchFamily="66" charset="0"/>
            </a:endParaRPr>
          </a:p>
          <a:p>
            <a:endParaRPr lang="en-GB" sz="3600" dirty="0">
              <a:latin typeface="Comic Sans MS" panose="030F0702030302020204" pitchFamily="66" charset="0"/>
            </a:endParaRPr>
          </a:p>
          <a:p>
            <a:endParaRPr lang="en-GB" sz="3600" dirty="0">
              <a:latin typeface="Comic Sans MS" panose="030F0702030302020204" pitchFamily="66" charset="0"/>
            </a:endParaRPr>
          </a:p>
          <a:p>
            <a:endParaRPr lang="en-GB" sz="3600" dirty="0">
              <a:latin typeface="Comic Sans MS" panose="030F0702030302020204" pitchFamily="66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C5B3D27-4FC2-4150-BCFE-8C0EE4D2306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8022" y="3037189"/>
            <a:ext cx="5129043" cy="2407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34826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the rest of the worksheet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ACA2802-5BEA-4275-919B-AC7A32F692A6}"/>
              </a:ext>
            </a:extLst>
          </p:cNvPr>
          <p:cNvSpPr txBox="1"/>
          <p:nvPr/>
        </p:nvSpPr>
        <p:spPr>
          <a:xfrm>
            <a:off x="886264" y="498033"/>
            <a:ext cx="7751299" cy="6186309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r>
              <a:rPr lang="en-GB" sz="3600" u="sng" dirty="0">
                <a:latin typeface="Comic Sans MS" panose="030F0702030302020204" pitchFamily="66" charset="0"/>
              </a:rPr>
              <a:t>Plenary.</a:t>
            </a:r>
          </a:p>
          <a:p>
            <a:endParaRPr lang="en-GB" sz="3600" dirty="0">
              <a:latin typeface="Comic Sans MS" panose="030F0702030302020204" pitchFamily="66" charset="0"/>
            </a:endParaRPr>
          </a:p>
          <a:p>
            <a:r>
              <a:rPr lang="en-GB" sz="3600" dirty="0">
                <a:latin typeface="Comic Sans MS" panose="030F0702030302020204" pitchFamily="66" charset="0"/>
              </a:rPr>
              <a:t>Write out, and complete the sentences.</a:t>
            </a:r>
          </a:p>
          <a:p>
            <a:endParaRPr lang="en-GB" sz="3600" dirty="0">
              <a:latin typeface="Comic Sans MS" panose="030F0702030302020204" pitchFamily="66" charset="0"/>
            </a:endParaRPr>
          </a:p>
          <a:p>
            <a:endParaRPr lang="en-GB" sz="3600" dirty="0">
              <a:latin typeface="Comic Sans MS" panose="030F0702030302020204" pitchFamily="66" charset="0"/>
            </a:endParaRPr>
          </a:p>
          <a:p>
            <a:endParaRPr lang="en-GB" sz="3600" dirty="0">
              <a:latin typeface="Comic Sans MS" panose="030F0702030302020204" pitchFamily="66" charset="0"/>
            </a:endParaRPr>
          </a:p>
          <a:p>
            <a:endParaRPr lang="en-GB" sz="3600" dirty="0">
              <a:latin typeface="Comic Sans MS" panose="030F0702030302020204" pitchFamily="66" charset="0"/>
            </a:endParaRPr>
          </a:p>
          <a:p>
            <a:r>
              <a:rPr lang="en-GB" sz="3600" dirty="0">
                <a:latin typeface="Comic Sans MS" panose="030F0702030302020204" pitchFamily="66" charset="0"/>
              </a:rPr>
              <a:t>To finish, draw an example of a unit and a non-unit fraction.</a:t>
            </a:r>
          </a:p>
          <a:p>
            <a:endParaRPr lang="en-GB" sz="3600" dirty="0">
              <a:latin typeface="Comic Sans MS" panose="030F0702030302020204" pitchFamily="66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8BC6433-4413-475E-B448-86FD6F6C0E51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919580" y="2930842"/>
            <a:ext cx="5100199" cy="175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0423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816ED1B-CC01-44CD-A329-CBF7FE076C01}"/>
              </a:ext>
            </a:extLst>
          </p:cNvPr>
          <p:cNvSpPr txBox="1"/>
          <p:nvPr/>
        </p:nvSpPr>
        <p:spPr>
          <a:xfrm>
            <a:off x="759655" y="914400"/>
            <a:ext cx="7934179" cy="4524315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omic Sans MS" panose="030F0702030302020204" pitchFamily="66" charset="0"/>
              </a:rPr>
              <a:t>TTYP…</a:t>
            </a:r>
          </a:p>
          <a:p>
            <a:endParaRPr lang="en-GB" sz="3600" dirty="0">
              <a:latin typeface="Comic Sans MS" panose="030F0702030302020204" pitchFamily="66" charset="0"/>
            </a:endParaRPr>
          </a:p>
          <a:p>
            <a:r>
              <a:rPr lang="en-GB" sz="3600" dirty="0">
                <a:latin typeface="Comic Sans MS" panose="030F0702030302020204" pitchFamily="66" charset="0"/>
              </a:rPr>
              <a:t>What is a fraction?</a:t>
            </a:r>
          </a:p>
          <a:p>
            <a:endParaRPr lang="en-GB" sz="3600" dirty="0">
              <a:latin typeface="Comic Sans MS" panose="030F0702030302020204" pitchFamily="66" charset="0"/>
            </a:endParaRPr>
          </a:p>
          <a:p>
            <a:r>
              <a:rPr lang="en-GB" sz="3600" dirty="0">
                <a:latin typeface="Comic Sans MS" panose="030F0702030302020204" pitchFamily="66" charset="0"/>
              </a:rPr>
              <a:t>See if you can come up with a good definition for our learning wall.</a:t>
            </a:r>
          </a:p>
          <a:p>
            <a:endParaRPr lang="en-GB" sz="3600" dirty="0">
              <a:latin typeface="Comic Sans MS" panose="030F0702030302020204" pitchFamily="66" charset="0"/>
            </a:endParaRPr>
          </a:p>
          <a:p>
            <a:endParaRPr lang="en-GB" sz="3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1935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816ED1B-CC01-44CD-A329-CBF7FE076C01}"/>
              </a:ext>
            </a:extLst>
          </p:cNvPr>
          <p:cNvSpPr txBox="1"/>
          <p:nvPr/>
        </p:nvSpPr>
        <p:spPr>
          <a:xfrm>
            <a:off x="759655" y="337625"/>
            <a:ext cx="7934179" cy="5262979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en-GB" sz="4800" dirty="0">
                <a:latin typeface="Comic Sans MS" panose="030F0702030302020204" pitchFamily="66" charset="0"/>
              </a:rPr>
              <a:t>A fraction is an equal part of something.</a:t>
            </a:r>
          </a:p>
          <a:p>
            <a:endParaRPr lang="en-GB" sz="4800" dirty="0">
              <a:latin typeface="Comic Sans MS" panose="030F0702030302020204" pitchFamily="66" charset="0"/>
            </a:endParaRPr>
          </a:p>
          <a:p>
            <a:r>
              <a:rPr lang="en-GB" sz="4800" dirty="0">
                <a:latin typeface="Comic Sans MS" panose="030F0702030302020204" pitchFamily="66" charset="0"/>
              </a:rPr>
              <a:t>                       </a:t>
            </a:r>
            <a:r>
              <a:rPr lang="en-GB" sz="4800" u="sng" dirty="0">
                <a:latin typeface="Comic Sans MS" panose="030F0702030302020204" pitchFamily="66" charset="0"/>
              </a:rPr>
              <a:t>1</a:t>
            </a:r>
            <a:endParaRPr lang="en-GB" sz="4800" dirty="0">
              <a:latin typeface="Comic Sans MS" panose="030F0702030302020204" pitchFamily="66" charset="0"/>
            </a:endParaRPr>
          </a:p>
          <a:p>
            <a:r>
              <a:rPr lang="en-GB" sz="4800" dirty="0">
                <a:latin typeface="Comic Sans MS" panose="030F0702030302020204" pitchFamily="66" charset="0"/>
              </a:rPr>
              <a:t>                       2</a:t>
            </a:r>
          </a:p>
          <a:p>
            <a:r>
              <a:rPr lang="en-GB" sz="4800" dirty="0">
                <a:latin typeface="Comic Sans MS" panose="030F0702030302020204" pitchFamily="66" charset="0"/>
              </a:rPr>
              <a:t>This means you have one out of a possible 2 parts.</a:t>
            </a:r>
          </a:p>
        </p:txBody>
      </p:sp>
    </p:spTree>
    <p:extLst>
      <p:ext uri="{BB962C8B-B14F-4D97-AF65-F5344CB8AC3E}">
        <p14:creationId xmlns:p14="http://schemas.microsoft.com/office/powerpoint/2010/main" val="3889591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>
            <a:extLst>
              <a:ext uri="{FF2B5EF4-FFF2-40B4-BE49-F238E27FC236}">
                <a16:creationId xmlns:a16="http://schemas.microsoft.com/office/drawing/2014/main" id="{1278C13B-BDAA-4313-8DC2-EEE5C4B90A82}"/>
              </a:ext>
            </a:extLst>
          </p:cNvPr>
          <p:cNvSpPr txBox="1"/>
          <p:nvPr/>
        </p:nvSpPr>
        <p:spPr>
          <a:xfrm>
            <a:off x="695550" y="334776"/>
            <a:ext cx="7497474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arenR"/>
            </a:pP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How many cubes altogether?</a:t>
            </a:r>
          </a:p>
          <a:p>
            <a:pPr marL="514350" indent="-514350">
              <a:buAutoNum type="arabicParenR"/>
            </a:pP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rabicParenR"/>
            </a:pP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	 How many green cubes?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GB" sz="2800" u="sng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out of </a:t>
            </a:r>
            <a:r>
              <a:rPr lang="en-GB" sz="2800" u="sng" dirty="0"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cubes are green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2)	How many cubes altogether?</a:t>
            </a:r>
          </a:p>
          <a:p>
            <a:pPr marL="514350" indent="-514350">
              <a:buAutoNum type="arabicParenR"/>
            </a:pP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rabicParenR"/>
            </a:pP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	 How many red cubes?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GB" sz="2800" u="sng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out of </a:t>
            </a:r>
            <a:r>
              <a:rPr lang="en-GB" sz="2800" u="sng" dirty="0"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cubes are red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306EBEF-1D1D-45A4-84D1-0F72C935FE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9997" y="694433"/>
            <a:ext cx="600677" cy="84860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31762C8-804D-469A-B38C-004832EFE3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0017" y="3883370"/>
            <a:ext cx="600677" cy="8486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95698BA-679D-4D99-8D97-6C44B141F7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84100" y="3992677"/>
            <a:ext cx="600677" cy="848607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33CC0C3D-9FB4-444C-8007-44B6BBE7B0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5306" y="3883370"/>
            <a:ext cx="600677" cy="8486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264743B-CF89-4347-94FF-A32F4F083A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58405" y="3672444"/>
            <a:ext cx="600677" cy="848607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81572FD1-629C-432A-AD42-D3AFEFC4B4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4555" y="3708733"/>
            <a:ext cx="600677" cy="8486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B4703C3-3709-45EC-837B-E9C9C01703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45761" y="3672444"/>
            <a:ext cx="600677" cy="8486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C2DA7D4-1916-43F9-99BE-FDBA1F98270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60787" y="825944"/>
            <a:ext cx="587321" cy="829739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E86E0DE2-14F8-4BC1-AC20-B00BFCBD435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25392" y="703866"/>
            <a:ext cx="587321" cy="829739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65664D7D-F4AA-4334-8761-6B076CDD25C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90674" y="964705"/>
            <a:ext cx="587321" cy="829739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E5426C8B-1677-4182-A075-866A5FDB35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95138" y="664313"/>
            <a:ext cx="587321" cy="829739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EF17393E-91F8-4B51-887E-AA327006D33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65100" y="3727601"/>
            <a:ext cx="587321" cy="829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3541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>
            <a:extLst>
              <a:ext uri="{FF2B5EF4-FFF2-40B4-BE49-F238E27FC236}">
                <a16:creationId xmlns:a16="http://schemas.microsoft.com/office/drawing/2014/main" id="{1278C13B-BDAA-4313-8DC2-EEE5C4B90A82}"/>
              </a:ext>
            </a:extLst>
          </p:cNvPr>
          <p:cNvSpPr txBox="1"/>
          <p:nvPr/>
        </p:nvSpPr>
        <p:spPr>
          <a:xfrm>
            <a:off x="695550" y="334776"/>
            <a:ext cx="7497474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arenR"/>
            </a:pP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How many cubes altogether?</a:t>
            </a:r>
          </a:p>
          <a:p>
            <a:pPr marL="514350" indent="-514350">
              <a:buAutoNum type="arabicParenR"/>
            </a:pP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rabicParenR"/>
            </a:pP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	 How many green cubes?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GB" sz="2800" u="sng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out of </a:t>
            </a:r>
            <a:r>
              <a:rPr lang="en-GB" sz="2800" u="sng" dirty="0"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cubes are green.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2)	How many cubes altogether?</a:t>
            </a:r>
          </a:p>
          <a:p>
            <a:pPr marL="514350" indent="-514350">
              <a:buAutoNum type="arabicParenR"/>
            </a:pP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rabicParenR"/>
            </a:pP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	 How many red cubes?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GB" sz="2800" u="sng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out of </a:t>
            </a:r>
            <a:r>
              <a:rPr lang="en-GB" sz="2800" u="sng" dirty="0"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cubes are red.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306EBEF-1D1D-45A4-84D1-0F72C935FE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89997" y="694433"/>
            <a:ext cx="600677" cy="84860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31762C8-804D-469A-B38C-004832EFE3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0017" y="3883370"/>
            <a:ext cx="600677" cy="8486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95698BA-679D-4D99-8D97-6C44B141F7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84100" y="3992677"/>
            <a:ext cx="600677" cy="848607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33CC0C3D-9FB4-444C-8007-44B6BBE7B0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45306" y="3883370"/>
            <a:ext cx="600677" cy="8486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264743B-CF89-4347-94FF-A32F4F083A8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58405" y="3672444"/>
            <a:ext cx="600677" cy="848607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81572FD1-629C-432A-AD42-D3AFEFC4B4F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84555" y="3708733"/>
            <a:ext cx="600677" cy="8486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B4703C3-3709-45EC-837B-E9C9C01703C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45761" y="3672444"/>
            <a:ext cx="600677" cy="8486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C2DA7D4-1916-43F9-99BE-FDBA1F98270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60787" y="825944"/>
            <a:ext cx="587321" cy="829739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E86E0DE2-14F8-4BC1-AC20-B00BFCBD435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25392" y="703866"/>
            <a:ext cx="587321" cy="829739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65664D7D-F4AA-4334-8761-6B076CDD25C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90674" y="964705"/>
            <a:ext cx="587321" cy="829739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E5426C8B-1677-4182-A075-866A5FDB356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95138" y="664313"/>
            <a:ext cx="587321" cy="829739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EF17393E-91F8-4B51-887E-AA327006D33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65100" y="3727601"/>
            <a:ext cx="587321" cy="829739"/>
          </a:xfrm>
          <a:prstGeom prst="rect">
            <a:avLst/>
          </a:prstGeom>
        </p:spPr>
      </p:pic>
      <p:sp>
        <p:nvSpPr>
          <p:cNvPr id="29" name="Rectangle 28">
            <a:extLst>
              <a:ext uri="{FF2B5EF4-FFF2-40B4-BE49-F238E27FC236}">
                <a16:creationId xmlns:a16="http://schemas.microsoft.com/office/drawing/2014/main" id="{D3FE916B-EB44-4755-A574-88A9F2028918}"/>
              </a:ext>
            </a:extLst>
          </p:cNvPr>
          <p:cNvSpPr/>
          <p:nvPr/>
        </p:nvSpPr>
        <p:spPr>
          <a:xfrm>
            <a:off x="6127190" y="361324"/>
            <a:ext cx="367408" cy="5232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solidFill>
                  <a:schemeClr val="accent1"/>
                </a:solidFill>
                <a:ea typeface="Cambria Math" panose="02040503050406030204" pitchFamily="18" charset="0"/>
              </a:rPr>
              <a:t>5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9C16F0EF-4D24-4D48-83B7-F88BE5CBF108}"/>
              </a:ext>
            </a:extLst>
          </p:cNvPr>
          <p:cNvSpPr/>
          <p:nvPr/>
        </p:nvSpPr>
        <p:spPr>
          <a:xfrm>
            <a:off x="6127190" y="1617582"/>
            <a:ext cx="367408" cy="5232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solidFill>
                  <a:schemeClr val="accent1"/>
                </a:solidFill>
                <a:ea typeface="Cambria Math" panose="02040503050406030204" pitchFamily="18" charset="0"/>
              </a:rPr>
              <a:t>1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15CC4A40-8953-43CF-8474-C23E20DA650B}"/>
              </a:ext>
            </a:extLst>
          </p:cNvPr>
          <p:cNvSpPr/>
          <p:nvPr/>
        </p:nvSpPr>
        <p:spPr>
          <a:xfrm>
            <a:off x="1294040" y="2474162"/>
            <a:ext cx="367408" cy="5232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solidFill>
                  <a:schemeClr val="accent1"/>
                </a:solidFill>
                <a:ea typeface="Cambria Math" panose="02040503050406030204" pitchFamily="18" charset="0"/>
              </a:rPr>
              <a:t>1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29A82E9-E44C-4773-BB27-77DA7F16CEF9}"/>
              </a:ext>
            </a:extLst>
          </p:cNvPr>
          <p:cNvSpPr/>
          <p:nvPr/>
        </p:nvSpPr>
        <p:spPr>
          <a:xfrm>
            <a:off x="2922189" y="2482475"/>
            <a:ext cx="367408" cy="5232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solidFill>
                  <a:schemeClr val="accent1"/>
                </a:solidFill>
                <a:ea typeface="Cambria Math" panose="02040503050406030204" pitchFamily="18" charset="0"/>
              </a:rPr>
              <a:t>5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A70E6959-E788-45CA-9225-4A14BB899237}"/>
              </a:ext>
            </a:extLst>
          </p:cNvPr>
          <p:cNvSpPr/>
          <p:nvPr/>
        </p:nvSpPr>
        <p:spPr>
          <a:xfrm>
            <a:off x="6948551" y="3365482"/>
            <a:ext cx="367408" cy="5232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solidFill>
                  <a:schemeClr val="accent1"/>
                </a:solidFill>
                <a:ea typeface="Cambria Math" panose="02040503050406030204" pitchFamily="18" charset="0"/>
              </a:rPr>
              <a:t>7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35128577-FA81-4059-B258-3AAE7F8462D2}"/>
              </a:ext>
            </a:extLst>
          </p:cNvPr>
          <p:cNvSpPr/>
          <p:nvPr/>
        </p:nvSpPr>
        <p:spPr>
          <a:xfrm>
            <a:off x="6948551" y="4579674"/>
            <a:ext cx="367408" cy="5232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solidFill>
                  <a:schemeClr val="accent1"/>
                </a:solidFill>
                <a:ea typeface="Cambria Math" panose="02040503050406030204" pitchFamily="18" charset="0"/>
              </a:rPr>
              <a:t>3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8FF592B3-6A9C-4958-BB66-16CCB0A20CF6}"/>
              </a:ext>
            </a:extLst>
          </p:cNvPr>
          <p:cNvSpPr/>
          <p:nvPr/>
        </p:nvSpPr>
        <p:spPr>
          <a:xfrm>
            <a:off x="1294040" y="5468669"/>
            <a:ext cx="367408" cy="5232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solidFill>
                  <a:schemeClr val="accent1"/>
                </a:solidFill>
                <a:ea typeface="Cambria Math" panose="02040503050406030204" pitchFamily="18" charset="0"/>
              </a:rPr>
              <a:t>3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9FA6D0A4-AD98-46A5-BC0F-D82E934A97D2}"/>
              </a:ext>
            </a:extLst>
          </p:cNvPr>
          <p:cNvSpPr/>
          <p:nvPr/>
        </p:nvSpPr>
        <p:spPr>
          <a:xfrm>
            <a:off x="2957984" y="5458913"/>
            <a:ext cx="367408" cy="5232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solidFill>
                  <a:schemeClr val="accent1"/>
                </a:solidFill>
                <a:ea typeface="Cambria Math" panose="02040503050406030204" pitchFamily="18" charset="0"/>
              </a:rPr>
              <a:t>7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90048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5" grpId="0"/>
      <p:bldP spid="36" grpId="0"/>
      <p:bldP spid="37" grpId="0"/>
      <p:bldP spid="38" grpId="0"/>
      <p:bldP spid="39" grpId="0"/>
      <p:bldP spid="4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07BA74F-7DE9-4097-90D9-D4A945B61FD9}"/>
              </a:ext>
            </a:extLst>
          </p:cNvPr>
          <p:cNvSpPr txBox="1"/>
          <p:nvPr/>
        </p:nvSpPr>
        <p:spPr>
          <a:xfrm>
            <a:off x="970671" y="1463040"/>
            <a:ext cx="7230794" cy="3416320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omic Sans MS" panose="030F0702030302020204" pitchFamily="66" charset="0"/>
              </a:rPr>
              <a:t>Thinking caps on …</a:t>
            </a:r>
          </a:p>
          <a:p>
            <a:endParaRPr lang="en-GB" sz="3600" dirty="0">
              <a:latin typeface="Comic Sans MS" panose="030F0702030302020204" pitchFamily="66" charset="0"/>
            </a:endParaRPr>
          </a:p>
          <a:p>
            <a:endParaRPr lang="en-GB" sz="3600" dirty="0">
              <a:latin typeface="Comic Sans MS" panose="030F0702030302020204" pitchFamily="66" charset="0"/>
            </a:endParaRPr>
          </a:p>
          <a:p>
            <a:endParaRPr lang="en-GB" sz="3600" dirty="0">
              <a:latin typeface="Comic Sans MS" panose="030F0702030302020204" pitchFamily="66" charset="0"/>
            </a:endParaRPr>
          </a:p>
          <a:p>
            <a:endParaRPr lang="en-GB" sz="3600" dirty="0">
              <a:latin typeface="Comic Sans MS" panose="030F0702030302020204" pitchFamily="66" charset="0"/>
            </a:endParaRPr>
          </a:p>
          <a:p>
            <a:endParaRPr lang="en-GB" sz="3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54667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792D915A-D104-45A1-AE73-3085E7F466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55474" y="2844844"/>
            <a:ext cx="747045" cy="747045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3DB6BAAE-0B77-4DDC-8E9F-9E4C66F4446E}"/>
              </a:ext>
            </a:extLst>
          </p:cNvPr>
          <p:cNvSpPr txBox="1"/>
          <p:nvPr/>
        </p:nvSpPr>
        <p:spPr>
          <a:xfrm>
            <a:off x="5658318" y="2987533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24E96122-F118-44A4-94BE-2E4DBD8CE301}"/>
              </a:ext>
            </a:extLst>
          </p:cNvPr>
          <p:cNvSpPr/>
          <p:nvPr/>
        </p:nvSpPr>
        <p:spPr>
          <a:xfrm>
            <a:off x="3438178" y="530792"/>
            <a:ext cx="925932" cy="925932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677CBAC0-29C5-4610-BFAD-FE45EA54A453}"/>
              </a:ext>
            </a:extLst>
          </p:cNvPr>
          <p:cNvSpPr/>
          <p:nvPr/>
        </p:nvSpPr>
        <p:spPr>
          <a:xfrm>
            <a:off x="4812113" y="530792"/>
            <a:ext cx="925932" cy="925932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Isosceles Triangle 59">
            <a:extLst>
              <a:ext uri="{FF2B5EF4-FFF2-40B4-BE49-F238E27FC236}">
                <a16:creationId xmlns:a16="http://schemas.microsoft.com/office/drawing/2014/main" id="{292053BD-7765-4978-AF12-F2DD37F8F77D}"/>
              </a:ext>
            </a:extLst>
          </p:cNvPr>
          <p:cNvSpPr/>
          <p:nvPr/>
        </p:nvSpPr>
        <p:spPr>
          <a:xfrm>
            <a:off x="1852985" y="530792"/>
            <a:ext cx="1082606" cy="925932"/>
          </a:xfrm>
          <a:prstGeom prst="triangl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7BF1E906-0909-4610-9793-791B6ACADE1F}"/>
              </a:ext>
            </a:extLst>
          </p:cNvPr>
          <p:cNvSpPr/>
          <p:nvPr/>
        </p:nvSpPr>
        <p:spPr>
          <a:xfrm>
            <a:off x="6186048" y="530792"/>
            <a:ext cx="925932" cy="925932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62" name="Group 61">
            <a:extLst>
              <a:ext uri="{FF2B5EF4-FFF2-40B4-BE49-F238E27FC236}">
                <a16:creationId xmlns:a16="http://schemas.microsoft.com/office/drawing/2014/main" id="{8B1DC450-7EC1-4106-9523-19D3EA459FFE}"/>
              </a:ext>
            </a:extLst>
          </p:cNvPr>
          <p:cNvGrpSpPr/>
          <p:nvPr/>
        </p:nvGrpSpPr>
        <p:grpSpPr>
          <a:xfrm>
            <a:off x="2680341" y="4926138"/>
            <a:ext cx="4023987" cy="814717"/>
            <a:chOff x="409062" y="4557850"/>
            <a:chExt cx="4023987" cy="81471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3" name="TextBox 62">
                  <a:extLst>
                    <a:ext uri="{FF2B5EF4-FFF2-40B4-BE49-F238E27FC236}">
                      <a16:creationId xmlns:a16="http://schemas.microsoft.com/office/drawing/2014/main" id="{A9BABCD5-F1F1-4FC2-B5B9-70DC5923CAEC}"/>
                    </a:ext>
                  </a:extLst>
                </p:cNvPr>
                <p:cNvSpPr txBox="1"/>
                <p:nvPr/>
              </p:nvSpPr>
              <p:spPr>
                <a:xfrm>
                  <a:off x="409062" y="4557850"/>
                  <a:ext cx="4023987" cy="7397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f>
                        <m:fPr>
                          <m:ctrlPr>
                            <a:rPr lang="en-GB" sz="28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/>
                      </m:f>
                    </m:oMath>
                  </a14:m>
                  <a:r>
                    <a:rPr lang="en-GB" sz="2800" dirty="0"/>
                    <a:t> of the shapes are green.</a:t>
                  </a:r>
                </a:p>
              </p:txBody>
            </p:sp>
          </mc:Choice>
          <mc:Fallback xmlns="">
            <p:sp>
              <p:nvSpPr>
                <p:cNvPr id="63" name="TextBox 62">
                  <a:extLst>
                    <a:ext uri="{FF2B5EF4-FFF2-40B4-BE49-F238E27FC236}">
                      <a16:creationId xmlns:a16="http://schemas.microsoft.com/office/drawing/2014/main" id="{A9BABCD5-F1F1-4FC2-B5B9-70DC5923CAE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9062" y="4557850"/>
                  <a:ext cx="4023987" cy="739754"/>
                </a:xfrm>
                <a:prstGeom prst="rect">
                  <a:avLst/>
                </a:prstGeom>
                <a:blipFill>
                  <a:blip r:embed="rId6"/>
                  <a:stretch>
                    <a:fillRect r="-1818" b="-11570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4" name="Rounded Rectangle 7">
              <a:extLst>
                <a:ext uri="{FF2B5EF4-FFF2-40B4-BE49-F238E27FC236}">
                  <a16:creationId xmlns:a16="http://schemas.microsoft.com/office/drawing/2014/main" id="{F02C701B-D1BD-44CB-9D69-21FF23D0A2F2}"/>
                </a:ext>
              </a:extLst>
            </p:cNvPr>
            <p:cNvSpPr/>
            <p:nvPr/>
          </p:nvSpPr>
          <p:spPr>
            <a:xfrm>
              <a:off x="466588" y="4560048"/>
              <a:ext cx="302435" cy="350179"/>
            </a:xfrm>
            <a:prstGeom prst="round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2800" dirty="0"/>
            </a:p>
          </p:txBody>
        </p:sp>
        <p:sp>
          <p:nvSpPr>
            <p:cNvPr id="65" name="Rounded Rectangle 8">
              <a:extLst>
                <a:ext uri="{FF2B5EF4-FFF2-40B4-BE49-F238E27FC236}">
                  <a16:creationId xmlns:a16="http://schemas.microsoft.com/office/drawing/2014/main" id="{3AEB46C8-7E65-45D4-B07B-DE860A4F28DB}"/>
                </a:ext>
              </a:extLst>
            </p:cNvPr>
            <p:cNvSpPr/>
            <p:nvPr/>
          </p:nvSpPr>
          <p:spPr>
            <a:xfrm>
              <a:off x="463042" y="5022388"/>
              <a:ext cx="302435" cy="350179"/>
            </a:xfrm>
            <a:prstGeom prst="round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2800" dirty="0"/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58ADC072-6F65-4849-9870-0B376982BF54}"/>
              </a:ext>
            </a:extLst>
          </p:cNvPr>
          <p:cNvGrpSpPr/>
          <p:nvPr/>
        </p:nvGrpSpPr>
        <p:grpSpPr>
          <a:xfrm>
            <a:off x="3514487" y="1884899"/>
            <a:ext cx="4447115" cy="807854"/>
            <a:chOff x="409062" y="5554356"/>
            <a:chExt cx="4447115" cy="80785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7" name="Rectangle 66">
                  <a:extLst>
                    <a:ext uri="{FF2B5EF4-FFF2-40B4-BE49-F238E27FC236}">
                      <a16:creationId xmlns:a16="http://schemas.microsoft.com/office/drawing/2014/main" id="{EDBBB0A8-AAF4-4377-8A36-265DE022DF4B}"/>
                    </a:ext>
                  </a:extLst>
                </p:cNvPr>
                <p:cNvSpPr/>
                <p:nvPr/>
              </p:nvSpPr>
              <p:spPr>
                <a:xfrm>
                  <a:off x="409062" y="5554356"/>
                  <a:ext cx="4447115" cy="7397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 xmlns:m="http://schemas.openxmlformats.org/officeDocument/2006/math">
                      <m:f>
                        <m:fPr>
                          <m:ctrlPr>
                            <a:rPr lang="en-GB" sz="28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/>
                      </m:f>
                    </m:oMath>
                  </a14:m>
                  <a:r>
                    <a:rPr lang="en-GB" sz="2800" dirty="0"/>
                    <a:t> of the shapes are triangles.</a:t>
                  </a:r>
                </a:p>
              </p:txBody>
            </p:sp>
          </mc:Choice>
          <mc:Fallback xmlns="">
            <p:sp>
              <p:nvSpPr>
                <p:cNvPr id="67" name="Rectangle 66">
                  <a:extLst>
                    <a:ext uri="{FF2B5EF4-FFF2-40B4-BE49-F238E27FC236}">
                      <a16:creationId xmlns:a16="http://schemas.microsoft.com/office/drawing/2014/main" id="{EDBBB0A8-AAF4-4377-8A36-265DE022DF4B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9062" y="5554356"/>
                  <a:ext cx="4447115" cy="739754"/>
                </a:xfrm>
                <a:prstGeom prst="rect">
                  <a:avLst/>
                </a:prstGeom>
                <a:blipFill>
                  <a:blip r:embed="rId7"/>
                  <a:stretch>
                    <a:fillRect r="-1509" b="-10656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8" name="Rounded Rectangle 9">
              <a:extLst>
                <a:ext uri="{FF2B5EF4-FFF2-40B4-BE49-F238E27FC236}">
                  <a16:creationId xmlns:a16="http://schemas.microsoft.com/office/drawing/2014/main" id="{047E04CB-7C92-4D51-A862-195724E90F6E}"/>
                </a:ext>
              </a:extLst>
            </p:cNvPr>
            <p:cNvSpPr/>
            <p:nvPr/>
          </p:nvSpPr>
          <p:spPr>
            <a:xfrm>
              <a:off x="474005" y="5569134"/>
              <a:ext cx="294859" cy="335149"/>
            </a:xfrm>
            <a:prstGeom prst="roundRect">
              <a:avLst/>
            </a:prstGeom>
            <a:ln w="1270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2800" dirty="0"/>
            </a:p>
          </p:txBody>
        </p:sp>
        <p:sp>
          <p:nvSpPr>
            <p:cNvPr id="69" name="Rounded Rectangle 10">
              <a:extLst>
                <a:ext uri="{FF2B5EF4-FFF2-40B4-BE49-F238E27FC236}">
                  <a16:creationId xmlns:a16="http://schemas.microsoft.com/office/drawing/2014/main" id="{A734A00A-C7C5-4ACB-B523-DC0D5776EB29}"/>
                </a:ext>
              </a:extLst>
            </p:cNvPr>
            <p:cNvSpPr/>
            <p:nvPr/>
          </p:nvSpPr>
          <p:spPr>
            <a:xfrm>
              <a:off x="474005" y="6027061"/>
              <a:ext cx="294859" cy="335149"/>
            </a:xfrm>
            <a:prstGeom prst="round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2800" dirty="0"/>
            </a:p>
          </p:txBody>
        </p:sp>
      </p:grpSp>
      <p:sp>
        <p:nvSpPr>
          <p:cNvPr id="70" name="TextBox 69">
            <a:extLst>
              <a:ext uri="{FF2B5EF4-FFF2-40B4-BE49-F238E27FC236}">
                <a16:creationId xmlns:a16="http://schemas.microsoft.com/office/drawing/2014/main" id="{DFC8FE59-F60B-4550-885D-6261907A252F}"/>
              </a:ext>
            </a:extLst>
          </p:cNvPr>
          <p:cNvSpPr txBox="1"/>
          <p:nvPr/>
        </p:nvSpPr>
        <p:spPr>
          <a:xfrm>
            <a:off x="3506563" y="1805641"/>
            <a:ext cx="4433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1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5322BF27-15B1-48EF-8DF7-F70B3135D627}"/>
              </a:ext>
            </a:extLst>
          </p:cNvPr>
          <p:cNvSpPr txBox="1"/>
          <p:nvPr/>
        </p:nvSpPr>
        <p:spPr>
          <a:xfrm>
            <a:off x="3506562" y="2254776"/>
            <a:ext cx="4433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4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90E34887-1AB5-4F53-9876-94389015A25B}"/>
              </a:ext>
            </a:extLst>
          </p:cNvPr>
          <p:cNvSpPr txBox="1"/>
          <p:nvPr/>
        </p:nvSpPr>
        <p:spPr>
          <a:xfrm>
            <a:off x="2674642" y="4833259"/>
            <a:ext cx="4433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1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82E8E5B7-B925-4A47-84F7-55741BC50C37}"/>
              </a:ext>
            </a:extLst>
          </p:cNvPr>
          <p:cNvSpPr txBox="1"/>
          <p:nvPr/>
        </p:nvSpPr>
        <p:spPr>
          <a:xfrm>
            <a:off x="2669727" y="5301877"/>
            <a:ext cx="4433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5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C65BA14B-0CE4-4730-BCC0-E6A56A7D3598}"/>
              </a:ext>
            </a:extLst>
          </p:cNvPr>
          <p:cNvSpPr txBox="1"/>
          <p:nvPr/>
        </p:nvSpPr>
        <p:spPr>
          <a:xfrm>
            <a:off x="1146218" y="1632637"/>
            <a:ext cx="1635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1"/>
                </a:solidFill>
              </a:rPr>
              <a:t>Numerator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A9EA5806-F141-4742-B8DD-00003C8863A5}"/>
              </a:ext>
            </a:extLst>
          </p:cNvPr>
          <p:cNvSpPr txBox="1"/>
          <p:nvPr/>
        </p:nvSpPr>
        <p:spPr>
          <a:xfrm>
            <a:off x="855747" y="1969878"/>
            <a:ext cx="22168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How many parts we are looking at?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3F1C56A1-1807-4B93-8685-E19CBB456A9C}"/>
              </a:ext>
            </a:extLst>
          </p:cNvPr>
          <p:cNvSpPr txBox="1"/>
          <p:nvPr/>
        </p:nvSpPr>
        <p:spPr>
          <a:xfrm>
            <a:off x="969912" y="2584627"/>
            <a:ext cx="19885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1"/>
                </a:solidFill>
              </a:rPr>
              <a:t>Denominator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E50B67DB-04CD-480A-B0A6-4BD2F125C2B5}"/>
              </a:ext>
            </a:extLst>
          </p:cNvPr>
          <p:cNvSpPr txBox="1"/>
          <p:nvPr/>
        </p:nvSpPr>
        <p:spPr>
          <a:xfrm>
            <a:off x="786468" y="2917306"/>
            <a:ext cx="23554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How many parts are there?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8BD713DB-FC41-4A30-AFA3-05DC5F914B94}"/>
              </a:ext>
            </a:extLst>
          </p:cNvPr>
          <p:cNvCxnSpPr>
            <a:cxnSpLocks/>
          </p:cNvCxnSpPr>
          <p:nvPr/>
        </p:nvCxnSpPr>
        <p:spPr>
          <a:xfrm>
            <a:off x="2803531" y="1899677"/>
            <a:ext cx="736575" cy="184857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9ED923E8-BE1B-4F15-9FA8-3B48796F83EC}"/>
              </a:ext>
            </a:extLst>
          </p:cNvPr>
          <p:cNvCxnSpPr>
            <a:cxnSpLocks/>
          </p:cNvCxnSpPr>
          <p:nvPr/>
        </p:nvCxnSpPr>
        <p:spPr>
          <a:xfrm flipV="1">
            <a:off x="2853752" y="2544185"/>
            <a:ext cx="686355" cy="271274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D1D87A6D-BF7E-452F-A36A-E518B32C0DCF}"/>
              </a:ext>
            </a:extLst>
          </p:cNvPr>
          <p:cNvSpPr/>
          <p:nvPr/>
        </p:nvSpPr>
        <p:spPr>
          <a:xfrm>
            <a:off x="2394767" y="3990745"/>
            <a:ext cx="690923" cy="690923"/>
          </a:xfrm>
          <a:prstGeom prst="rect">
            <a:avLst/>
          </a:prstGeom>
          <a:solidFill>
            <a:schemeClr val="accent4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DF8CC4AA-514E-4525-BFCE-5C75E8C30972}"/>
              </a:ext>
            </a:extLst>
          </p:cNvPr>
          <p:cNvSpPr/>
          <p:nvPr/>
        </p:nvSpPr>
        <p:spPr>
          <a:xfrm>
            <a:off x="3338233" y="3989106"/>
            <a:ext cx="690923" cy="690923"/>
          </a:xfrm>
          <a:prstGeom prst="rect">
            <a:avLst/>
          </a:prstGeom>
          <a:solidFill>
            <a:schemeClr val="accent4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430DD3FE-B85C-470A-8EC1-EC4A8B71E7CC}"/>
              </a:ext>
            </a:extLst>
          </p:cNvPr>
          <p:cNvSpPr/>
          <p:nvPr/>
        </p:nvSpPr>
        <p:spPr>
          <a:xfrm>
            <a:off x="4281699" y="3988837"/>
            <a:ext cx="690923" cy="690923"/>
          </a:xfrm>
          <a:prstGeom prst="rect">
            <a:avLst/>
          </a:prstGeom>
          <a:solidFill>
            <a:schemeClr val="accent6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DA864BFE-046D-412C-953B-677FE8580DDE}"/>
              </a:ext>
            </a:extLst>
          </p:cNvPr>
          <p:cNvSpPr/>
          <p:nvPr/>
        </p:nvSpPr>
        <p:spPr>
          <a:xfrm>
            <a:off x="5225165" y="3987198"/>
            <a:ext cx="690923" cy="690923"/>
          </a:xfrm>
          <a:prstGeom prst="rect">
            <a:avLst/>
          </a:prstGeom>
          <a:solidFill>
            <a:schemeClr val="accent4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01231DFF-5815-415B-844B-12CD75A68E9F}"/>
              </a:ext>
            </a:extLst>
          </p:cNvPr>
          <p:cNvSpPr/>
          <p:nvPr/>
        </p:nvSpPr>
        <p:spPr>
          <a:xfrm>
            <a:off x="6162790" y="3987197"/>
            <a:ext cx="690923" cy="690923"/>
          </a:xfrm>
          <a:prstGeom prst="rect">
            <a:avLst/>
          </a:prstGeom>
          <a:solidFill>
            <a:schemeClr val="accent4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8234FBF3-381A-418F-BA3E-5C2C39F72940}"/>
              </a:ext>
            </a:extLst>
          </p:cNvPr>
          <p:cNvCxnSpPr/>
          <p:nvPr/>
        </p:nvCxnSpPr>
        <p:spPr>
          <a:xfrm>
            <a:off x="6521303" y="2480930"/>
            <a:ext cx="1225063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BC680219-CA31-4D22-8E8B-6206B202560E}"/>
              </a:ext>
            </a:extLst>
          </p:cNvPr>
          <p:cNvCxnSpPr>
            <a:cxnSpLocks/>
          </p:cNvCxnSpPr>
          <p:nvPr/>
        </p:nvCxnSpPr>
        <p:spPr>
          <a:xfrm>
            <a:off x="5628650" y="5546651"/>
            <a:ext cx="892653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939627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 tmFilter="0, 0; .2, .5; .8, .5; 1, 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250" autoRev="1" fill="hold"/>
                                        <p:tgtEl>
                                          <p:spTgt spid="6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 tmFilter="0, 0; .2, .5; .8, .5; 1, 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250" autoRev="1" fill="hold"/>
                                        <p:tgtEl>
                                          <p:spTgt spid="5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 tmFilter="0, 0; .2, .5; .8, .5; 1, 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250" autoRev="1" fill="hold"/>
                                        <p:tgtEl>
                                          <p:spTgt spid="5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 tmFilter="0, 0; .2, .5; .8, .5; 1, 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" dur="250" autoRev="1" fill="hold"/>
                                        <p:tgtEl>
                                          <p:spTgt spid="6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 tmFilter="0, 0; .2, .5; .8, .5; 1, 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2" dur="250" autoRev="1" fill="hold"/>
                                        <p:tgtEl>
                                          <p:spTgt spid="6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 tmFilter="0, 0; .2, .5; .8, .5; 1, 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9" dur="250" autoRev="1" fill="hold"/>
                                        <p:tgtEl>
                                          <p:spTgt spid="7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0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 tmFilter="0, 0; .2, .5; .8, .5; 1, 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2" dur="250" autoRev="1" fill="hold"/>
                                        <p:tgtEl>
                                          <p:spTgt spid="7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7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8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 tmFilter="0, 0; .2, .5; .8, .5; 1, 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0" dur="250" autoRev="1" fill="hold"/>
                                        <p:tgtEl>
                                          <p:spTgt spid="8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1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500" tmFilter="0, 0; .2, .5; .8, .5; 1, 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3" dur="250" autoRev="1" fill="hold"/>
                                        <p:tgtEl>
                                          <p:spTgt spid="8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4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 tmFilter="0, 0; .2, .5; .8, .5; 1, 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6" dur="250" autoRev="1" fill="hold"/>
                                        <p:tgtEl>
                                          <p:spTgt spid="8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7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500" tmFilter="0, 0; .2, .5; .8, .5; 1, 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9" dur="250" autoRev="1" fill="hold"/>
                                        <p:tgtEl>
                                          <p:spTgt spid="8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" dur="500" tmFilter="0, 0; .2, .5; .8, .5; 1, 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9" dur="250" autoRev="1" fill="hold"/>
                                        <p:tgtEl>
                                          <p:spTgt spid="7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30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1" dur="500" tmFilter="0, 0; .2, .5; .8, .5; 1, 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2" dur="250" autoRev="1" fill="hold"/>
                                        <p:tgtEl>
                                          <p:spTgt spid="7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500" tmFilter="0, 0; .2, .5; .8, .5; 1, 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2" dur="250" autoRev="1" fill="hold"/>
                                        <p:tgtEl>
                                          <p:spTgt spid="8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7" grpId="1"/>
      <p:bldP spid="55" grpId="0" animBg="1"/>
      <p:bldP spid="59" grpId="0" animBg="1"/>
      <p:bldP spid="60" grpId="0" animBg="1"/>
      <p:bldP spid="60" grpId="1" animBg="1"/>
      <p:bldP spid="61" grpId="0" animBg="1"/>
      <p:bldP spid="70" grpId="0"/>
      <p:bldP spid="71" grpId="0"/>
      <p:bldP spid="72" grpId="0"/>
      <p:bldP spid="73" grpId="0"/>
      <p:bldP spid="74" grpId="0"/>
      <p:bldP spid="74" grpId="1"/>
      <p:bldP spid="75" grpId="0"/>
      <p:bldP spid="75" grpId="1"/>
      <p:bldP spid="76" grpId="0"/>
      <p:bldP spid="76" grpId="1"/>
      <p:bldP spid="77" grpId="0"/>
      <p:bldP spid="77" grpId="1"/>
      <p:bldP spid="10" grpId="0" animBg="1"/>
      <p:bldP spid="10" grpId="1" animBg="1"/>
      <p:bldP spid="80" grpId="0" animBg="1"/>
      <p:bldP spid="80" grpId="1" animBg="1"/>
      <p:bldP spid="81" grpId="0" animBg="1"/>
      <p:bldP spid="81" grpId="1" animBg="1"/>
      <p:bldP spid="81" grpId="2" animBg="1"/>
      <p:bldP spid="82" grpId="0" animBg="1"/>
      <p:bldP spid="82" grpId="1" animBg="1"/>
      <p:bldP spid="83" grpId="0" animBg="1"/>
      <p:bldP spid="83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Oval 54">
            <a:extLst>
              <a:ext uri="{FF2B5EF4-FFF2-40B4-BE49-F238E27FC236}">
                <a16:creationId xmlns:a16="http://schemas.microsoft.com/office/drawing/2014/main" id="{24E96122-F118-44A4-94BE-2E4DBD8CE301}"/>
              </a:ext>
            </a:extLst>
          </p:cNvPr>
          <p:cNvSpPr/>
          <p:nvPr/>
        </p:nvSpPr>
        <p:spPr>
          <a:xfrm>
            <a:off x="3438178" y="530792"/>
            <a:ext cx="925932" cy="925932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677CBAC0-29C5-4610-BFAD-FE45EA54A453}"/>
              </a:ext>
            </a:extLst>
          </p:cNvPr>
          <p:cNvSpPr/>
          <p:nvPr/>
        </p:nvSpPr>
        <p:spPr>
          <a:xfrm>
            <a:off x="4812113" y="530792"/>
            <a:ext cx="925932" cy="925932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Isosceles Triangle 59">
            <a:extLst>
              <a:ext uri="{FF2B5EF4-FFF2-40B4-BE49-F238E27FC236}">
                <a16:creationId xmlns:a16="http://schemas.microsoft.com/office/drawing/2014/main" id="{292053BD-7765-4978-AF12-F2DD37F8F77D}"/>
              </a:ext>
            </a:extLst>
          </p:cNvPr>
          <p:cNvSpPr/>
          <p:nvPr/>
        </p:nvSpPr>
        <p:spPr>
          <a:xfrm>
            <a:off x="1852985" y="530792"/>
            <a:ext cx="1082606" cy="925932"/>
          </a:xfrm>
          <a:prstGeom prst="triangl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7BF1E906-0909-4610-9793-791B6ACADE1F}"/>
              </a:ext>
            </a:extLst>
          </p:cNvPr>
          <p:cNvSpPr/>
          <p:nvPr/>
        </p:nvSpPr>
        <p:spPr>
          <a:xfrm>
            <a:off x="6186048" y="530792"/>
            <a:ext cx="925932" cy="925932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62" name="Group 61">
            <a:extLst>
              <a:ext uri="{FF2B5EF4-FFF2-40B4-BE49-F238E27FC236}">
                <a16:creationId xmlns:a16="http://schemas.microsoft.com/office/drawing/2014/main" id="{8B1DC450-7EC1-4106-9523-19D3EA459FFE}"/>
              </a:ext>
            </a:extLst>
          </p:cNvPr>
          <p:cNvGrpSpPr/>
          <p:nvPr/>
        </p:nvGrpSpPr>
        <p:grpSpPr>
          <a:xfrm>
            <a:off x="2460095" y="3867325"/>
            <a:ext cx="4023987" cy="814717"/>
            <a:chOff x="409062" y="4557850"/>
            <a:chExt cx="4023987" cy="81471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3" name="TextBox 62">
                  <a:extLst>
                    <a:ext uri="{FF2B5EF4-FFF2-40B4-BE49-F238E27FC236}">
                      <a16:creationId xmlns:a16="http://schemas.microsoft.com/office/drawing/2014/main" id="{A9BABCD5-F1F1-4FC2-B5B9-70DC5923CAEC}"/>
                    </a:ext>
                  </a:extLst>
                </p:cNvPr>
                <p:cNvSpPr txBox="1"/>
                <p:nvPr/>
              </p:nvSpPr>
              <p:spPr>
                <a:xfrm>
                  <a:off x="409062" y="4557850"/>
                  <a:ext cx="4023987" cy="7397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f>
                        <m:fPr>
                          <m:ctrlPr>
                            <a:rPr lang="en-GB" sz="28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/>
                      </m:f>
                    </m:oMath>
                  </a14:m>
                  <a:r>
                    <a:rPr lang="en-GB" sz="2800" dirty="0"/>
                    <a:t> of the shapes are green.</a:t>
                  </a:r>
                </a:p>
              </p:txBody>
            </p:sp>
          </mc:Choice>
          <mc:Fallback xmlns="">
            <p:sp>
              <p:nvSpPr>
                <p:cNvPr id="63" name="TextBox 62">
                  <a:extLst>
                    <a:ext uri="{FF2B5EF4-FFF2-40B4-BE49-F238E27FC236}">
                      <a16:creationId xmlns:a16="http://schemas.microsoft.com/office/drawing/2014/main" id="{A9BABCD5-F1F1-4FC2-B5B9-70DC5923CAE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9062" y="4557850"/>
                  <a:ext cx="4023987" cy="739754"/>
                </a:xfrm>
                <a:prstGeom prst="rect">
                  <a:avLst/>
                </a:prstGeom>
                <a:blipFill>
                  <a:blip r:embed="rId5"/>
                  <a:stretch>
                    <a:fillRect r="-1818" b="-10656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4" name="Rounded Rectangle 7">
              <a:extLst>
                <a:ext uri="{FF2B5EF4-FFF2-40B4-BE49-F238E27FC236}">
                  <a16:creationId xmlns:a16="http://schemas.microsoft.com/office/drawing/2014/main" id="{F02C701B-D1BD-44CB-9D69-21FF23D0A2F2}"/>
                </a:ext>
              </a:extLst>
            </p:cNvPr>
            <p:cNvSpPr/>
            <p:nvPr/>
          </p:nvSpPr>
          <p:spPr>
            <a:xfrm>
              <a:off x="466588" y="4560048"/>
              <a:ext cx="302435" cy="350179"/>
            </a:xfrm>
            <a:prstGeom prst="round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2800" dirty="0"/>
            </a:p>
          </p:txBody>
        </p:sp>
        <p:sp>
          <p:nvSpPr>
            <p:cNvPr id="65" name="Rounded Rectangle 8">
              <a:extLst>
                <a:ext uri="{FF2B5EF4-FFF2-40B4-BE49-F238E27FC236}">
                  <a16:creationId xmlns:a16="http://schemas.microsoft.com/office/drawing/2014/main" id="{3AEB46C8-7E65-45D4-B07B-DE860A4F28DB}"/>
                </a:ext>
              </a:extLst>
            </p:cNvPr>
            <p:cNvSpPr/>
            <p:nvPr/>
          </p:nvSpPr>
          <p:spPr>
            <a:xfrm>
              <a:off x="463042" y="5022388"/>
              <a:ext cx="302435" cy="350179"/>
            </a:xfrm>
            <a:prstGeom prst="round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2800" dirty="0"/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58ADC072-6F65-4849-9870-0B376982BF54}"/>
              </a:ext>
            </a:extLst>
          </p:cNvPr>
          <p:cNvGrpSpPr/>
          <p:nvPr/>
        </p:nvGrpSpPr>
        <p:grpSpPr>
          <a:xfrm>
            <a:off x="2348442" y="1787089"/>
            <a:ext cx="4447115" cy="807854"/>
            <a:chOff x="409062" y="5554356"/>
            <a:chExt cx="4447115" cy="80785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7" name="Rectangle 66">
                  <a:extLst>
                    <a:ext uri="{FF2B5EF4-FFF2-40B4-BE49-F238E27FC236}">
                      <a16:creationId xmlns:a16="http://schemas.microsoft.com/office/drawing/2014/main" id="{EDBBB0A8-AAF4-4377-8A36-265DE022DF4B}"/>
                    </a:ext>
                  </a:extLst>
                </p:cNvPr>
                <p:cNvSpPr/>
                <p:nvPr/>
              </p:nvSpPr>
              <p:spPr>
                <a:xfrm>
                  <a:off x="409062" y="5554356"/>
                  <a:ext cx="4447115" cy="7397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 xmlns:m="http://schemas.openxmlformats.org/officeDocument/2006/math">
                      <m:f>
                        <m:fPr>
                          <m:ctrlPr>
                            <a:rPr lang="en-GB" sz="28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/>
                      </m:f>
                    </m:oMath>
                  </a14:m>
                  <a:r>
                    <a:rPr lang="en-GB" sz="2800" dirty="0"/>
                    <a:t> of the shapes are triangles.</a:t>
                  </a:r>
                </a:p>
              </p:txBody>
            </p:sp>
          </mc:Choice>
          <mc:Fallback xmlns="">
            <p:sp>
              <p:nvSpPr>
                <p:cNvPr id="67" name="Rectangle 66">
                  <a:extLst>
                    <a:ext uri="{FF2B5EF4-FFF2-40B4-BE49-F238E27FC236}">
                      <a16:creationId xmlns:a16="http://schemas.microsoft.com/office/drawing/2014/main" id="{EDBBB0A8-AAF4-4377-8A36-265DE022DF4B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9062" y="5554356"/>
                  <a:ext cx="4447115" cy="739754"/>
                </a:xfrm>
                <a:prstGeom prst="rect">
                  <a:avLst/>
                </a:prstGeom>
                <a:blipFill>
                  <a:blip r:embed="rId6"/>
                  <a:stretch>
                    <a:fillRect r="-1507" b="-10656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8" name="Rounded Rectangle 9">
              <a:extLst>
                <a:ext uri="{FF2B5EF4-FFF2-40B4-BE49-F238E27FC236}">
                  <a16:creationId xmlns:a16="http://schemas.microsoft.com/office/drawing/2014/main" id="{047E04CB-7C92-4D51-A862-195724E90F6E}"/>
                </a:ext>
              </a:extLst>
            </p:cNvPr>
            <p:cNvSpPr/>
            <p:nvPr/>
          </p:nvSpPr>
          <p:spPr>
            <a:xfrm>
              <a:off x="474005" y="5569134"/>
              <a:ext cx="294859" cy="335149"/>
            </a:xfrm>
            <a:prstGeom prst="roundRect">
              <a:avLst/>
            </a:prstGeom>
            <a:ln w="1270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2800" dirty="0"/>
            </a:p>
          </p:txBody>
        </p:sp>
        <p:sp>
          <p:nvSpPr>
            <p:cNvPr id="69" name="Rounded Rectangle 10">
              <a:extLst>
                <a:ext uri="{FF2B5EF4-FFF2-40B4-BE49-F238E27FC236}">
                  <a16:creationId xmlns:a16="http://schemas.microsoft.com/office/drawing/2014/main" id="{A734A00A-C7C5-4ACB-B523-DC0D5776EB29}"/>
                </a:ext>
              </a:extLst>
            </p:cNvPr>
            <p:cNvSpPr/>
            <p:nvPr/>
          </p:nvSpPr>
          <p:spPr>
            <a:xfrm>
              <a:off x="474005" y="6027061"/>
              <a:ext cx="294859" cy="335149"/>
            </a:xfrm>
            <a:prstGeom prst="round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2800" dirty="0"/>
            </a:p>
          </p:txBody>
        </p:sp>
      </p:grpSp>
      <p:sp>
        <p:nvSpPr>
          <p:cNvPr id="70" name="TextBox 69">
            <a:extLst>
              <a:ext uri="{FF2B5EF4-FFF2-40B4-BE49-F238E27FC236}">
                <a16:creationId xmlns:a16="http://schemas.microsoft.com/office/drawing/2014/main" id="{DFC8FE59-F60B-4550-885D-6261907A252F}"/>
              </a:ext>
            </a:extLst>
          </p:cNvPr>
          <p:cNvSpPr txBox="1"/>
          <p:nvPr/>
        </p:nvSpPr>
        <p:spPr>
          <a:xfrm>
            <a:off x="2340518" y="1707831"/>
            <a:ext cx="4433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1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5322BF27-15B1-48EF-8DF7-F70B3135D627}"/>
              </a:ext>
            </a:extLst>
          </p:cNvPr>
          <p:cNvSpPr txBox="1"/>
          <p:nvPr/>
        </p:nvSpPr>
        <p:spPr>
          <a:xfrm>
            <a:off x="2340517" y="2156966"/>
            <a:ext cx="4433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4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90E34887-1AB5-4F53-9876-94389015A25B}"/>
              </a:ext>
            </a:extLst>
          </p:cNvPr>
          <p:cNvSpPr txBox="1"/>
          <p:nvPr/>
        </p:nvSpPr>
        <p:spPr>
          <a:xfrm>
            <a:off x="2454396" y="3774446"/>
            <a:ext cx="4433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1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82E8E5B7-B925-4A47-84F7-55741BC50C37}"/>
              </a:ext>
            </a:extLst>
          </p:cNvPr>
          <p:cNvSpPr txBox="1"/>
          <p:nvPr/>
        </p:nvSpPr>
        <p:spPr>
          <a:xfrm>
            <a:off x="2449481" y="4243064"/>
            <a:ext cx="4433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5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1D87A6D-BF7E-452F-A36A-E518B32C0DCF}"/>
              </a:ext>
            </a:extLst>
          </p:cNvPr>
          <p:cNvSpPr/>
          <p:nvPr/>
        </p:nvSpPr>
        <p:spPr>
          <a:xfrm>
            <a:off x="2174521" y="2931932"/>
            <a:ext cx="690923" cy="690923"/>
          </a:xfrm>
          <a:prstGeom prst="rect">
            <a:avLst/>
          </a:prstGeom>
          <a:solidFill>
            <a:schemeClr val="accent4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DF8CC4AA-514E-4525-BFCE-5C75E8C30972}"/>
              </a:ext>
            </a:extLst>
          </p:cNvPr>
          <p:cNvSpPr/>
          <p:nvPr/>
        </p:nvSpPr>
        <p:spPr>
          <a:xfrm>
            <a:off x="3117987" y="2930293"/>
            <a:ext cx="690923" cy="690923"/>
          </a:xfrm>
          <a:prstGeom prst="rect">
            <a:avLst/>
          </a:prstGeom>
          <a:solidFill>
            <a:schemeClr val="accent4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430DD3FE-B85C-470A-8EC1-EC4A8B71E7CC}"/>
              </a:ext>
            </a:extLst>
          </p:cNvPr>
          <p:cNvSpPr/>
          <p:nvPr/>
        </p:nvSpPr>
        <p:spPr>
          <a:xfrm>
            <a:off x="4061453" y="2930024"/>
            <a:ext cx="690923" cy="690923"/>
          </a:xfrm>
          <a:prstGeom prst="rect">
            <a:avLst/>
          </a:prstGeom>
          <a:solidFill>
            <a:schemeClr val="accent6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DA864BFE-046D-412C-953B-677FE8580DDE}"/>
              </a:ext>
            </a:extLst>
          </p:cNvPr>
          <p:cNvSpPr/>
          <p:nvPr/>
        </p:nvSpPr>
        <p:spPr>
          <a:xfrm>
            <a:off x="5004919" y="2928385"/>
            <a:ext cx="690923" cy="690923"/>
          </a:xfrm>
          <a:prstGeom prst="rect">
            <a:avLst/>
          </a:prstGeom>
          <a:solidFill>
            <a:schemeClr val="accent4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01231DFF-5815-415B-844B-12CD75A68E9F}"/>
              </a:ext>
            </a:extLst>
          </p:cNvPr>
          <p:cNvSpPr/>
          <p:nvPr/>
        </p:nvSpPr>
        <p:spPr>
          <a:xfrm>
            <a:off x="5942544" y="2928384"/>
            <a:ext cx="690923" cy="690923"/>
          </a:xfrm>
          <a:prstGeom prst="rect">
            <a:avLst/>
          </a:prstGeom>
          <a:solidFill>
            <a:schemeClr val="accent4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7425F43-85F4-4AD4-8258-A424C328130B}"/>
              </a:ext>
            </a:extLst>
          </p:cNvPr>
          <p:cNvSpPr txBox="1"/>
          <p:nvPr/>
        </p:nvSpPr>
        <p:spPr>
          <a:xfrm>
            <a:off x="1711167" y="4888559"/>
            <a:ext cx="55218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What’s the same? What’s different?</a:t>
            </a:r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10D39D13-6BF0-4A34-96B3-ABD16818D86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379931" y="5319736"/>
            <a:ext cx="747045" cy="747045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08578946-3A5D-4638-82EA-715ED3035427}"/>
              </a:ext>
            </a:extLst>
          </p:cNvPr>
          <p:cNvSpPr txBox="1"/>
          <p:nvPr/>
        </p:nvSpPr>
        <p:spPr>
          <a:xfrm>
            <a:off x="5682775" y="5462425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180C5C9B-3023-42AA-82D8-CDA27DB64C7C}"/>
              </a:ext>
            </a:extLst>
          </p:cNvPr>
          <p:cNvSpPr/>
          <p:nvPr/>
        </p:nvSpPr>
        <p:spPr>
          <a:xfrm>
            <a:off x="2341354" y="1743271"/>
            <a:ext cx="443344" cy="44334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862E624F-D4BF-48DF-A956-96154F10CE87}"/>
              </a:ext>
            </a:extLst>
          </p:cNvPr>
          <p:cNvSpPr/>
          <p:nvPr/>
        </p:nvSpPr>
        <p:spPr>
          <a:xfrm>
            <a:off x="2444566" y="3814384"/>
            <a:ext cx="443344" cy="44334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997FB8A-2188-4F5E-82D4-7A0164EEDD21}"/>
              </a:ext>
            </a:extLst>
          </p:cNvPr>
          <p:cNvSpPr txBox="1"/>
          <p:nvPr/>
        </p:nvSpPr>
        <p:spPr>
          <a:xfrm>
            <a:off x="1811078" y="4898047"/>
            <a:ext cx="55218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These are called unit fractions.</a:t>
            </a:r>
          </a:p>
          <a:p>
            <a:pPr algn="ctr"/>
            <a:r>
              <a:rPr lang="en-GB" sz="2800" dirty="0"/>
              <a:t>Unit fractions have a numerator of 1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34037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4" grpId="1"/>
      <p:bldP spid="36" grpId="0"/>
      <p:bldP spid="36" grpId="1"/>
      <p:bldP spid="2" grpId="0" animBg="1"/>
      <p:bldP spid="3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" name="Group 65">
            <a:extLst>
              <a:ext uri="{FF2B5EF4-FFF2-40B4-BE49-F238E27FC236}">
                <a16:creationId xmlns:a16="http://schemas.microsoft.com/office/drawing/2014/main" id="{58ADC072-6F65-4849-9870-0B376982BF54}"/>
              </a:ext>
            </a:extLst>
          </p:cNvPr>
          <p:cNvGrpSpPr/>
          <p:nvPr/>
        </p:nvGrpSpPr>
        <p:grpSpPr>
          <a:xfrm>
            <a:off x="1363640" y="2784952"/>
            <a:ext cx="1790939" cy="807854"/>
            <a:chOff x="409062" y="5554356"/>
            <a:chExt cx="1790939" cy="80785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7" name="Rectangle 66">
                  <a:extLst>
                    <a:ext uri="{FF2B5EF4-FFF2-40B4-BE49-F238E27FC236}">
                      <a16:creationId xmlns:a16="http://schemas.microsoft.com/office/drawing/2014/main" id="{EDBBB0A8-AAF4-4377-8A36-265DE022DF4B}"/>
                    </a:ext>
                  </a:extLst>
                </p:cNvPr>
                <p:cNvSpPr/>
                <p:nvPr/>
              </p:nvSpPr>
              <p:spPr>
                <a:xfrm>
                  <a:off x="409062" y="5554356"/>
                  <a:ext cx="1790939" cy="7397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GB" sz="2800" dirty="0"/>
                    <a:t>Yellow </a:t>
                  </a:r>
                  <a14:m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a14:m>
                  <a:r>
                    <a:rPr lang="en-GB" sz="2800" dirty="0"/>
                    <a:t>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sz="28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/>
                      </m:f>
                    </m:oMath>
                  </a14:m>
                  <a:endParaRPr lang="en-GB" sz="2800" dirty="0"/>
                </a:p>
              </p:txBody>
            </p:sp>
          </mc:Choice>
          <mc:Fallback xmlns="">
            <p:sp>
              <p:nvSpPr>
                <p:cNvPr id="67" name="Rectangle 66">
                  <a:extLst>
                    <a:ext uri="{FF2B5EF4-FFF2-40B4-BE49-F238E27FC236}">
                      <a16:creationId xmlns:a16="http://schemas.microsoft.com/office/drawing/2014/main" id="{EDBBB0A8-AAF4-4377-8A36-265DE022DF4B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9062" y="5554356"/>
                  <a:ext cx="1790939" cy="739754"/>
                </a:xfrm>
                <a:prstGeom prst="rect">
                  <a:avLst/>
                </a:prstGeom>
                <a:blipFill>
                  <a:blip r:embed="rId5"/>
                  <a:stretch>
                    <a:fillRect l="-7167" b="-11570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8" name="Rounded Rectangle 9">
              <a:extLst>
                <a:ext uri="{FF2B5EF4-FFF2-40B4-BE49-F238E27FC236}">
                  <a16:creationId xmlns:a16="http://schemas.microsoft.com/office/drawing/2014/main" id="{047E04CB-7C92-4D51-A862-195724E90F6E}"/>
                </a:ext>
              </a:extLst>
            </p:cNvPr>
            <p:cNvSpPr/>
            <p:nvPr/>
          </p:nvSpPr>
          <p:spPr>
            <a:xfrm>
              <a:off x="1827876" y="5569134"/>
              <a:ext cx="294859" cy="335149"/>
            </a:xfrm>
            <a:prstGeom prst="roundRect">
              <a:avLst/>
            </a:prstGeom>
            <a:ln w="1270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2800" dirty="0"/>
            </a:p>
          </p:txBody>
        </p:sp>
        <p:sp>
          <p:nvSpPr>
            <p:cNvPr id="69" name="Rounded Rectangle 10">
              <a:extLst>
                <a:ext uri="{FF2B5EF4-FFF2-40B4-BE49-F238E27FC236}">
                  <a16:creationId xmlns:a16="http://schemas.microsoft.com/office/drawing/2014/main" id="{A734A00A-C7C5-4ACB-B523-DC0D5776EB29}"/>
                </a:ext>
              </a:extLst>
            </p:cNvPr>
            <p:cNvSpPr/>
            <p:nvPr/>
          </p:nvSpPr>
          <p:spPr>
            <a:xfrm>
              <a:off x="1827876" y="6027061"/>
              <a:ext cx="294859" cy="335149"/>
            </a:xfrm>
            <a:prstGeom prst="round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2800" dirty="0"/>
            </a:p>
          </p:txBody>
        </p:sp>
      </p:grpSp>
      <p:sp>
        <p:nvSpPr>
          <p:cNvPr id="70" name="TextBox 69">
            <a:extLst>
              <a:ext uri="{FF2B5EF4-FFF2-40B4-BE49-F238E27FC236}">
                <a16:creationId xmlns:a16="http://schemas.microsoft.com/office/drawing/2014/main" id="{DFC8FE59-F60B-4550-885D-6261907A252F}"/>
              </a:ext>
            </a:extLst>
          </p:cNvPr>
          <p:cNvSpPr txBox="1"/>
          <p:nvPr/>
        </p:nvSpPr>
        <p:spPr>
          <a:xfrm>
            <a:off x="2706398" y="2704887"/>
            <a:ext cx="4433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1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5322BF27-15B1-48EF-8DF7-F70B3135D627}"/>
              </a:ext>
            </a:extLst>
          </p:cNvPr>
          <p:cNvSpPr txBox="1"/>
          <p:nvPr/>
        </p:nvSpPr>
        <p:spPr>
          <a:xfrm>
            <a:off x="2649570" y="3154022"/>
            <a:ext cx="556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9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7425F43-85F4-4AD4-8258-A424C328130B}"/>
              </a:ext>
            </a:extLst>
          </p:cNvPr>
          <p:cNvSpPr txBox="1"/>
          <p:nvPr/>
        </p:nvSpPr>
        <p:spPr>
          <a:xfrm>
            <a:off x="1858089" y="3889301"/>
            <a:ext cx="55218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Which is a unit fraction?</a:t>
            </a:r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10D39D13-6BF0-4A34-96B3-ABD16818D86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86372" y="463090"/>
            <a:ext cx="747045" cy="747045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08578946-3A5D-4638-82EA-715ED3035427}"/>
              </a:ext>
            </a:extLst>
          </p:cNvPr>
          <p:cNvSpPr txBox="1"/>
          <p:nvPr/>
        </p:nvSpPr>
        <p:spPr>
          <a:xfrm>
            <a:off x="5789216" y="605779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2A5EACD-1CDE-47C7-9AF0-7A140387EA2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275078" y="1705419"/>
            <a:ext cx="565188" cy="79847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18AAC98-26CB-4427-AA8B-B478AE36A2D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020486" y="1621887"/>
            <a:ext cx="565188" cy="79847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C1BA79E-395E-4CF9-9891-39C653F59AA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733709" y="1677333"/>
            <a:ext cx="565188" cy="798470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4C369151-21EC-4457-A758-A5CF5539457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829522" y="971742"/>
            <a:ext cx="565188" cy="798470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DF8FEBA8-3A72-4192-A064-FE5958D8443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621403" y="996618"/>
            <a:ext cx="565188" cy="798470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3E22A0-0DA5-4DD2-9AE6-CCF5712B567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339276" y="916880"/>
            <a:ext cx="565188" cy="798470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9F3E9D0A-D76C-4D5F-B3A9-103E798D417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930319" y="1533396"/>
            <a:ext cx="565188" cy="798470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11AB9240-E0EF-46A8-94A6-48436A26E0A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433512" y="770865"/>
            <a:ext cx="565188" cy="798470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E8559BA2-875F-4592-B6A1-152268B3365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549420" y="1465546"/>
            <a:ext cx="565188" cy="798470"/>
          </a:xfrm>
          <a:prstGeom prst="rect">
            <a:avLst/>
          </a:prstGeom>
        </p:spPr>
      </p:pic>
      <p:grpSp>
        <p:nvGrpSpPr>
          <p:cNvPr id="47" name="Group 46">
            <a:extLst>
              <a:ext uri="{FF2B5EF4-FFF2-40B4-BE49-F238E27FC236}">
                <a16:creationId xmlns:a16="http://schemas.microsoft.com/office/drawing/2014/main" id="{2346B58F-A542-4FA5-BEDD-4775305D3C17}"/>
              </a:ext>
            </a:extLst>
          </p:cNvPr>
          <p:cNvGrpSpPr/>
          <p:nvPr/>
        </p:nvGrpSpPr>
        <p:grpSpPr>
          <a:xfrm>
            <a:off x="3964670" y="2784952"/>
            <a:ext cx="1412694" cy="807854"/>
            <a:chOff x="409062" y="5554356"/>
            <a:chExt cx="1412694" cy="80785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8" name="Rectangle 47">
                  <a:extLst>
                    <a:ext uri="{FF2B5EF4-FFF2-40B4-BE49-F238E27FC236}">
                      <a16:creationId xmlns:a16="http://schemas.microsoft.com/office/drawing/2014/main" id="{82CC6018-6ACF-41E7-820B-36608C5E58F3}"/>
                    </a:ext>
                  </a:extLst>
                </p:cNvPr>
                <p:cNvSpPr/>
                <p:nvPr/>
              </p:nvSpPr>
              <p:spPr>
                <a:xfrm>
                  <a:off x="409062" y="5554356"/>
                  <a:ext cx="1412694" cy="7397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GB" sz="2800" dirty="0"/>
                    <a:t>Red </a:t>
                  </a:r>
                  <a14:m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a14:m>
                  <a:r>
                    <a:rPr lang="en-GB" sz="2800" dirty="0"/>
                    <a:t>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sz="28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/>
                      </m:f>
                    </m:oMath>
                  </a14:m>
                  <a:endParaRPr lang="en-GB" sz="2800" dirty="0"/>
                </a:p>
              </p:txBody>
            </p:sp>
          </mc:Choice>
          <mc:Fallback xmlns="">
            <p:sp>
              <p:nvSpPr>
                <p:cNvPr id="48" name="Rectangle 47">
                  <a:extLst>
                    <a:ext uri="{FF2B5EF4-FFF2-40B4-BE49-F238E27FC236}">
                      <a16:creationId xmlns:a16="http://schemas.microsoft.com/office/drawing/2014/main" id="{82CC6018-6ACF-41E7-820B-36608C5E58F3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9062" y="5554356"/>
                  <a:ext cx="1412694" cy="739754"/>
                </a:xfrm>
                <a:prstGeom prst="rect">
                  <a:avLst/>
                </a:prstGeom>
                <a:blipFill>
                  <a:blip r:embed="rId10"/>
                  <a:stretch>
                    <a:fillRect l="-8621" b="-11570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9" name="Rounded Rectangle 9">
              <a:extLst>
                <a:ext uri="{FF2B5EF4-FFF2-40B4-BE49-F238E27FC236}">
                  <a16:creationId xmlns:a16="http://schemas.microsoft.com/office/drawing/2014/main" id="{6083CF79-C3EE-480E-8FEB-437FAF0C32E1}"/>
                </a:ext>
              </a:extLst>
            </p:cNvPr>
            <p:cNvSpPr/>
            <p:nvPr/>
          </p:nvSpPr>
          <p:spPr>
            <a:xfrm>
              <a:off x="1452193" y="5569134"/>
              <a:ext cx="294859" cy="335149"/>
            </a:xfrm>
            <a:prstGeom prst="roundRect">
              <a:avLst/>
            </a:prstGeom>
            <a:ln w="1270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2800" dirty="0"/>
            </a:p>
          </p:txBody>
        </p:sp>
        <p:sp>
          <p:nvSpPr>
            <p:cNvPr id="50" name="Rounded Rectangle 10">
              <a:extLst>
                <a:ext uri="{FF2B5EF4-FFF2-40B4-BE49-F238E27FC236}">
                  <a16:creationId xmlns:a16="http://schemas.microsoft.com/office/drawing/2014/main" id="{4D248A6E-322B-4C55-BDB2-DA506EE443DD}"/>
                </a:ext>
              </a:extLst>
            </p:cNvPr>
            <p:cNvSpPr/>
            <p:nvPr/>
          </p:nvSpPr>
          <p:spPr>
            <a:xfrm>
              <a:off x="1452193" y="6027061"/>
              <a:ext cx="294859" cy="335149"/>
            </a:xfrm>
            <a:prstGeom prst="round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2800" dirty="0"/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C5EAEBD4-AC37-45AE-8CEA-DEC3C405A89F}"/>
              </a:ext>
            </a:extLst>
          </p:cNvPr>
          <p:cNvGrpSpPr/>
          <p:nvPr/>
        </p:nvGrpSpPr>
        <p:grpSpPr>
          <a:xfrm>
            <a:off x="6200326" y="2795706"/>
            <a:ext cx="1747658" cy="807854"/>
            <a:chOff x="409062" y="5554356"/>
            <a:chExt cx="1747658" cy="80785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2" name="Rectangle 51">
                  <a:extLst>
                    <a:ext uri="{FF2B5EF4-FFF2-40B4-BE49-F238E27FC236}">
                      <a16:creationId xmlns:a16="http://schemas.microsoft.com/office/drawing/2014/main" id="{5AE9A928-E5AE-4BCA-BBDE-B687A4BBF321}"/>
                    </a:ext>
                  </a:extLst>
                </p:cNvPr>
                <p:cNvSpPr/>
                <p:nvPr/>
              </p:nvSpPr>
              <p:spPr>
                <a:xfrm>
                  <a:off x="409062" y="5554356"/>
                  <a:ext cx="1747658" cy="7397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GB" sz="2800" dirty="0"/>
                    <a:t>Green </a:t>
                  </a:r>
                  <a14:m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a14:m>
                  <a:r>
                    <a:rPr lang="en-GB" sz="2800" dirty="0"/>
                    <a:t>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sz="28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/>
                      </m:f>
                    </m:oMath>
                  </a14:m>
                  <a:endParaRPr lang="en-GB" sz="2800" dirty="0"/>
                </a:p>
              </p:txBody>
            </p:sp>
          </mc:Choice>
          <mc:Fallback xmlns="">
            <p:sp>
              <p:nvSpPr>
                <p:cNvPr id="52" name="Rectangle 51">
                  <a:extLst>
                    <a:ext uri="{FF2B5EF4-FFF2-40B4-BE49-F238E27FC236}">
                      <a16:creationId xmlns:a16="http://schemas.microsoft.com/office/drawing/2014/main" id="{5AE9A928-E5AE-4BCA-BBDE-B687A4BBF321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9062" y="5554356"/>
                  <a:ext cx="1747658" cy="739754"/>
                </a:xfrm>
                <a:prstGeom prst="rect">
                  <a:avLst/>
                </a:prstGeom>
                <a:blipFill>
                  <a:blip r:embed="rId11"/>
                  <a:stretch>
                    <a:fillRect l="-6969" b="-11570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3" name="Rounded Rectangle 9">
              <a:extLst>
                <a:ext uri="{FF2B5EF4-FFF2-40B4-BE49-F238E27FC236}">
                  <a16:creationId xmlns:a16="http://schemas.microsoft.com/office/drawing/2014/main" id="{E3542F76-5CA3-424D-A18B-C8A3C4F62BAB}"/>
                </a:ext>
              </a:extLst>
            </p:cNvPr>
            <p:cNvSpPr/>
            <p:nvPr/>
          </p:nvSpPr>
          <p:spPr>
            <a:xfrm>
              <a:off x="1778254" y="5569134"/>
              <a:ext cx="294859" cy="335149"/>
            </a:xfrm>
            <a:prstGeom prst="roundRect">
              <a:avLst/>
            </a:prstGeom>
            <a:ln w="1270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2800" dirty="0"/>
            </a:p>
          </p:txBody>
        </p:sp>
        <p:sp>
          <p:nvSpPr>
            <p:cNvPr id="54" name="Rounded Rectangle 10">
              <a:extLst>
                <a:ext uri="{FF2B5EF4-FFF2-40B4-BE49-F238E27FC236}">
                  <a16:creationId xmlns:a16="http://schemas.microsoft.com/office/drawing/2014/main" id="{57FF8DE3-3AE7-4873-936E-2AC30DBF07FE}"/>
                </a:ext>
              </a:extLst>
            </p:cNvPr>
            <p:cNvSpPr/>
            <p:nvPr/>
          </p:nvSpPr>
          <p:spPr>
            <a:xfrm>
              <a:off x="1778254" y="6027061"/>
              <a:ext cx="294859" cy="335149"/>
            </a:xfrm>
            <a:prstGeom prst="round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2800" dirty="0"/>
            </a:p>
          </p:txBody>
        </p:sp>
      </p:grpSp>
      <p:sp>
        <p:nvSpPr>
          <p:cNvPr id="56" name="TextBox 55">
            <a:extLst>
              <a:ext uri="{FF2B5EF4-FFF2-40B4-BE49-F238E27FC236}">
                <a16:creationId xmlns:a16="http://schemas.microsoft.com/office/drawing/2014/main" id="{BF03C80F-21A4-4A3E-9295-3B23A3106531}"/>
              </a:ext>
            </a:extLst>
          </p:cNvPr>
          <p:cNvSpPr txBox="1"/>
          <p:nvPr/>
        </p:nvSpPr>
        <p:spPr>
          <a:xfrm>
            <a:off x="4930978" y="2702743"/>
            <a:ext cx="4433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3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EA6FEC66-4D8E-4375-A2D3-B0BED67A1E04}"/>
              </a:ext>
            </a:extLst>
          </p:cNvPr>
          <p:cNvSpPr txBox="1"/>
          <p:nvPr/>
        </p:nvSpPr>
        <p:spPr>
          <a:xfrm>
            <a:off x="4874150" y="3151878"/>
            <a:ext cx="556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9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841ADD73-C4D3-46C7-8501-561E07F2C75F}"/>
              </a:ext>
            </a:extLst>
          </p:cNvPr>
          <p:cNvSpPr txBox="1"/>
          <p:nvPr/>
        </p:nvSpPr>
        <p:spPr>
          <a:xfrm>
            <a:off x="7486372" y="2705510"/>
            <a:ext cx="4433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5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7CC0C8BB-254D-4F20-B44F-B6504BC3BE03}"/>
              </a:ext>
            </a:extLst>
          </p:cNvPr>
          <p:cNvSpPr txBox="1"/>
          <p:nvPr/>
        </p:nvSpPr>
        <p:spPr>
          <a:xfrm>
            <a:off x="7429544" y="3154645"/>
            <a:ext cx="556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9</a:t>
            </a:r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6529BB7B-3CB2-43CB-BCD7-A34AC0A7FC2E}"/>
              </a:ext>
            </a:extLst>
          </p:cNvPr>
          <p:cNvSpPr/>
          <p:nvPr/>
        </p:nvSpPr>
        <p:spPr>
          <a:xfrm>
            <a:off x="2711235" y="2729877"/>
            <a:ext cx="443344" cy="44334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DA58945F-1CA2-4103-B0DB-2DC80260A132}"/>
              </a:ext>
            </a:extLst>
          </p:cNvPr>
          <p:cNvSpPr/>
          <p:nvPr/>
        </p:nvSpPr>
        <p:spPr>
          <a:xfrm>
            <a:off x="3891516" y="2624879"/>
            <a:ext cx="4146698" cy="1175931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8AA2FA2C-AA4C-46D3-843B-464EC2802C82}"/>
              </a:ext>
            </a:extLst>
          </p:cNvPr>
          <p:cNvSpPr txBox="1"/>
          <p:nvPr/>
        </p:nvSpPr>
        <p:spPr>
          <a:xfrm>
            <a:off x="1910096" y="4444051"/>
            <a:ext cx="55218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What do you notice?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6FB6F35C-9479-4B46-A481-066584A53790}"/>
              </a:ext>
            </a:extLst>
          </p:cNvPr>
          <p:cNvSpPr txBox="1"/>
          <p:nvPr/>
        </p:nvSpPr>
        <p:spPr>
          <a:xfrm>
            <a:off x="746177" y="5004404"/>
            <a:ext cx="74872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These fractions have a numerator greater than 1</a:t>
            </a:r>
          </a:p>
          <a:p>
            <a:pPr algn="ctr"/>
            <a:r>
              <a:rPr lang="en-GB" sz="2800" dirty="0"/>
              <a:t>These are called non-unit fractions.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26200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  <p:bldP spid="71" grpId="0"/>
      <p:bldP spid="34" grpId="0"/>
      <p:bldP spid="34" grpId="1"/>
      <p:bldP spid="36" grpId="0"/>
      <p:bldP spid="36" grpId="1"/>
      <p:bldP spid="36" grpId="2"/>
      <p:bldP spid="36" grpId="3"/>
      <p:bldP spid="56" grpId="0"/>
      <p:bldP spid="57" grpId="0"/>
      <p:bldP spid="58" grpId="0"/>
      <p:bldP spid="74" grpId="0"/>
      <p:bldP spid="75" grpId="0" animBg="1"/>
      <p:bldP spid="12" grpId="0" animBg="1"/>
      <p:bldP spid="7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3.2|2.4|1|4.6|2.6|2.5|0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9|2.1|3.4|5.4|3.3|2.9|2.4|3.5|6.1|2.7|2.8|2.3|6.7|3.4|4.3|2.4|3.4|3.1|7|1|3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8|3.8|3.9|5.4|1|3.4|3.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8|3|8|6|16.3|6.8|16.4|1.2|5.4|2.9|3.9|2.7|8.5|2.2|2.5|7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9|3|12.9|8.3|1.3|1.2|13|1.2|1.1|1.2|12.2|1.3|1|1.1|7.2|2.2|4|8.3|3.7|17.9|3.4|2.8|5.8|5.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5|8.4|2.2|5.1|1.2|1|1.1|5.6|5.7|1.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9.7|2.2|4.3|6|6|19.1|1.9|13.3|5.3|5.9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12" ma:contentTypeDescription="Create a new document." ma:contentTypeScope="" ma:versionID="a653c811c94cadf6c6d25bfc4b9fb185">
  <xsd:schema xmlns:xsd="http://www.w3.org/2001/XMLSchema" xmlns:xs="http://www.w3.org/2001/XMLSchema" xmlns:p="http://schemas.microsoft.com/office/2006/metadata/properties" xmlns:ns3="522d4c35-b548-4432-90ae-af4376e1c4b4" xmlns:ns4="cee99ee9-287b-4f9a-957c-ba5ae7375c9a" targetNamespace="http://schemas.microsoft.com/office/2006/metadata/properties" ma:root="true" ma:fieldsID="51905a861ff4a2a8272b9c9df47fbc94" ns3:_="" ns4:_="">
    <xsd:import namespace="522d4c35-b548-4432-90ae-af4376e1c4b4"/>
    <xsd:import namespace="cee99ee9-287b-4f9a-957c-ba5ae7375c9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e99ee9-287b-4f9a-957c-ba5ae7375c9a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1727757-3061-47D3-99FD-9493F136DC43}">
  <ds:schemaRefs>
    <ds:schemaRef ds:uri="http://purl.org/dc/elements/1.1/"/>
    <ds:schemaRef ds:uri="http://schemas.microsoft.com/office/2006/metadata/properties"/>
    <ds:schemaRef ds:uri="522d4c35-b548-4432-90ae-af4376e1c4b4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ee99ee9-287b-4f9a-957c-ba5ae7375c9a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F9654368-76DF-4D66-A559-2C3AE406FC7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cee99ee9-287b-4f9a-957c-ba5ae7375c9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9258</TotalTime>
  <Words>457</Words>
  <Application>Microsoft Office PowerPoint</Application>
  <PresentationFormat>On-screen Show (4:3)</PresentationFormat>
  <Paragraphs>123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15</vt:i4>
      </vt:variant>
    </vt:vector>
  </HeadingPairs>
  <TitlesOfParts>
    <vt:vector size="27" baseType="lpstr">
      <vt:lpstr>Arial</vt:lpstr>
      <vt:lpstr>Calibri</vt:lpstr>
      <vt:lpstr>Cambria Math</vt:lpstr>
      <vt:lpstr>Comic Sans MS</vt:lpstr>
      <vt:lpstr>KG Primary Penmanship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Your turn activity lesson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a go at questions  1 – 3 on the worksheet</vt:lpstr>
      <vt:lpstr>PowerPoint Presentation</vt:lpstr>
      <vt:lpstr>PowerPoint Presentation</vt:lpstr>
      <vt:lpstr>PowerPoint Presentation</vt:lpstr>
      <vt:lpstr>Have a go at the rest of the worksheet</vt:lpstr>
      <vt:lpstr>Have a go at the rest of the worksheet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Hayley Wall</cp:lastModifiedBy>
  <cp:revision>288</cp:revision>
  <dcterms:created xsi:type="dcterms:W3CDTF">2019-07-05T11:02:13Z</dcterms:created>
  <dcterms:modified xsi:type="dcterms:W3CDTF">2022-01-18T09:52:52Z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