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4"/>
    <p:sldMasterId id="2147483657" r:id="rId5"/>
    <p:sldMasterId id="2147483659" r:id="rId6"/>
    <p:sldMasterId id="2147483661" r:id="rId7"/>
    <p:sldMasterId id="2147483663" r:id="rId8"/>
    <p:sldMasterId id="2147483665" r:id="rId9"/>
    <p:sldMasterId id="2147483650" r:id="rId10"/>
    <p:sldMasterId id="2147483652" r:id="rId11"/>
  </p:sldMasterIdLst>
  <p:notesMasterIdLst>
    <p:notesMasterId r:id="rId24"/>
  </p:notesMasterIdLst>
  <p:sldIdLst>
    <p:sldId id="270" r:id="rId12"/>
    <p:sldId id="277" r:id="rId13"/>
    <p:sldId id="272" r:id="rId14"/>
    <p:sldId id="278" r:id="rId15"/>
    <p:sldId id="258" r:id="rId16"/>
    <p:sldId id="257" r:id="rId17"/>
    <p:sldId id="261" r:id="rId18"/>
    <p:sldId id="279" r:id="rId19"/>
    <p:sldId id="280" r:id="rId20"/>
    <p:sldId id="282" r:id="rId21"/>
    <p:sldId id="281" r:id="rId22"/>
    <p:sldId id="26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0000"/>
    <a:srgbClr val="FF0000"/>
    <a:srgbClr val="A9D18E"/>
    <a:srgbClr val="FFFF00"/>
    <a:srgbClr val="F4B1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63" autoAdjust="0"/>
    <p:restoredTop sz="94694"/>
  </p:normalViewPr>
  <p:slideViewPr>
    <p:cSldViewPr snapToGrid="0" snapToObjects="1">
      <p:cViewPr varScale="1">
        <p:scale>
          <a:sx n="68" d="100"/>
          <a:sy n="68" d="100"/>
        </p:scale>
        <p:origin x="16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6AA71-502A-4458-93BE-06EF0981A4BA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3DBDD-48FF-4B3A-870C-CA63D520D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694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we simplify?</a:t>
            </a:r>
          </a:p>
          <a:p>
            <a:endParaRPr lang="en-GB" dirty="0"/>
          </a:p>
          <a:p>
            <a:r>
              <a:rPr lang="en-GB" dirty="0"/>
              <a:t>Discuss</a:t>
            </a:r>
            <a:r>
              <a:rPr lang="en-GB" baseline="0" dirty="0"/>
              <a:t> r</a:t>
            </a:r>
            <a:r>
              <a:rPr lang="en-GB" dirty="0"/>
              <a:t>eduction structure – take away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3DBDD-48FF-4B3A-870C-CA63D520D93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815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58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068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35E50-1930-44E5-9B14-893AFBD95C69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12/10/2021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8BBDC2-4ED5-4A8D-A28C-1B3F6D2413F0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119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422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18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470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16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25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51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57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7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69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89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97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197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1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3_SP_B5_PP12.jpg">
            <a:extLst>
              <a:ext uri="{FF2B5EF4-FFF2-40B4-BE49-F238E27FC236}">
                <a16:creationId xmlns:a16="http://schemas.microsoft.com/office/drawing/2014/main" id="{02C4704A-7459-1947-800F-A84DF74E38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pic>
        <p:nvPicPr>
          <p:cNvPr id="7" name="Picture 6" descr="Y3_SP_B5_PP12.jpg">
            <a:extLst>
              <a:ext uri="{FF2B5EF4-FFF2-40B4-BE49-F238E27FC236}">
                <a16:creationId xmlns:a16="http://schemas.microsoft.com/office/drawing/2014/main" id="{2994B4EE-78B1-6B46-A7FD-5445984440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67"/>
          <a:stretch/>
        </p:blipFill>
        <p:spPr>
          <a:xfrm>
            <a:off x="0" y="4651513"/>
            <a:ext cx="9144000" cy="22064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8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3_SP_B5_PP12.jpg">
            <a:extLst>
              <a:ext uri="{FF2B5EF4-FFF2-40B4-BE49-F238E27FC236}">
                <a16:creationId xmlns:a16="http://schemas.microsoft.com/office/drawing/2014/main" id="{02C4704A-7459-1947-800F-A84DF74E38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pic>
        <p:nvPicPr>
          <p:cNvPr id="7" name="Picture 6" descr="Y3_SP_B5_PP12.jpg">
            <a:extLst>
              <a:ext uri="{FF2B5EF4-FFF2-40B4-BE49-F238E27FC236}">
                <a16:creationId xmlns:a16="http://schemas.microsoft.com/office/drawing/2014/main" id="{2994B4EE-78B1-6B46-A7FD-5445984440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67"/>
          <a:stretch/>
        </p:blipFill>
        <p:spPr>
          <a:xfrm>
            <a:off x="0" y="4651513"/>
            <a:ext cx="9144000" cy="22064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 rot="16200000">
            <a:off x="4067703" y="-3185203"/>
            <a:ext cx="45719" cy="81811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7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9.png"/><Relationship Id="rId5" Type="http://schemas.openxmlformats.org/officeDocument/2006/relationships/image" Target="../media/image16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1.png"/><Relationship Id="rId5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0" Type="http://schemas.openxmlformats.org/officeDocument/2006/relationships/image" Target="../media/image17.png"/><Relationship Id="rId4" Type="http://schemas.openxmlformats.org/officeDocument/2006/relationships/image" Target="../media/image14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6.png"/><Relationship Id="rId5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3455" y="1737213"/>
            <a:ext cx="6127011" cy="338357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6569187-BA23-476D-9B34-66AE24815BD4}"/>
              </a:ext>
            </a:extLst>
          </p:cNvPr>
          <p:cNvSpPr txBox="1"/>
          <p:nvPr/>
        </p:nvSpPr>
        <p:spPr>
          <a:xfrm>
            <a:off x="220504" y="165910"/>
            <a:ext cx="87029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>
                <a:latin typeface="Comic Sans MS" panose="030F0702030302020204" pitchFamily="66" charset="0"/>
              </a:rPr>
              <a:t>1.11.21</a:t>
            </a:r>
            <a:endParaRPr lang="en-GB" sz="3600" u="sng" dirty="0">
              <a:latin typeface="Comic Sans MS" panose="030F0702030302020204" pitchFamily="66" charset="0"/>
            </a:endParaRPr>
          </a:p>
          <a:p>
            <a:endParaRPr lang="en-GB" sz="3600" u="sng" dirty="0">
              <a:latin typeface="Comic Sans MS" panose="030F0702030302020204" pitchFamily="66" charset="0"/>
            </a:endParaRPr>
          </a:p>
          <a:p>
            <a:r>
              <a:rPr lang="en-GB" sz="3600" u="sng" dirty="0">
                <a:latin typeface="Comic Sans MS" panose="030F0702030302020204" pitchFamily="66" charset="0"/>
              </a:rPr>
              <a:t>LO. I can add 2, 3-digit numbers.</a:t>
            </a:r>
          </a:p>
        </p:txBody>
      </p:sp>
    </p:spTree>
    <p:extLst>
      <p:ext uri="{BB962C8B-B14F-4D97-AF65-F5344CB8AC3E}">
        <p14:creationId xmlns:p14="http://schemas.microsoft.com/office/powerpoint/2010/main" val="1018693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4E5FC6-50AF-46C4-AB5C-A4B62C8312D6}"/>
              </a:ext>
            </a:extLst>
          </p:cNvPr>
          <p:cNvSpPr txBox="1"/>
          <p:nvPr/>
        </p:nvSpPr>
        <p:spPr>
          <a:xfrm>
            <a:off x="492370" y="393895"/>
            <a:ext cx="723079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Stick these questions in your book and set them out using column addition.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Use place value to support your working.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1) 375 + 216 = 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2) 129 + 154 =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3) 482 + 108 =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4) 266 + 227 = </a:t>
            </a:r>
          </a:p>
        </p:txBody>
      </p:sp>
    </p:spTree>
    <p:extLst>
      <p:ext uri="{BB962C8B-B14F-4D97-AF65-F5344CB8AC3E}">
        <p14:creationId xmlns:p14="http://schemas.microsoft.com/office/powerpoint/2010/main" val="407713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5212BB-7532-4FDE-B72F-00D5D3B10D14}"/>
              </a:ext>
            </a:extLst>
          </p:cNvPr>
          <p:cNvSpPr/>
          <p:nvPr/>
        </p:nvSpPr>
        <p:spPr>
          <a:xfrm>
            <a:off x="291060" y="205046"/>
            <a:ext cx="76431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Plenary. What is this question asking?</a:t>
            </a:r>
          </a:p>
          <a:p>
            <a:endParaRPr lang="en-GB" sz="2800" dirty="0">
              <a:latin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</a:rPr>
              <a:t>Stick these questions in your book. Answer it using place value columns. Remember to show your working.</a:t>
            </a:r>
          </a:p>
          <a:p>
            <a:r>
              <a:rPr lang="en-GB" sz="2800" dirty="0">
                <a:latin typeface="Calibri" panose="020F0502020204030204" pitchFamily="34" charset="0"/>
              </a:rPr>
              <a:t>Use place value counters to support your working.</a:t>
            </a:r>
            <a:endParaRPr lang="en-GB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3B3925-1ABA-4312-84E2-63A0EC934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766" y="3230541"/>
            <a:ext cx="7400412" cy="342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40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306977"/>
              </p:ext>
            </p:extLst>
          </p:nvPr>
        </p:nvGraphicFramePr>
        <p:xfrm>
          <a:off x="-3969" y="1506313"/>
          <a:ext cx="5186622" cy="4586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172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500150">
                  <a:extLst>
                    <a:ext uri="{9D8B030D-6E8A-4147-A177-3AD203B41FA5}">
                      <a16:colId xmlns:a16="http://schemas.microsoft.com/office/drawing/2014/main" val="1980959579"/>
                    </a:ext>
                  </a:extLst>
                </a:gridCol>
                <a:gridCol w="150015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50015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01073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40259"/>
                  </a:ext>
                </a:extLst>
              </a:tr>
              <a:tr h="1332000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95378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397917" y="4990076"/>
            <a:ext cx="10565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Calibri" panose="020F0502020204030204" pitchFamily="34" charset="0"/>
              </a:rPr>
              <a:t>5</a:t>
            </a:r>
            <a:endParaRPr lang="en-GB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135" y="5203639"/>
            <a:ext cx="484363" cy="4724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37818748"/>
                  </p:ext>
                </p:extLst>
              </p:nvPr>
            </p:nvGraphicFramePr>
            <p:xfrm>
              <a:off x="5416212" y="2109156"/>
              <a:ext cx="2542544" cy="269376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35636">
                      <a:extLst>
                        <a:ext uri="{9D8B030D-6E8A-4147-A177-3AD203B41FA5}">
                          <a16:colId xmlns:a16="http://schemas.microsoft.com/office/drawing/2014/main" val="1020755383"/>
                        </a:ext>
                      </a:extLst>
                    </a:gridCol>
                    <a:gridCol w="635636">
                      <a:extLst>
                        <a:ext uri="{9D8B030D-6E8A-4147-A177-3AD203B41FA5}">
                          <a16:colId xmlns:a16="http://schemas.microsoft.com/office/drawing/2014/main" val="70042895"/>
                        </a:ext>
                      </a:extLst>
                    </a:gridCol>
                    <a:gridCol w="635636">
                      <a:extLst>
                        <a:ext uri="{9D8B030D-6E8A-4147-A177-3AD203B41FA5}">
                          <a16:colId xmlns:a16="http://schemas.microsoft.com/office/drawing/2014/main" val="3654639686"/>
                        </a:ext>
                      </a:extLst>
                    </a:gridCol>
                    <a:gridCol w="635636">
                      <a:extLst>
                        <a:ext uri="{9D8B030D-6E8A-4147-A177-3AD203B41FA5}">
                          <a16:colId xmlns:a16="http://schemas.microsoft.com/office/drawing/2014/main" val="699825816"/>
                        </a:ext>
                      </a:extLst>
                    </a:gridCol>
                  </a:tblGrid>
                  <a:tr h="663281">
                    <a:tc>
                      <a:txBody>
                        <a:bodyPr/>
                        <a:lstStyle/>
                        <a:p>
                          <a:pPr algn="ctr"/>
                          <a:endParaRPr lang="en-GB" sz="24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H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36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O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64565384"/>
                      </a:ext>
                    </a:extLst>
                  </a:tr>
                  <a:tr h="663281">
                    <a:tc>
                      <a:txBody>
                        <a:bodyPr/>
                        <a:lstStyle/>
                        <a:p>
                          <a:pPr algn="ctr"/>
                          <a:endParaRPr lang="en-GB" sz="40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0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4000" b="0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0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9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205399"/>
                      </a:ext>
                    </a:extLst>
                  </a:tr>
                  <a:tr h="663281"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4000" i="1" dirty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GB" sz="4000" dirty="0">
                            <a:latin typeface="Calibri" panose="020F0502020204030204" pitchFamily="34" charset="0"/>
                          </a:endParaRP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4000" dirty="0">
                            <a:latin typeface="Calibri" panose="020F0502020204030204" pitchFamily="34" charset="0"/>
                          </a:endParaRP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0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000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4501321"/>
                      </a:ext>
                    </a:extLst>
                  </a:tr>
                  <a:tr h="663281">
                    <a:tc>
                      <a:txBody>
                        <a:bodyPr/>
                        <a:lstStyle/>
                        <a:p>
                          <a:pPr algn="ctr"/>
                          <a:endParaRPr lang="en-GB" sz="40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000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0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0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029451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37818748"/>
                  </p:ext>
                </p:extLst>
              </p:nvPr>
            </p:nvGraphicFramePr>
            <p:xfrm>
              <a:off x="5416212" y="2109156"/>
              <a:ext cx="2542544" cy="269376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35636">
                      <a:extLst>
                        <a:ext uri="{9D8B030D-6E8A-4147-A177-3AD203B41FA5}">
                          <a16:colId xmlns:a16="http://schemas.microsoft.com/office/drawing/2014/main" val="1020755383"/>
                        </a:ext>
                      </a:extLst>
                    </a:gridCol>
                    <a:gridCol w="635636">
                      <a:extLst>
                        <a:ext uri="{9D8B030D-6E8A-4147-A177-3AD203B41FA5}">
                          <a16:colId xmlns:a16="http://schemas.microsoft.com/office/drawing/2014/main" val="70042895"/>
                        </a:ext>
                      </a:extLst>
                    </a:gridCol>
                    <a:gridCol w="635636">
                      <a:extLst>
                        <a:ext uri="{9D8B030D-6E8A-4147-A177-3AD203B41FA5}">
                          <a16:colId xmlns:a16="http://schemas.microsoft.com/office/drawing/2014/main" val="3654639686"/>
                        </a:ext>
                      </a:extLst>
                    </a:gridCol>
                    <a:gridCol w="635636">
                      <a:extLst>
                        <a:ext uri="{9D8B030D-6E8A-4147-A177-3AD203B41FA5}">
                          <a16:colId xmlns:a16="http://schemas.microsoft.com/office/drawing/2014/main" val="699825816"/>
                        </a:ext>
                      </a:extLst>
                    </a:gridCol>
                  </a:tblGrid>
                  <a:tr h="663281">
                    <a:tc>
                      <a:txBody>
                        <a:bodyPr/>
                        <a:lstStyle/>
                        <a:p>
                          <a:pPr algn="ctr"/>
                          <a:endParaRPr lang="en-GB" sz="24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H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36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T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O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64565384"/>
                      </a:ext>
                    </a:extLst>
                  </a:tr>
                  <a:tr h="676828">
                    <a:tc>
                      <a:txBody>
                        <a:bodyPr/>
                        <a:lstStyle/>
                        <a:p>
                          <a:pPr algn="ctr"/>
                          <a:endParaRPr lang="en-GB" sz="40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0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4000" b="0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0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9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205399"/>
                      </a:ext>
                    </a:extLst>
                  </a:tr>
                  <a:tr h="67682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952" t="-208036" r="-301905" b="-139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4000" dirty="0">
                            <a:latin typeface="Calibri" panose="020F0502020204030204" pitchFamily="34" charset="0"/>
                          </a:endParaRP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0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000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4501321"/>
                      </a:ext>
                    </a:extLst>
                  </a:tr>
                  <a:tr h="676828">
                    <a:tc>
                      <a:txBody>
                        <a:bodyPr/>
                        <a:lstStyle/>
                        <a:p>
                          <a:pPr algn="ctr"/>
                          <a:endParaRPr lang="en-GB" sz="40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000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0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0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 marL="67227" marR="67227" marT="33614" marB="33614" anchor="ctr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02945117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193" y="2107716"/>
            <a:ext cx="484363" cy="4724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42" y="2107716"/>
            <a:ext cx="484363" cy="4724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777" y="2107716"/>
            <a:ext cx="484363" cy="4724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613" y="2107716"/>
            <a:ext cx="484363" cy="47243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272" y="3456039"/>
            <a:ext cx="484363" cy="4724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465" y="3456039"/>
            <a:ext cx="484363" cy="4724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193" y="3456039"/>
            <a:ext cx="484363" cy="47243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651" y="3456681"/>
            <a:ext cx="484363" cy="4724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492" y="3456681"/>
            <a:ext cx="484363" cy="47243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368" y="2107716"/>
            <a:ext cx="484363" cy="4724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209" y="2107716"/>
            <a:ext cx="484363" cy="47243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476" y="2517150"/>
            <a:ext cx="484363" cy="47243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651" y="2517150"/>
            <a:ext cx="484363" cy="472433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687896" y="2785120"/>
            <a:ext cx="635430" cy="66011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7323326" y="3454764"/>
            <a:ext cx="635430" cy="66011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052054" y="4133900"/>
            <a:ext cx="635430" cy="66011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51" y="2545660"/>
            <a:ext cx="484363" cy="47243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193" y="4776791"/>
            <a:ext cx="484363" cy="47243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368" y="4776791"/>
            <a:ext cx="484363" cy="47243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272" y="4785857"/>
            <a:ext cx="484363" cy="47243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465" y="4785857"/>
            <a:ext cx="484363" cy="47243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647" y="4785857"/>
            <a:ext cx="484363" cy="47243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826" y="5203639"/>
            <a:ext cx="484363" cy="47243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65" y="4770091"/>
            <a:ext cx="484363" cy="47243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591" y="4770091"/>
            <a:ext cx="484363" cy="47243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427" y="4770091"/>
            <a:ext cx="484363" cy="47243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65" y="5182874"/>
            <a:ext cx="484363" cy="472433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3714073" y="3481595"/>
            <a:ext cx="1422193" cy="119177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25087" y="4823201"/>
            <a:ext cx="1422193" cy="119177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892422" y="4990075"/>
            <a:ext cx="10565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Calibri" panose="020F0502020204030204" pitchFamily="34" charset="0"/>
              </a:rPr>
              <a:t>2</a:t>
            </a:r>
            <a:endParaRPr lang="en-GB" sz="4400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209" y="2517150"/>
            <a:ext cx="484363" cy="472433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114" y="2940988"/>
            <a:ext cx="484363" cy="47243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289" y="2940988"/>
            <a:ext cx="484363" cy="47243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847" y="2940988"/>
            <a:ext cx="484363" cy="47243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185" y="2126221"/>
            <a:ext cx="484363" cy="47243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378" y="2126221"/>
            <a:ext cx="484363" cy="472433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2215104" y="2155767"/>
            <a:ext cx="1422193" cy="119177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254" y="6185456"/>
            <a:ext cx="484363" cy="472433"/>
          </a:xfrm>
          <a:prstGeom prst="rect">
            <a:avLst/>
          </a:prstGeom>
        </p:spPr>
      </p:pic>
      <p:sp>
        <p:nvSpPr>
          <p:cNvPr id="45" name="Rectangle 44"/>
          <p:cNvSpPr/>
          <p:nvPr/>
        </p:nvSpPr>
        <p:spPr>
          <a:xfrm>
            <a:off x="6521909" y="4776407"/>
            <a:ext cx="929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</a:rPr>
              <a:t>1</a:t>
            </a:r>
            <a:endParaRPr lang="en-GB" sz="2800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086E797-DC27-4D9B-821A-1A267131AE76}"/>
              </a:ext>
            </a:extLst>
          </p:cNvPr>
          <p:cNvSpPr/>
          <p:nvPr/>
        </p:nvSpPr>
        <p:spPr>
          <a:xfrm>
            <a:off x="778113" y="501379"/>
            <a:ext cx="3709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Challenge problem</a:t>
            </a:r>
            <a:endParaRPr lang="en-GB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305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0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6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9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2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5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8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2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1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4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7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0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3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8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3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6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9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2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3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6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9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0" grpId="1" animBg="1"/>
      <p:bldP spid="21" grpId="1" animBg="1"/>
      <p:bldP spid="22" grpId="1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5" grpId="2" animBg="1"/>
      <p:bldP spid="36" grpId="0"/>
      <p:bldP spid="36" grpId="1"/>
      <p:bldP spid="43" grpId="0" animBg="1"/>
      <p:bldP spid="43" grpId="1" animBg="1"/>
      <p:bldP spid="43" grpId="2" animBg="1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  Partition 14 into tens and ones.</a:t>
                </a: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 Calculate 7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6</a:t>
                </a: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  8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17</a:t>
                </a: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524315"/>
              </a:xfrm>
              <a:prstGeom prst="rect">
                <a:avLst/>
              </a:prstGeom>
              <a:blipFill>
                <a:blip r:embed="rId4"/>
                <a:stretch>
                  <a:fillRect l="-20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148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  Partition 14 into tens and ones.</a:t>
                </a: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 Calculate 7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6</a:t>
                </a: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  8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17</a:t>
                </a: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524315"/>
              </a:xfrm>
              <a:prstGeom prst="rect">
                <a:avLst/>
              </a:prstGeom>
              <a:blipFill>
                <a:blip r:embed="rId5"/>
                <a:stretch>
                  <a:fillRect l="-2033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496642" y="925109"/>
                <a:ext cx="134389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solidFill>
                      <a:schemeClr val="accent1"/>
                    </a:solidFill>
                  </a:rPr>
                  <a:t>10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642" y="925109"/>
                <a:ext cx="1343890" cy="584775"/>
              </a:xfrm>
              <a:prstGeom prst="rect">
                <a:avLst/>
              </a:prstGeom>
              <a:blipFill>
                <a:blip r:embed="rId6"/>
                <a:stretch>
                  <a:fillRect l="-11818" t="-12500" r="-7727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297641" y="1781279"/>
            <a:ext cx="1343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13</a:t>
            </a:r>
            <a:endParaRPr lang="en-GB" sz="3200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9746" y="3237473"/>
            <a:ext cx="1343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9</a:t>
            </a:r>
            <a:endParaRPr lang="en-GB" sz="32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98365" y="925109"/>
                <a:ext cx="314498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solidFill>
                      <a:schemeClr val="accent1"/>
                    </a:solidFill>
                  </a:rPr>
                  <a:t>1 ten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3200" dirty="0">
                    <a:solidFill>
                      <a:schemeClr val="accent1"/>
                    </a:solidFill>
                  </a:rPr>
                  <a:t> 4 ones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365" y="925109"/>
                <a:ext cx="3144982" cy="584775"/>
              </a:xfrm>
              <a:prstGeom prst="rect">
                <a:avLst/>
              </a:prstGeom>
              <a:blipFill>
                <a:blip r:embed="rId7"/>
                <a:stretch>
                  <a:fillRect l="-5039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61447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C164177-CFE4-46E4-AE14-607DDD999A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1697"/>
          <a:stretch/>
        </p:blipFill>
        <p:spPr>
          <a:xfrm>
            <a:off x="306142" y="421151"/>
            <a:ext cx="7981994" cy="69019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4A5E519-F552-4886-93E7-C1E4B30BF0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392" b="58122"/>
          <a:stretch/>
        </p:blipFill>
        <p:spPr>
          <a:xfrm>
            <a:off x="246524" y="2616811"/>
            <a:ext cx="7981994" cy="99880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7B3BDF-1660-49BE-B3B7-007CAA1EB2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3514"/>
          <a:stretch/>
        </p:blipFill>
        <p:spPr>
          <a:xfrm>
            <a:off x="348345" y="4825403"/>
            <a:ext cx="7981994" cy="998806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782E8F99-6473-4152-973D-69875164CB4A}"/>
              </a:ext>
            </a:extLst>
          </p:cNvPr>
          <p:cNvGrpSpPr/>
          <p:nvPr/>
        </p:nvGrpSpPr>
        <p:grpSpPr>
          <a:xfrm>
            <a:off x="2454873" y="1507648"/>
            <a:ext cx="1236853" cy="773430"/>
            <a:chOff x="1104374" y="1254194"/>
            <a:chExt cx="1236853" cy="77343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8543242-636C-4E6C-811B-7B692C45BE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2146" y="1254194"/>
              <a:ext cx="221427" cy="253454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FC3E4E7-BF75-454A-B7D9-A73FD22CA5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9" y="1303196"/>
              <a:ext cx="221427" cy="253454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D5BFCE6-46B9-43DA-9B5A-18BF697BB0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4377" y="1289422"/>
              <a:ext cx="221427" cy="2534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00AE22A-5557-4717-90CA-BF115F082C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800" y="1289422"/>
              <a:ext cx="221427" cy="253454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AAF42868-3846-49E3-BC7B-8CC5FA544A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033" y="1263749"/>
              <a:ext cx="221427" cy="253454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7AD9476C-B409-435E-A579-EE580CD90D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7487" y="1725168"/>
              <a:ext cx="221427" cy="253454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E727F7A-1D3F-4044-A371-7586690ECB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0600" y="1774170"/>
              <a:ext cx="221427" cy="253454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F7C91F7E-D811-4762-963F-01BB1FC28C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9718" y="1760396"/>
              <a:ext cx="221427" cy="253454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31F42957-B73C-4760-A44E-C8B0BF8E75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5141" y="1760396"/>
              <a:ext cx="221427" cy="253454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61A52B2A-58E8-4F60-BF34-46958239B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374" y="1734723"/>
              <a:ext cx="221427" cy="253454"/>
            </a:xfrm>
            <a:prstGeom prst="rect">
              <a:avLst/>
            </a:prstGeom>
          </p:spPr>
        </p:pic>
      </p:grpSp>
      <p:sp>
        <p:nvSpPr>
          <p:cNvPr id="22" name="Oval 21">
            <a:extLst>
              <a:ext uri="{FF2B5EF4-FFF2-40B4-BE49-F238E27FC236}">
                <a16:creationId xmlns:a16="http://schemas.microsoft.com/office/drawing/2014/main" id="{2AD33A30-E391-4ED5-BD13-6BD5EDBEAC2F}"/>
              </a:ext>
            </a:extLst>
          </p:cNvPr>
          <p:cNvSpPr/>
          <p:nvPr/>
        </p:nvSpPr>
        <p:spPr>
          <a:xfrm>
            <a:off x="2060480" y="1096573"/>
            <a:ext cx="1941342" cy="1575580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E6DA198-420D-4043-9913-FAF47DE2DC6D}"/>
              </a:ext>
            </a:extLst>
          </p:cNvPr>
          <p:cNvSpPr txBox="1"/>
          <p:nvPr/>
        </p:nvSpPr>
        <p:spPr>
          <a:xfrm>
            <a:off x="4572000" y="1386010"/>
            <a:ext cx="9566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/>
              <a:t>=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88A8C3DC-506B-48F3-B71A-C5CBC6B140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24181" y="969187"/>
            <a:ext cx="655426" cy="1830353"/>
          </a:xfrm>
          <a:prstGeom prst="rect">
            <a:avLst/>
          </a:prstGeom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CDD67B27-890C-4AF9-A7B0-9A81D59ED78C}"/>
              </a:ext>
            </a:extLst>
          </p:cNvPr>
          <p:cNvGrpSpPr/>
          <p:nvPr/>
        </p:nvGrpSpPr>
        <p:grpSpPr>
          <a:xfrm>
            <a:off x="348345" y="3534998"/>
            <a:ext cx="4631618" cy="716369"/>
            <a:chOff x="514475" y="3577843"/>
            <a:chExt cx="5102480" cy="718167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E72FA7CC-8FC9-443A-ABBA-4C124D973B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61599" y="3261587"/>
              <a:ext cx="387281" cy="1081527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6C884547-27E2-4F8E-B049-068851C3D5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61598" y="3561606"/>
              <a:ext cx="387281" cy="1081527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E7946BB9-07F3-403C-AE84-998B83258A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866839" y="3259789"/>
              <a:ext cx="387281" cy="1081527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34197B25-56CD-4DA0-9413-497308FCD0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866838" y="3559808"/>
              <a:ext cx="387281" cy="1081527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F9AC1789-EE4A-4766-A6EF-9B11AD185E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872077" y="3245776"/>
              <a:ext cx="387281" cy="1081527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6958DE9E-DB9B-4747-8F2C-4BD49A26A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872076" y="3545795"/>
              <a:ext cx="387281" cy="1081527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F5A5CD71-EDC5-4244-B8A4-73A4A8ACB9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877315" y="3230720"/>
              <a:ext cx="387281" cy="1081527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4AA7D60C-3DA2-42D2-A8CD-24180BC510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877314" y="3530739"/>
              <a:ext cx="387281" cy="1081527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61F161D6-0A23-41CC-8B76-FC7F83E2AF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82551" y="3231486"/>
              <a:ext cx="387281" cy="1081527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5260F9F3-DAE6-49C3-9722-E8FC2945CB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82550" y="3531505"/>
              <a:ext cx="387281" cy="1081527"/>
            </a:xfrm>
            <a:prstGeom prst="rect">
              <a:avLst/>
            </a:prstGeom>
          </p:spPr>
        </p:pic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A4E6B9D6-D0B0-42AD-AE45-CECAFA7AA5BD}"/>
              </a:ext>
            </a:extLst>
          </p:cNvPr>
          <p:cNvSpPr txBox="1"/>
          <p:nvPr/>
        </p:nvSpPr>
        <p:spPr>
          <a:xfrm>
            <a:off x="5241600" y="3363645"/>
            <a:ext cx="9566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/>
              <a:t>=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F735FB27-331B-4A4C-A540-4B40D99E7E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258" y="3370648"/>
            <a:ext cx="1028447" cy="1076294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1D1D01E0-DA52-4D44-9158-584D9EF49E44}"/>
              </a:ext>
            </a:extLst>
          </p:cNvPr>
          <p:cNvSpPr/>
          <p:nvPr/>
        </p:nvSpPr>
        <p:spPr>
          <a:xfrm>
            <a:off x="781225" y="5761784"/>
            <a:ext cx="62189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TTYP and explain why we need to do this.</a:t>
            </a:r>
            <a:endParaRPr lang="en-GB" sz="28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C3B8AA7-801E-4A60-81A4-6331375B6CA1}"/>
              </a:ext>
            </a:extLst>
          </p:cNvPr>
          <p:cNvSpPr/>
          <p:nvPr/>
        </p:nvSpPr>
        <p:spPr>
          <a:xfrm>
            <a:off x="147036" y="3277577"/>
            <a:ext cx="5067846" cy="1171372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73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36" grpId="0"/>
      <p:bldP spid="38" grpId="0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316427"/>
              </p:ext>
            </p:extLst>
          </p:nvPr>
        </p:nvGraphicFramePr>
        <p:xfrm>
          <a:off x="5615463" y="2186432"/>
          <a:ext cx="2512083" cy="3004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361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837361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837361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751098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751098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75109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751098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369005"/>
              </p:ext>
            </p:extLst>
          </p:nvPr>
        </p:nvGraphicFramePr>
        <p:xfrm>
          <a:off x="408931" y="2183140"/>
          <a:ext cx="4688642" cy="336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642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4225928244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99159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011245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092200"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40259"/>
                  </a:ext>
                </a:extLst>
              </a:tr>
              <a:tr h="565781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9537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731" y="3244737"/>
            <a:ext cx="221427" cy="2534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48196" y="2712877"/>
            <a:ext cx="387281" cy="10815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938" y="2939400"/>
            <a:ext cx="221427" cy="2534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731" y="3533252"/>
            <a:ext cx="221427" cy="2534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731" y="2939400"/>
            <a:ext cx="221427" cy="2534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731" y="4102685"/>
            <a:ext cx="221427" cy="2534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938" y="4102685"/>
            <a:ext cx="221427" cy="2534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731" y="4426485"/>
            <a:ext cx="221427" cy="25345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48196" y="2484664"/>
            <a:ext cx="387281" cy="108152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48196" y="3658084"/>
            <a:ext cx="387281" cy="108152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48196" y="3945536"/>
            <a:ext cx="387281" cy="108152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7201695" y="4456431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2</a:t>
            </a:r>
            <a:endParaRPr lang="en-GB" sz="3600" dirty="0"/>
          </a:p>
        </p:txBody>
      </p:sp>
      <p:sp>
        <p:nvSpPr>
          <p:cNvPr id="17" name="Rectangle 16"/>
          <p:cNvSpPr/>
          <p:nvPr/>
        </p:nvSpPr>
        <p:spPr>
          <a:xfrm>
            <a:off x="6373601" y="4476142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6</a:t>
            </a:r>
            <a:endParaRPr lang="en-GB" sz="3600" dirty="0"/>
          </a:p>
        </p:txBody>
      </p:sp>
      <p:sp>
        <p:nvSpPr>
          <p:cNvPr id="18" name="Rectangle 17"/>
          <p:cNvSpPr/>
          <p:nvPr/>
        </p:nvSpPr>
        <p:spPr>
          <a:xfrm>
            <a:off x="3846364" y="48869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2</a:t>
            </a:r>
            <a:endParaRPr lang="en-GB" sz="3600" dirty="0"/>
          </a:p>
        </p:txBody>
      </p:sp>
      <p:sp>
        <p:nvSpPr>
          <p:cNvPr id="19" name="Rectangle 18"/>
          <p:cNvSpPr/>
          <p:nvPr/>
        </p:nvSpPr>
        <p:spPr>
          <a:xfrm>
            <a:off x="2386852" y="48869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6</a:t>
            </a:r>
            <a:endParaRPr lang="en-GB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671574" y="360600"/>
            <a:ext cx="79588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Mr Rose earns £124 on Monday. </a:t>
            </a:r>
          </a:p>
          <a:p>
            <a:r>
              <a:rPr lang="en-GB" sz="3200" dirty="0">
                <a:latin typeface="Calibri" panose="020F0502020204030204" pitchFamily="34" charset="0"/>
              </a:rPr>
              <a:t>He earns £138 on Tuesday. </a:t>
            </a:r>
          </a:p>
          <a:p>
            <a:r>
              <a:rPr lang="en-GB" sz="3200" dirty="0">
                <a:latin typeface="Calibri" panose="020F0502020204030204" pitchFamily="34" charset="0"/>
              </a:rPr>
              <a:t>How much does he earn in total?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48196" y="5238624"/>
            <a:ext cx="387281" cy="108152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48196" y="2978324"/>
            <a:ext cx="387281" cy="1081527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6352876" y="5098759"/>
            <a:ext cx="11447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Calibri" panose="020F0502020204030204" pitchFamily="34" charset="0"/>
              </a:rPr>
              <a:t>1</a:t>
            </a:r>
            <a:endParaRPr lang="en-GB" sz="40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938" y="3244737"/>
            <a:ext cx="221427" cy="25345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472" y="3244737"/>
            <a:ext cx="221427" cy="25345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938" y="3533252"/>
            <a:ext cx="221427" cy="25345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472" y="3533252"/>
            <a:ext cx="221427" cy="25345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938" y="4426485"/>
            <a:ext cx="221427" cy="253454"/>
          </a:xfrm>
          <a:prstGeom prst="rect">
            <a:avLst/>
          </a:prstGeom>
        </p:spPr>
      </p:pic>
      <p:sp>
        <p:nvSpPr>
          <p:cNvPr id="30" name="L-Shape 14"/>
          <p:cNvSpPr/>
          <p:nvPr/>
        </p:nvSpPr>
        <p:spPr>
          <a:xfrm rot="5400000">
            <a:off x="3614155" y="3382708"/>
            <a:ext cx="1523727" cy="1088771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3850390" y="48869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12</a:t>
            </a:r>
            <a:endParaRPr lang="en-GB" sz="3600" dirty="0"/>
          </a:p>
        </p:txBody>
      </p:sp>
      <p:sp>
        <p:nvSpPr>
          <p:cNvPr id="32" name="Cross 31">
            <a:extLst>
              <a:ext uri="{FF2B5EF4-FFF2-40B4-BE49-F238E27FC236}">
                <a16:creationId xmlns:a16="http://schemas.microsoft.com/office/drawing/2014/main" id="{93691F8F-C130-9447-9A29-1DFCBAD621C6}"/>
              </a:ext>
            </a:extLst>
          </p:cNvPr>
          <p:cNvSpPr/>
          <p:nvPr/>
        </p:nvSpPr>
        <p:spPr>
          <a:xfrm rot="2694387">
            <a:off x="4774502" y="5030309"/>
            <a:ext cx="789064" cy="789064"/>
          </a:xfrm>
          <a:prstGeom prst="plus">
            <a:avLst>
              <a:gd name="adj" fmla="val 36145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137453" y="3670340"/>
            <a:ext cx="52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03" y="2783066"/>
            <a:ext cx="1028447" cy="1076294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03" y="3829926"/>
            <a:ext cx="1028447" cy="1076294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899403" y="48869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2</a:t>
            </a:r>
            <a:endParaRPr lang="en-GB" sz="3600" dirty="0"/>
          </a:p>
        </p:txBody>
      </p:sp>
      <p:sp>
        <p:nvSpPr>
          <p:cNvPr id="39" name="Rectangle 38"/>
          <p:cNvSpPr/>
          <p:nvPr/>
        </p:nvSpPr>
        <p:spPr>
          <a:xfrm>
            <a:off x="5528613" y="4484633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2</a:t>
            </a:r>
            <a:endParaRPr lang="en-GB" sz="3600" dirty="0"/>
          </a:p>
        </p:txBody>
      </p:sp>
      <p:sp>
        <p:nvSpPr>
          <p:cNvPr id="40" name="TextBox 39"/>
          <p:cNvSpPr txBox="1"/>
          <p:nvPr/>
        </p:nvSpPr>
        <p:spPr>
          <a:xfrm>
            <a:off x="6632246" y="1365196"/>
            <a:ext cx="1018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alibri" panose="020F0502020204030204" pitchFamily="34" charset="0"/>
              </a:rPr>
              <a:t>£262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292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9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4" grpId="0"/>
      <p:bldP spid="30" grpId="0" animBg="1"/>
      <p:bldP spid="30" grpId="1" animBg="1"/>
      <p:bldP spid="31" grpId="0"/>
      <p:bldP spid="31" grpId="1"/>
      <p:bldP spid="32" grpId="0" animBg="1"/>
      <p:bldP spid="32" grpId="1" animBg="1"/>
      <p:bldP spid="34" grpId="0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0563" y="345946"/>
            <a:ext cx="67876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Dexter scores 351 points in a game.</a:t>
            </a:r>
          </a:p>
          <a:p>
            <a:r>
              <a:rPr lang="en-GB" sz="3200" dirty="0">
                <a:latin typeface="Calibri" panose="020F0502020204030204" pitchFamily="34" charset="0"/>
              </a:rPr>
              <a:t>Rosie scores 263 points.</a:t>
            </a:r>
          </a:p>
          <a:p>
            <a:r>
              <a:rPr lang="en-GB" sz="3200" dirty="0">
                <a:latin typeface="Calibri" panose="020F0502020204030204" pitchFamily="34" charset="0"/>
              </a:rPr>
              <a:t>How much do they score altogether?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85925" y="168195"/>
            <a:ext cx="1276070" cy="10471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978" y="629002"/>
            <a:ext cx="1276070" cy="8812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1C7B82B5-B3AD-3445-B1E4-114020DF5B8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7604309"/>
                  </p:ext>
                </p:extLst>
              </p:nvPr>
            </p:nvGraphicFramePr>
            <p:xfrm>
              <a:off x="2871735" y="2055172"/>
              <a:ext cx="5186622" cy="3632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6172">
                      <a:extLst>
                        <a:ext uri="{9D8B030D-6E8A-4147-A177-3AD203B41FA5}">
                          <a16:colId xmlns:a16="http://schemas.microsoft.com/office/drawing/2014/main" val="1945284546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0959579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50668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3661368022"/>
                        </a:ext>
                      </a:extLst>
                    </a:gridCol>
                  </a:tblGrid>
                  <a:tr h="501073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Hundreds</a:t>
                          </a: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Tens</a:t>
                          </a: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Ones</a:t>
                          </a: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5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7112008"/>
                      </a:ext>
                    </a:extLst>
                  </a:tr>
                  <a:tr h="1188000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24221402"/>
                      </a:ext>
                    </a:extLst>
                  </a:tr>
                  <a:tr h="1188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GB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GB" sz="44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5240259"/>
                      </a:ext>
                    </a:extLst>
                  </a:tr>
                  <a:tr h="565781"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32495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1C7B82B5-B3AD-3445-B1E4-114020DF5B8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7604309"/>
                  </p:ext>
                </p:extLst>
              </p:nvPr>
            </p:nvGraphicFramePr>
            <p:xfrm>
              <a:off x="2871735" y="2055172"/>
              <a:ext cx="5186622" cy="3632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6172">
                      <a:extLst>
                        <a:ext uri="{9D8B030D-6E8A-4147-A177-3AD203B41FA5}">
                          <a16:colId xmlns:a16="http://schemas.microsoft.com/office/drawing/2014/main" val="1945284546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0959579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50668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3661368022"/>
                        </a:ext>
                      </a:extLst>
                    </a:gridCol>
                  </a:tblGrid>
                  <a:tr h="590060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 smtClean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Hundreds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 smtClean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Tens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 smtClean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Ones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5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7112008"/>
                      </a:ext>
                    </a:extLst>
                  </a:tr>
                  <a:tr h="1188000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24221402"/>
                      </a:ext>
                    </a:extLst>
                  </a:tr>
                  <a:tr h="118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t="-151282" r="-657522" b="-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5240259"/>
                      </a:ext>
                    </a:extLst>
                  </a:tr>
                  <a:tr h="666260"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32495378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562" y="2711272"/>
            <a:ext cx="484363" cy="4724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641" y="2711272"/>
            <a:ext cx="484363" cy="4724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311" y="2711272"/>
            <a:ext cx="484363" cy="4724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146" y="2711272"/>
            <a:ext cx="484363" cy="4724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982" y="2711272"/>
            <a:ext cx="484363" cy="47243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311" y="3921584"/>
            <a:ext cx="484363" cy="4724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146" y="3921584"/>
            <a:ext cx="484363" cy="4724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834" y="2711272"/>
            <a:ext cx="484363" cy="47243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016" y="2711272"/>
            <a:ext cx="484363" cy="4724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641" y="3153225"/>
            <a:ext cx="484363" cy="47243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641" y="3921584"/>
            <a:ext cx="484363" cy="4724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834" y="3921584"/>
            <a:ext cx="484363" cy="47243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016" y="3921584"/>
            <a:ext cx="484363" cy="47243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641" y="4363537"/>
            <a:ext cx="484363" cy="472433"/>
          </a:xfrm>
          <a:prstGeom prst="rect">
            <a:avLst/>
          </a:prstGeom>
        </p:spPr>
      </p:pic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905208"/>
              </p:ext>
            </p:extLst>
          </p:nvPr>
        </p:nvGraphicFramePr>
        <p:xfrm>
          <a:off x="680563" y="2559037"/>
          <a:ext cx="2148459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153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716153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716153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5236680" y="5029998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1</a:t>
            </a:r>
            <a:endParaRPr lang="en-GB" sz="3600" dirty="0"/>
          </a:p>
        </p:txBody>
      </p:sp>
      <p:sp>
        <p:nvSpPr>
          <p:cNvPr id="22" name="Rectangle 21"/>
          <p:cNvSpPr/>
          <p:nvPr/>
        </p:nvSpPr>
        <p:spPr>
          <a:xfrm>
            <a:off x="3788984" y="502999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6</a:t>
            </a:r>
            <a:endParaRPr lang="en-GB" sz="3600" dirty="0"/>
          </a:p>
        </p:txBody>
      </p:sp>
      <p:sp>
        <p:nvSpPr>
          <p:cNvPr id="23" name="Rectangle 22"/>
          <p:cNvSpPr/>
          <p:nvPr/>
        </p:nvSpPr>
        <p:spPr>
          <a:xfrm>
            <a:off x="6731185" y="5029997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4</a:t>
            </a:r>
            <a:endParaRPr lang="en-GB" sz="3600" dirty="0"/>
          </a:p>
        </p:txBody>
      </p:sp>
      <p:sp>
        <p:nvSpPr>
          <p:cNvPr id="24" name="Rectangle 23"/>
          <p:cNvSpPr/>
          <p:nvPr/>
        </p:nvSpPr>
        <p:spPr>
          <a:xfrm>
            <a:off x="1228950" y="4645884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1</a:t>
            </a:r>
            <a:endParaRPr lang="en-GB" sz="3600" dirty="0"/>
          </a:p>
        </p:txBody>
      </p:sp>
      <p:sp>
        <p:nvSpPr>
          <p:cNvPr id="25" name="Rectangle 24"/>
          <p:cNvSpPr/>
          <p:nvPr/>
        </p:nvSpPr>
        <p:spPr>
          <a:xfrm>
            <a:off x="540933" y="4645884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6</a:t>
            </a:r>
            <a:endParaRPr lang="en-GB" sz="3600" dirty="0"/>
          </a:p>
        </p:txBody>
      </p:sp>
      <p:sp>
        <p:nvSpPr>
          <p:cNvPr id="26" name="Rectangle 25"/>
          <p:cNvSpPr/>
          <p:nvPr/>
        </p:nvSpPr>
        <p:spPr>
          <a:xfrm>
            <a:off x="1933520" y="4645884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4</a:t>
            </a:r>
            <a:endParaRPr lang="en-GB" sz="3600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562" y="3920449"/>
            <a:ext cx="484363" cy="47243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834" y="4363537"/>
            <a:ext cx="484363" cy="47243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016" y="4363537"/>
            <a:ext cx="484363" cy="47243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020" y="3921091"/>
            <a:ext cx="484363" cy="47243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861" y="3921091"/>
            <a:ext cx="484363" cy="47243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572" y="3160462"/>
            <a:ext cx="484363" cy="47243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024" y="5685963"/>
            <a:ext cx="484363" cy="472433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540933" y="5295425"/>
            <a:ext cx="1056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</a:rPr>
              <a:t>1</a:t>
            </a:r>
            <a:endParaRPr lang="en-GB" sz="2800" dirty="0"/>
          </a:p>
        </p:txBody>
      </p:sp>
      <p:sp>
        <p:nvSpPr>
          <p:cNvPr id="35" name="L-Shape 14"/>
          <p:cNvSpPr/>
          <p:nvPr/>
        </p:nvSpPr>
        <p:spPr>
          <a:xfrm rot="5400000">
            <a:off x="4728961" y="3085481"/>
            <a:ext cx="2106217" cy="1394766"/>
          </a:xfrm>
          <a:custGeom>
            <a:avLst/>
            <a:gdLst>
              <a:gd name="connsiteX0" fmla="*/ 0 w 2106217"/>
              <a:gd name="connsiteY0" fmla="*/ 0 h 1390858"/>
              <a:gd name="connsiteX1" fmla="*/ 695429 w 2106217"/>
              <a:gd name="connsiteY1" fmla="*/ 0 h 1390858"/>
              <a:gd name="connsiteX2" fmla="*/ 695429 w 2106217"/>
              <a:gd name="connsiteY2" fmla="*/ 695429 h 1390858"/>
              <a:gd name="connsiteX3" fmla="*/ 2106217 w 2106217"/>
              <a:gd name="connsiteY3" fmla="*/ 695429 h 1390858"/>
              <a:gd name="connsiteX4" fmla="*/ 2106217 w 2106217"/>
              <a:gd name="connsiteY4" fmla="*/ 1390858 h 1390858"/>
              <a:gd name="connsiteX5" fmla="*/ 0 w 2106217"/>
              <a:gd name="connsiteY5" fmla="*/ 1390858 h 1390858"/>
              <a:gd name="connsiteX6" fmla="*/ 0 w 2106217"/>
              <a:gd name="connsiteY6" fmla="*/ 0 h 1390858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695429 w 2106217"/>
              <a:gd name="connsiteY2" fmla="*/ 699337 h 1394766"/>
              <a:gd name="connsiteX3" fmla="*/ 2106217 w 2106217"/>
              <a:gd name="connsiteY3" fmla="*/ 699337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1648908 w 2106217"/>
              <a:gd name="connsiteY2" fmla="*/ 429707 h 1394766"/>
              <a:gd name="connsiteX3" fmla="*/ 2106217 w 2106217"/>
              <a:gd name="connsiteY3" fmla="*/ 699337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1648908 w 2106217"/>
              <a:gd name="connsiteY2" fmla="*/ 429707 h 1394766"/>
              <a:gd name="connsiteX3" fmla="*/ 2098403 w 2106217"/>
              <a:gd name="connsiteY3" fmla="*/ 453152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1656726 w 2106217"/>
              <a:gd name="connsiteY2" fmla="*/ 449246 h 1394766"/>
              <a:gd name="connsiteX3" fmla="*/ 2098403 w 2106217"/>
              <a:gd name="connsiteY3" fmla="*/ 453152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6217" h="1394766">
                <a:moveTo>
                  <a:pt x="0" y="3908"/>
                </a:moveTo>
                <a:lnTo>
                  <a:pt x="1652815" y="0"/>
                </a:lnTo>
                <a:cubicBezTo>
                  <a:pt x="1651513" y="143236"/>
                  <a:pt x="1658028" y="306010"/>
                  <a:pt x="1656726" y="449246"/>
                </a:cubicBezTo>
                <a:lnTo>
                  <a:pt x="2098403" y="453152"/>
                </a:lnTo>
                <a:cubicBezTo>
                  <a:pt x="2101008" y="767023"/>
                  <a:pt x="2103612" y="1080895"/>
                  <a:pt x="2106217" y="1394766"/>
                </a:cubicBezTo>
                <a:lnTo>
                  <a:pt x="0" y="1394766"/>
                </a:lnTo>
                <a:lnTo>
                  <a:pt x="0" y="3908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248520" y="1312543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alibri" panose="020F0502020204030204" pitchFamily="34" charset="0"/>
              </a:rPr>
              <a:t>614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8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9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00"/>
                            </p:stCondLst>
                            <p:childTnLst>
                              <p:par>
                                <p:cTn id="20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000"/>
                            </p:stCondLst>
                            <p:childTnLst>
                              <p:par>
                                <p:cTn id="20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5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00"/>
                            </p:stCondLst>
                            <p:childTnLst>
                              <p:par>
                                <p:cTn id="2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0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3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6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9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2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34" grpId="0"/>
      <p:bldP spid="35" grpId="0" animBg="1"/>
      <p:bldP spid="35" grpId="1" animBg="1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6" name="Table 35">
                <a:extLst>
                  <a:ext uri="{FF2B5EF4-FFF2-40B4-BE49-F238E27FC236}">
                    <a16:creationId xmlns:a16="http://schemas.microsoft.com/office/drawing/2014/main" id="{1C7B82B5-B3AD-3445-B1E4-114020DF5B8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8601739"/>
                  </p:ext>
                </p:extLst>
              </p:nvPr>
            </p:nvGraphicFramePr>
            <p:xfrm>
              <a:off x="575146" y="1435089"/>
              <a:ext cx="5186622" cy="3920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6172">
                      <a:extLst>
                        <a:ext uri="{9D8B030D-6E8A-4147-A177-3AD203B41FA5}">
                          <a16:colId xmlns:a16="http://schemas.microsoft.com/office/drawing/2014/main" val="1945284546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0959579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50668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3661368022"/>
                        </a:ext>
                      </a:extLst>
                    </a:gridCol>
                  </a:tblGrid>
                  <a:tr h="501073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Hundreds</a:t>
                          </a: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Tens</a:t>
                          </a: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Ones</a:t>
                          </a: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5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7112008"/>
                      </a:ext>
                    </a:extLst>
                  </a:tr>
                  <a:tr h="1332000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24221402"/>
                      </a:ext>
                    </a:extLst>
                  </a:tr>
                  <a:tr h="133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GB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GB" sz="44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5240259"/>
                      </a:ext>
                    </a:extLst>
                  </a:tr>
                  <a:tr h="565781"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32495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6" name="Table 35">
                <a:extLst>
                  <a:ext uri="{FF2B5EF4-FFF2-40B4-BE49-F238E27FC236}">
                    <a16:creationId xmlns:a16="http://schemas.microsoft.com/office/drawing/2014/main" id="{1C7B82B5-B3AD-3445-B1E4-114020DF5B8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8601739"/>
                  </p:ext>
                </p:extLst>
              </p:nvPr>
            </p:nvGraphicFramePr>
            <p:xfrm>
              <a:off x="575146" y="1435089"/>
              <a:ext cx="5186622" cy="3920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6172">
                      <a:extLst>
                        <a:ext uri="{9D8B030D-6E8A-4147-A177-3AD203B41FA5}">
                          <a16:colId xmlns:a16="http://schemas.microsoft.com/office/drawing/2014/main" val="1945284546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0959579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50668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3661368022"/>
                        </a:ext>
                      </a:extLst>
                    </a:gridCol>
                  </a:tblGrid>
                  <a:tr h="590060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 smtClean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Hundreds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 smtClean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Tens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 smtClean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Ones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5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7112008"/>
                      </a:ext>
                    </a:extLst>
                  </a:tr>
                  <a:tr h="1332000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24221402"/>
                      </a:ext>
                    </a:extLst>
                  </a:tr>
                  <a:tr h="133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t="-145205" r="-657522" b="-520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5240259"/>
                      </a:ext>
                    </a:extLst>
                  </a:tr>
                  <a:tr h="666260"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 smtClean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 </a:t>
                          </a:r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32495378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917" y="2045858"/>
            <a:ext cx="484363" cy="4724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666" y="2035919"/>
            <a:ext cx="484363" cy="4724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501" y="2035919"/>
            <a:ext cx="484363" cy="4724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337" y="2035919"/>
            <a:ext cx="484363" cy="4724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118" y="3384242"/>
            <a:ext cx="484363" cy="4724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311" y="3384242"/>
            <a:ext cx="484363" cy="4724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493" y="3384242"/>
            <a:ext cx="484363" cy="47243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978440" y="4692240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0</a:t>
            </a:r>
            <a:endParaRPr lang="en-GB" sz="3600" dirty="0"/>
          </a:p>
        </p:txBody>
      </p:sp>
      <p:sp>
        <p:nvSpPr>
          <p:cNvPr id="10" name="Rectangle 9"/>
          <p:cNvSpPr/>
          <p:nvPr/>
        </p:nvSpPr>
        <p:spPr>
          <a:xfrm>
            <a:off x="1431888" y="4692241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6</a:t>
            </a:r>
            <a:endParaRPr lang="en-GB" sz="3600" dirty="0"/>
          </a:p>
        </p:txBody>
      </p:sp>
      <p:sp>
        <p:nvSpPr>
          <p:cNvPr id="11" name="Rectangle 10"/>
          <p:cNvSpPr/>
          <p:nvPr/>
        </p:nvSpPr>
        <p:spPr>
          <a:xfrm>
            <a:off x="4512637" y="469223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3</a:t>
            </a:r>
            <a:endParaRPr lang="en-GB" sz="3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917" y="3394181"/>
            <a:ext cx="484363" cy="4724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375" y="3394823"/>
            <a:ext cx="484363" cy="47243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216" y="3394823"/>
            <a:ext cx="484363" cy="4724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030" y="5375384"/>
            <a:ext cx="484362" cy="47243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092" y="2045858"/>
            <a:ext cx="484363" cy="4724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933" y="2045858"/>
            <a:ext cx="484363" cy="47243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200" y="2455292"/>
            <a:ext cx="484363" cy="47243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375" y="2455292"/>
            <a:ext cx="484363" cy="47243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075" y="3384242"/>
            <a:ext cx="484363" cy="47243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910" y="3384242"/>
            <a:ext cx="484363" cy="47243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628" y="3811321"/>
            <a:ext cx="484363" cy="47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086" y="3811963"/>
            <a:ext cx="484363" cy="47243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927" y="3811963"/>
            <a:ext cx="484363" cy="47243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200" y="4227177"/>
            <a:ext cx="484363" cy="47243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375" y="4227819"/>
            <a:ext cx="484363" cy="47243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908" y="2035919"/>
            <a:ext cx="484363" cy="47243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101" y="2035919"/>
            <a:ext cx="484363" cy="47243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283" y="2035919"/>
            <a:ext cx="484363" cy="47243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948" y="2445353"/>
            <a:ext cx="484363" cy="47243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141" y="2445353"/>
            <a:ext cx="484363" cy="47243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323" y="2445353"/>
            <a:ext cx="484363" cy="472432"/>
          </a:xfrm>
          <a:prstGeom prst="rect">
            <a:avLst/>
          </a:prstGeom>
        </p:spPr>
      </p:pic>
      <p:sp>
        <p:nvSpPr>
          <p:cNvPr id="33" name="L-Shape 14"/>
          <p:cNvSpPr/>
          <p:nvPr/>
        </p:nvSpPr>
        <p:spPr>
          <a:xfrm rot="5400000">
            <a:off x="3917216" y="2455956"/>
            <a:ext cx="2198588" cy="1390858"/>
          </a:xfrm>
          <a:custGeom>
            <a:avLst/>
            <a:gdLst>
              <a:gd name="connsiteX0" fmla="*/ 0 w 2106217"/>
              <a:gd name="connsiteY0" fmla="*/ 0 h 1390858"/>
              <a:gd name="connsiteX1" fmla="*/ 695429 w 2106217"/>
              <a:gd name="connsiteY1" fmla="*/ 0 h 1390858"/>
              <a:gd name="connsiteX2" fmla="*/ 695429 w 2106217"/>
              <a:gd name="connsiteY2" fmla="*/ 695429 h 1390858"/>
              <a:gd name="connsiteX3" fmla="*/ 2106217 w 2106217"/>
              <a:gd name="connsiteY3" fmla="*/ 695429 h 1390858"/>
              <a:gd name="connsiteX4" fmla="*/ 2106217 w 2106217"/>
              <a:gd name="connsiteY4" fmla="*/ 1390858 h 1390858"/>
              <a:gd name="connsiteX5" fmla="*/ 0 w 2106217"/>
              <a:gd name="connsiteY5" fmla="*/ 1390858 h 1390858"/>
              <a:gd name="connsiteX6" fmla="*/ 0 w 2106217"/>
              <a:gd name="connsiteY6" fmla="*/ 0 h 1390858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695429 w 2106217"/>
              <a:gd name="connsiteY2" fmla="*/ 699337 h 1394766"/>
              <a:gd name="connsiteX3" fmla="*/ 2106217 w 2106217"/>
              <a:gd name="connsiteY3" fmla="*/ 699337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1648908 w 2106217"/>
              <a:gd name="connsiteY2" fmla="*/ 429707 h 1394766"/>
              <a:gd name="connsiteX3" fmla="*/ 2106217 w 2106217"/>
              <a:gd name="connsiteY3" fmla="*/ 699337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1648908 w 2106217"/>
              <a:gd name="connsiteY2" fmla="*/ 429707 h 1394766"/>
              <a:gd name="connsiteX3" fmla="*/ 2098403 w 2106217"/>
              <a:gd name="connsiteY3" fmla="*/ 453152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1656726 w 2106217"/>
              <a:gd name="connsiteY2" fmla="*/ 449246 h 1394766"/>
              <a:gd name="connsiteX3" fmla="*/ 2098403 w 2106217"/>
              <a:gd name="connsiteY3" fmla="*/ 453152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1585449 w 2106217"/>
              <a:gd name="connsiteY2" fmla="*/ 461687 h 1394766"/>
              <a:gd name="connsiteX3" fmla="*/ 2098403 w 2106217"/>
              <a:gd name="connsiteY3" fmla="*/ 453152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585449 w 2106217"/>
              <a:gd name="connsiteY2" fmla="*/ 461688 h 1394767"/>
              <a:gd name="connsiteX3" fmla="*/ 2098403 w 2106217"/>
              <a:gd name="connsiteY3" fmla="*/ 453153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585449 w 2106217"/>
              <a:gd name="connsiteY2" fmla="*/ 461688 h 1394767"/>
              <a:gd name="connsiteX3" fmla="*/ 2098403 w 2106217"/>
              <a:gd name="connsiteY3" fmla="*/ 465594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585449 w 2106217"/>
              <a:gd name="connsiteY2" fmla="*/ 461688 h 1394767"/>
              <a:gd name="connsiteX3" fmla="*/ 2098403 w 2106217"/>
              <a:gd name="connsiteY3" fmla="*/ 936648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610852 w 2106217"/>
              <a:gd name="connsiteY2" fmla="*/ 916117 h 1394767"/>
              <a:gd name="connsiteX3" fmla="*/ 2098403 w 2106217"/>
              <a:gd name="connsiteY3" fmla="*/ 936648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610852 w 2106217"/>
              <a:gd name="connsiteY2" fmla="*/ 916117 h 1394767"/>
              <a:gd name="connsiteX3" fmla="*/ 2104754 w 2106217"/>
              <a:gd name="connsiteY3" fmla="*/ 925564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585450 w 2106217"/>
              <a:gd name="connsiteY2" fmla="*/ 927201 h 1394767"/>
              <a:gd name="connsiteX3" fmla="*/ 2104754 w 2106217"/>
              <a:gd name="connsiteY3" fmla="*/ 925564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591801 w 2106217"/>
              <a:gd name="connsiteY2" fmla="*/ 927201 h 1394767"/>
              <a:gd name="connsiteX3" fmla="*/ 2104754 w 2106217"/>
              <a:gd name="connsiteY3" fmla="*/ 925564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591801 w 2106217"/>
              <a:gd name="connsiteY2" fmla="*/ 927201 h 1394767"/>
              <a:gd name="connsiteX3" fmla="*/ 2104757 w 2106217"/>
              <a:gd name="connsiteY3" fmla="*/ 481427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604318 w 2106217"/>
              <a:gd name="connsiteY2" fmla="*/ 470001 h 1394767"/>
              <a:gd name="connsiteX3" fmla="*/ 2104757 w 2106217"/>
              <a:gd name="connsiteY3" fmla="*/ 481427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704433 w 2106217"/>
              <a:gd name="connsiteY2" fmla="*/ 483064 h 1394767"/>
              <a:gd name="connsiteX3" fmla="*/ 2104757 w 2106217"/>
              <a:gd name="connsiteY3" fmla="*/ 481427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0 h 1390858"/>
              <a:gd name="connsiteX1" fmla="*/ 1713808 w 2106217"/>
              <a:gd name="connsiteY1" fmla="*/ 9153 h 1390858"/>
              <a:gd name="connsiteX2" fmla="*/ 1704433 w 2106217"/>
              <a:gd name="connsiteY2" fmla="*/ 479155 h 1390858"/>
              <a:gd name="connsiteX3" fmla="*/ 2104757 w 2106217"/>
              <a:gd name="connsiteY3" fmla="*/ 477518 h 1390858"/>
              <a:gd name="connsiteX4" fmla="*/ 2106217 w 2106217"/>
              <a:gd name="connsiteY4" fmla="*/ 1390858 h 1390858"/>
              <a:gd name="connsiteX5" fmla="*/ 0 w 2106217"/>
              <a:gd name="connsiteY5" fmla="*/ 1390858 h 1390858"/>
              <a:gd name="connsiteX6" fmla="*/ 0 w 2106217"/>
              <a:gd name="connsiteY6" fmla="*/ 0 h 1390858"/>
              <a:gd name="connsiteX0" fmla="*/ 0 w 2106217"/>
              <a:gd name="connsiteY0" fmla="*/ 0 h 1390858"/>
              <a:gd name="connsiteX1" fmla="*/ 1713808 w 2106217"/>
              <a:gd name="connsiteY1" fmla="*/ 9153 h 1390858"/>
              <a:gd name="connsiteX2" fmla="*/ 1721609 w 2106217"/>
              <a:gd name="connsiteY2" fmla="*/ 485132 h 1390858"/>
              <a:gd name="connsiteX3" fmla="*/ 2104757 w 2106217"/>
              <a:gd name="connsiteY3" fmla="*/ 477518 h 1390858"/>
              <a:gd name="connsiteX4" fmla="*/ 2106217 w 2106217"/>
              <a:gd name="connsiteY4" fmla="*/ 1390858 h 1390858"/>
              <a:gd name="connsiteX5" fmla="*/ 0 w 2106217"/>
              <a:gd name="connsiteY5" fmla="*/ 1390858 h 1390858"/>
              <a:gd name="connsiteX6" fmla="*/ 0 w 2106217"/>
              <a:gd name="connsiteY6" fmla="*/ 0 h 1390858"/>
              <a:gd name="connsiteX0" fmla="*/ 0 w 2106217"/>
              <a:gd name="connsiteY0" fmla="*/ 0 h 1390858"/>
              <a:gd name="connsiteX1" fmla="*/ 1725258 w 2106217"/>
              <a:gd name="connsiteY1" fmla="*/ 9153 h 1390858"/>
              <a:gd name="connsiteX2" fmla="*/ 1721609 w 2106217"/>
              <a:gd name="connsiteY2" fmla="*/ 485132 h 1390858"/>
              <a:gd name="connsiteX3" fmla="*/ 2104757 w 2106217"/>
              <a:gd name="connsiteY3" fmla="*/ 477518 h 1390858"/>
              <a:gd name="connsiteX4" fmla="*/ 2106217 w 2106217"/>
              <a:gd name="connsiteY4" fmla="*/ 1390858 h 1390858"/>
              <a:gd name="connsiteX5" fmla="*/ 0 w 2106217"/>
              <a:gd name="connsiteY5" fmla="*/ 1390858 h 1390858"/>
              <a:gd name="connsiteX6" fmla="*/ 0 w 2106217"/>
              <a:gd name="connsiteY6" fmla="*/ 0 h 1390858"/>
              <a:gd name="connsiteX0" fmla="*/ 0 w 2106217"/>
              <a:gd name="connsiteY0" fmla="*/ 0 h 1390858"/>
              <a:gd name="connsiteX1" fmla="*/ 1725258 w 2106217"/>
              <a:gd name="connsiteY1" fmla="*/ 9153 h 1390858"/>
              <a:gd name="connsiteX2" fmla="*/ 1727335 w 2106217"/>
              <a:gd name="connsiteY2" fmla="*/ 473180 h 1390858"/>
              <a:gd name="connsiteX3" fmla="*/ 2104757 w 2106217"/>
              <a:gd name="connsiteY3" fmla="*/ 477518 h 1390858"/>
              <a:gd name="connsiteX4" fmla="*/ 2106217 w 2106217"/>
              <a:gd name="connsiteY4" fmla="*/ 1390858 h 1390858"/>
              <a:gd name="connsiteX5" fmla="*/ 0 w 2106217"/>
              <a:gd name="connsiteY5" fmla="*/ 1390858 h 1390858"/>
              <a:gd name="connsiteX6" fmla="*/ 0 w 2106217"/>
              <a:gd name="connsiteY6" fmla="*/ 0 h 1390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6217" h="1390858">
                <a:moveTo>
                  <a:pt x="0" y="0"/>
                </a:moveTo>
                <a:lnTo>
                  <a:pt x="1725258" y="9153"/>
                </a:lnTo>
                <a:cubicBezTo>
                  <a:pt x="1723956" y="152389"/>
                  <a:pt x="1728637" y="329944"/>
                  <a:pt x="1727335" y="473180"/>
                </a:cubicBezTo>
                <a:lnTo>
                  <a:pt x="2104757" y="477518"/>
                </a:lnTo>
                <a:cubicBezTo>
                  <a:pt x="2107362" y="791389"/>
                  <a:pt x="2103612" y="1076987"/>
                  <a:pt x="2106217" y="1390858"/>
                </a:cubicBezTo>
                <a:lnTo>
                  <a:pt x="0" y="1390858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860" y="5375384"/>
            <a:ext cx="484362" cy="472432"/>
          </a:xfrm>
          <a:prstGeom prst="rect">
            <a:avLst/>
          </a:prstGeom>
        </p:spPr>
      </p:pic>
      <p:sp>
        <p:nvSpPr>
          <p:cNvPr id="35" name="L-Shape 14"/>
          <p:cNvSpPr/>
          <p:nvPr/>
        </p:nvSpPr>
        <p:spPr>
          <a:xfrm rot="5400000">
            <a:off x="1619851" y="3266414"/>
            <a:ext cx="3771946" cy="1390858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084823"/>
              </p:ext>
            </p:extLst>
          </p:nvPr>
        </p:nvGraphicFramePr>
        <p:xfrm>
          <a:off x="6014134" y="1439268"/>
          <a:ext cx="2149200" cy="27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400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7164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7164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400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400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400">
                <a:tc>
                  <a:txBody>
                    <a:bodyPr/>
                    <a:lstStyle/>
                    <a:p>
                      <a:pPr algn="ctr"/>
                      <a:endParaRPr lang="en-GB" sz="2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38" name="Rectangle 37"/>
          <p:cNvSpPr/>
          <p:nvPr/>
        </p:nvSpPr>
        <p:spPr>
          <a:xfrm>
            <a:off x="6619240" y="3539866"/>
            <a:ext cx="95307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300" dirty="0">
                <a:latin typeface="Calibri" panose="020F0502020204030204" pitchFamily="34" charset="0"/>
              </a:rPr>
              <a:t>0</a:t>
            </a:r>
            <a:endParaRPr lang="en-GB" sz="3300" dirty="0"/>
          </a:p>
        </p:txBody>
      </p:sp>
      <p:sp>
        <p:nvSpPr>
          <p:cNvPr id="39" name="Rectangle 38"/>
          <p:cNvSpPr/>
          <p:nvPr/>
        </p:nvSpPr>
        <p:spPr>
          <a:xfrm>
            <a:off x="5897447" y="3539866"/>
            <a:ext cx="92967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300" dirty="0">
                <a:latin typeface="Calibri" panose="020F0502020204030204" pitchFamily="34" charset="0"/>
              </a:rPr>
              <a:t>6</a:t>
            </a:r>
            <a:endParaRPr lang="en-GB" sz="3300" dirty="0"/>
          </a:p>
        </p:txBody>
      </p:sp>
      <p:sp>
        <p:nvSpPr>
          <p:cNvPr id="40" name="Rectangle 39"/>
          <p:cNvSpPr/>
          <p:nvPr/>
        </p:nvSpPr>
        <p:spPr>
          <a:xfrm>
            <a:off x="7332994" y="3539866"/>
            <a:ext cx="92967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300" dirty="0">
                <a:latin typeface="Calibri" panose="020F0502020204030204" pitchFamily="34" charset="0"/>
              </a:rPr>
              <a:t>3</a:t>
            </a:r>
            <a:endParaRPr lang="en-GB" sz="3300" dirty="0"/>
          </a:p>
        </p:txBody>
      </p:sp>
      <p:sp>
        <p:nvSpPr>
          <p:cNvPr id="41" name="Rectangle 40"/>
          <p:cNvSpPr/>
          <p:nvPr/>
        </p:nvSpPr>
        <p:spPr>
          <a:xfrm>
            <a:off x="6679222" y="4126479"/>
            <a:ext cx="929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</a:rPr>
              <a:t>1</a:t>
            </a:r>
            <a:endParaRPr lang="en-GB" sz="2800" dirty="0"/>
          </a:p>
        </p:txBody>
      </p:sp>
      <p:sp>
        <p:nvSpPr>
          <p:cNvPr id="42" name="Rectangle 41"/>
          <p:cNvSpPr/>
          <p:nvPr/>
        </p:nvSpPr>
        <p:spPr>
          <a:xfrm>
            <a:off x="5882600" y="4126479"/>
            <a:ext cx="929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</a:rPr>
              <a:t>1</a:t>
            </a:r>
            <a:endParaRPr lang="en-GB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691643" y="360614"/>
            <a:ext cx="2419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238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>
                <a:latin typeface="Calibri" panose="020F0502020204030204" pitchFamily="34" charset="0"/>
              </a:rPr>
              <a:t> 365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200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003612" y="360614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alibri" panose="020F0502020204030204" pitchFamily="34" charset="0"/>
              </a:rPr>
              <a:t>603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839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8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9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1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"/>
                            </p:stCondLst>
                            <p:childTnLst>
                              <p:par>
                                <p:cTn id="2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8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1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4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6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9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2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5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8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1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4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2" presetClass="exit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500"/>
                            </p:stCondLst>
                            <p:childTnLst>
                              <p:par>
                                <p:cTn id="3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3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4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2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3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5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6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8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9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33" grpId="0" animBg="1"/>
      <p:bldP spid="33" grpId="1" animBg="1"/>
      <p:bldP spid="35" grpId="0" animBg="1"/>
      <p:bldP spid="35" grpId="1" animBg="1"/>
      <p:bldP spid="35" grpId="2" animBg="1"/>
      <p:bldP spid="38" grpId="0"/>
      <p:bldP spid="39" grpId="0"/>
      <p:bldP spid="40" grpId="0"/>
      <p:bldP spid="41" grpId="0"/>
      <p:bldP spid="42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5212BB-7532-4FDE-B72F-00D5D3B10D14}"/>
              </a:ext>
            </a:extLst>
          </p:cNvPr>
          <p:cNvSpPr/>
          <p:nvPr/>
        </p:nvSpPr>
        <p:spPr>
          <a:xfrm>
            <a:off x="533766" y="444197"/>
            <a:ext cx="720504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Stick this question in your book</a:t>
            </a:r>
          </a:p>
          <a:p>
            <a:endParaRPr lang="en-GB" sz="2800" dirty="0">
              <a:latin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</a:rPr>
              <a:t>Solve the problem then share your working with</a:t>
            </a:r>
          </a:p>
          <a:p>
            <a:r>
              <a:rPr lang="en-GB" sz="2800" dirty="0">
                <a:latin typeface="Calibri" panose="020F0502020204030204" pitchFamily="34" charset="0"/>
              </a:rPr>
              <a:t>your partner and discuss.</a:t>
            </a:r>
            <a:endParaRPr lang="en-GB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A40038-EFAD-4272-9EAE-F066AC57FC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20"/>
          <a:stretch/>
        </p:blipFill>
        <p:spPr>
          <a:xfrm>
            <a:off x="533766" y="3094892"/>
            <a:ext cx="7330074" cy="237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56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E3010B-DF3D-4AC3-AAD6-CDB7E535D4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767" y="2831643"/>
            <a:ext cx="7170729" cy="183480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85212BB-7532-4FDE-B72F-00D5D3B10D14}"/>
              </a:ext>
            </a:extLst>
          </p:cNvPr>
          <p:cNvSpPr/>
          <p:nvPr/>
        </p:nvSpPr>
        <p:spPr>
          <a:xfrm>
            <a:off x="533767" y="444197"/>
            <a:ext cx="75973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Stick this question in your book</a:t>
            </a:r>
          </a:p>
          <a:p>
            <a:endParaRPr lang="en-GB" sz="2800" dirty="0">
              <a:latin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</a:rPr>
              <a:t>Solve the problem using place value counters as in the previous questions then share your working with your partner and discuss.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0C1C12-6210-44C7-B10F-BD6446DC4C2B}"/>
              </a:ext>
            </a:extLst>
          </p:cNvPr>
          <p:cNvSpPr/>
          <p:nvPr/>
        </p:nvSpPr>
        <p:spPr>
          <a:xfrm>
            <a:off x="421225" y="4912883"/>
            <a:ext cx="75973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How can bar models and part whole models support our addition?</a:t>
            </a:r>
          </a:p>
          <a:p>
            <a:r>
              <a:rPr lang="en-GB" sz="2800" dirty="0">
                <a:latin typeface="Calibri" panose="020F0502020204030204" pitchFamily="34" charset="0"/>
              </a:rPr>
              <a:t>Think about our work done during the place value unit.</a:t>
            </a:r>
          </a:p>
        </p:txBody>
      </p:sp>
    </p:spTree>
    <p:extLst>
      <p:ext uri="{BB962C8B-B14F-4D97-AF65-F5344CB8AC3E}">
        <p14:creationId xmlns:p14="http://schemas.microsoft.com/office/powerpoint/2010/main" val="126795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0.4|6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9|4.1|10.4|3.8|13|2.7|9.6|4.8|3.6|9.4|6.6|3.7|8.7|2.1|5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5|6.3|6.5|15.9|1.6|16.8|10.4|3.1|12.2|11.6|4.5|6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5.6|5.9|9.4|9.5|2|9.5|5.2|11|9.3|1.8|10.1|8.5|1.6|10.8|4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3.7|4.2|1.2|2.9|8.4|3.3|1.3|2.2|2.6|7|1.7|1.4|2|4.9|9.1|5.4|4.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22A99E-DA0A-4BF0-B528-14C6A6F916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2A2878-286F-4603-BF06-A2BD54E638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7711CD-1AE6-475E-827E-CD32B5B2A836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522d4c35-b548-4432-90ae-af4376e1c4b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4906</TotalTime>
  <Words>375</Words>
  <Application>Microsoft Office PowerPoint</Application>
  <PresentationFormat>On-screen Show (4:3)</PresentationFormat>
  <Paragraphs>148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114</cp:revision>
  <dcterms:created xsi:type="dcterms:W3CDTF">2019-07-05T11:02:13Z</dcterms:created>
  <dcterms:modified xsi:type="dcterms:W3CDTF">2021-10-12T09:49:01Z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