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26"/>
  </p:notesMasterIdLst>
  <p:sldIdLst>
    <p:sldId id="296" r:id="rId12"/>
    <p:sldId id="313" r:id="rId13"/>
    <p:sldId id="297" r:id="rId14"/>
    <p:sldId id="298" r:id="rId15"/>
    <p:sldId id="312" r:id="rId16"/>
    <p:sldId id="299" r:id="rId17"/>
    <p:sldId id="306" r:id="rId18"/>
    <p:sldId id="307" r:id="rId19"/>
    <p:sldId id="304" r:id="rId20"/>
    <p:sldId id="308" r:id="rId21"/>
    <p:sldId id="301" r:id="rId22"/>
    <p:sldId id="310" r:id="rId23"/>
    <p:sldId id="311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8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0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r" defTabSz="844083" rtl="0" eaLnBrk="1" latinLnBrk="0" hangingPunct="1">
        <a:lnSpc>
          <a:spcPct val="90000"/>
        </a:lnSpc>
        <a:spcBef>
          <a:spcPct val="0"/>
        </a:spcBef>
        <a:buNone/>
        <a:defRPr lang="en-GB" sz="2215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0.png"/><Relationship Id="rId11" Type="http://schemas.openxmlformats.org/officeDocument/2006/relationships/image" Target="../media/image21.png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3.png"/><Relationship Id="rId12" Type="http://schemas.openxmlformats.org/officeDocument/2006/relationships/image" Target="../media/image2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20.png"/><Relationship Id="rId5" Type="http://schemas.openxmlformats.org/officeDocument/2006/relationships/image" Target="../media/image25.png"/><Relationship Id="rId10" Type="http://schemas.openxmlformats.org/officeDocument/2006/relationships/image" Target="../media/image210.png"/><Relationship Id="rId4" Type="http://schemas.openxmlformats.org/officeDocument/2006/relationships/image" Target="../media/image24.png"/><Relationship Id="rId9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1068"/>
            <a:ext cx="6273328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2" y="387913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total mass of the vase and the fish tank?</a:t>
            </a:r>
            <a:endParaRPr lang="en-GB" sz="2800" dirty="0"/>
          </a:p>
        </p:txBody>
      </p:sp>
      <p:sp>
        <p:nvSpPr>
          <p:cNvPr id="61" name="Rectangle 71"/>
          <p:cNvSpPr/>
          <p:nvPr/>
        </p:nvSpPr>
        <p:spPr>
          <a:xfrm>
            <a:off x="2616016" y="1137635"/>
            <a:ext cx="152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</a:t>
            </a:r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 kg and 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</a:t>
            </a:r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2" name="Rectangle 71"/>
          <p:cNvSpPr/>
          <p:nvPr/>
        </p:nvSpPr>
        <p:spPr>
          <a:xfrm>
            <a:off x="6140781" y="1171581"/>
            <a:ext cx="1447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 kg and 900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71"/>
              <p:cNvSpPr/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2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3 kg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  <a:blipFill>
                <a:blip r:embed="rId5"/>
                <a:stretch>
                  <a:fillRect l="-4175" t="-10465" r="-313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1"/>
              <p:cNvSpPr/>
              <p:nvPr/>
            </p:nvSpPr>
            <p:spPr>
              <a:xfrm>
                <a:off x="3710298" y="4513144"/>
                <a:ext cx="37962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100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900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1,000 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98" y="4513144"/>
                <a:ext cx="3796232" cy="523220"/>
              </a:xfrm>
              <a:prstGeom prst="rect">
                <a:avLst/>
              </a:prstGeom>
              <a:blipFill>
                <a:blip r:embed="rId6"/>
                <a:stretch>
                  <a:fillRect l="-3376" t="-10465" r="-225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71"/>
              <p:cNvSpPr/>
              <p:nvPr/>
            </p:nvSpPr>
            <p:spPr>
              <a:xfrm>
                <a:off x="716065" y="5111762"/>
                <a:ext cx="2364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1,000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1 kg </a:t>
                </a:r>
                <a:endParaRPr lang="en-GB" sz="28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5" y="5111762"/>
                <a:ext cx="2364750" cy="523220"/>
              </a:xfrm>
              <a:prstGeom prst="rect">
                <a:avLst/>
              </a:prstGeom>
              <a:blipFill>
                <a:blip r:embed="rId7"/>
                <a:stretch>
                  <a:fillRect l="-5155" t="-11765" r="-438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71"/>
          <p:cNvSpPr/>
          <p:nvPr/>
        </p:nvSpPr>
        <p:spPr>
          <a:xfrm>
            <a:off x="3576331" y="5154762"/>
            <a:ext cx="328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The total mass is 4 kg</a:t>
            </a:r>
            <a:endParaRPr lang="en-GB" sz="2800" dirty="0">
              <a:solidFill>
                <a:schemeClr val="accent1"/>
              </a:solidFill>
              <a:ea typeface="Cambria Math" panose="0204050305040603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89" y="1941346"/>
            <a:ext cx="1995681" cy="22451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534" y="1965670"/>
            <a:ext cx="2038738" cy="22935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777430" y="3130672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15530" y="3170330"/>
            <a:ext cx="615250" cy="357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56803" y="3105598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594427" y="2609181"/>
            <a:ext cx="492043" cy="523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light&#10;&#10;Description automatically generated">
            <a:extLst>
              <a:ext uri="{FF2B5EF4-FFF2-40B4-BE49-F238E27FC236}">
                <a16:creationId xmlns:a16="http://schemas.microsoft.com/office/drawing/2014/main" id="{9D43E370-9642-8B41-B01E-ACE667873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881" y="986531"/>
            <a:ext cx="811098" cy="1157960"/>
          </a:xfrm>
          <a:prstGeom prst="rect">
            <a:avLst/>
          </a:prstGeom>
        </p:spPr>
      </p:pic>
      <p:pic>
        <p:nvPicPr>
          <p:cNvPr id="27" name="Picture 2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9E023DD-B2E3-C244-B40E-CD4DC8019B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151" y="904725"/>
            <a:ext cx="1829980" cy="12350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2913" y="3144013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68352" y="38081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1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8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3 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77" y="748425"/>
            <a:ext cx="5560310" cy="3168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593" y="297889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orange juice?</a:t>
            </a:r>
            <a:endParaRPr lang="en-GB" sz="2800" dirty="0"/>
          </a:p>
        </p:txBody>
      </p:sp>
      <p:sp>
        <p:nvSpPr>
          <p:cNvPr id="61" name="Rectangle 71"/>
          <p:cNvSpPr/>
          <p:nvPr/>
        </p:nvSpPr>
        <p:spPr>
          <a:xfrm>
            <a:off x="2770218" y="1013481"/>
            <a:ext cx="152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200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2" name="Rectangle 71"/>
          <p:cNvSpPr/>
          <p:nvPr/>
        </p:nvSpPr>
        <p:spPr>
          <a:xfrm>
            <a:off x="5733829" y="968739"/>
            <a:ext cx="1447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500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1"/>
              <p:cNvSpPr/>
              <p:nvPr/>
            </p:nvSpPr>
            <p:spPr>
              <a:xfrm>
                <a:off x="4311083" y="5448238"/>
                <a:ext cx="3523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500 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200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3</a:t>
                </a:r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00 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83" y="5448238"/>
                <a:ext cx="3523722" cy="523220"/>
              </a:xfrm>
              <a:prstGeom prst="rect">
                <a:avLst/>
              </a:prstGeom>
              <a:blipFill>
                <a:blip r:embed="rId6"/>
                <a:stretch>
                  <a:fillRect l="-3460" t="-11628" r="-242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913" y="297419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68352" y="36383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3231" y="4018000"/>
            <a:ext cx="2700714" cy="561644"/>
            <a:chOff x="893231" y="4018000"/>
            <a:chExt cx="2700714" cy="561644"/>
          </a:xfrm>
        </p:grpSpPr>
        <p:sp>
          <p:nvSpPr>
            <p:cNvPr id="30" name="Rectangle 29"/>
            <p:cNvSpPr/>
            <p:nvPr/>
          </p:nvSpPr>
          <p:spPr>
            <a:xfrm>
              <a:off x="893231" y="4018000"/>
              <a:ext cx="2112753" cy="5353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1" name="TextBox 65"/>
            <p:cNvSpPr txBox="1"/>
            <p:nvPr/>
          </p:nvSpPr>
          <p:spPr>
            <a:xfrm>
              <a:off x="937087" y="4056424"/>
              <a:ext cx="2656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g</a:t>
              </a:r>
              <a:r>
                <a:rPr lang="en-GB" sz="2800" dirty="0" smtClean="0"/>
                <a:t>lass </a:t>
              </a:r>
              <a:r>
                <a:rPr lang="en-GB" sz="2800" dirty="0" smtClean="0">
                  <a:ea typeface="Cambria Math" panose="02040503050406030204" pitchFamily="18" charset="0"/>
                </a:rPr>
                <a:t>=</a:t>
              </a:r>
              <a:r>
                <a:rPr lang="en-GB" sz="2800" dirty="0" smtClean="0"/>
                <a:t> 200 g</a:t>
              </a:r>
              <a:endParaRPr lang="en-GB" sz="2800" dirty="0"/>
            </a:p>
          </p:txBody>
        </p:sp>
      </p:grpSp>
      <p:sp>
        <p:nvSpPr>
          <p:cNvPr id="36" name="Right Brace 35"/>
          <p:cNvSpPr/>
          <p:nvPr/>
        </p:nvSpPr>
        <p:spPr>
          <a:xfrm rot="5400000" flipV="1">
            <a:off x="3125150" y="3079525"/>
            <a:ext cx="196080" cy="467731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TextBox 36"/>
          <p:cNvSpPr txBox="1"/>
          <p:nvPr/>
        </p:nvSpPr>
        <p:spPr>
          <a:xfrm>
            <a:off x="2753641" y="5489693"/>
            <a:ext cx="363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500 g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4535" y="4659365"/>
            <a:ext cx="4701744" cy="536646"/>
            <a:chOff x="876170" y="4697102"/>
            <a:chExt cx="4701744" cy="536646"/>
          </a:xfrm>
        </p:grpSpPr>
        <p:sp>
          <p:nvSpPr>
            <p:cNvPr id="32" name="Rectangle 31"/>
            <p:cNvSpPr/>
            <p:nvPr/>
          </p:nvSpPr>
          <p:spPr>
            <a:xfrm>
              <a:off x="885836" y="4697102"/>
              <a:ext cx="2124866" cy="5353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3" name="TextBox 65"/>
            <p:cNvSpPr txBox="1"/>
            <p:nvPr/>
          </p:nvSpPr>
          <p:spPr>
            <a:xfrm>
              <a:off x="876170" y="4709258"/>
              <a:ext cx="2656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g</a:t>
              </a:r>
              <a:r>
                <a:rPr lang="en-GB" sz="2800" dirty="0" smtClean="0"/>
                <a:t>lass </a:t>
              </a:r>
              <a:r>
                <a:rPr lang="en-GB" sz="2800" dirty="0" smtClean="0">
                  <a:ea typeface="Cambria Math" panose="02040503050406030204" pitchFamily="18" charset="0"/>
                </a:rPr>
                <a:t>=</a:t>
              </a:r>
              <a:r>
                <a:rPr lang="en-GB" sz="2800" dirty="0" smtClean="0"/>
                <a:t> 200 g</a:t>
              </a:r>
              <a:endParaRPr lang="en-GB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00057" y="4697102"/>
              <a:ext cx="2577857" cy="5353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5" name="TextBox 65"/>
            <p:cNvSpPr txBox="1"/>
            <p:nvPr/>
          </p:nvSpPr>
          <p:spPr>
            <a:xfrm>
              <a:off x="3325581" y="4710528"/>
              <a:ext cx="1731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j</a:t>
              </a:r>
              <a:r>
                <a:rPr lang="en-GB" sz="2800" dirty="0" smtClean="0"/>
                <a:t>uice </a:t>
              </a:r>
              <a:r>
                <a:rPr lang="en-GB" sz="2800" dirty="0" smtClean="0">
                  <a:ea typeface="Cambria Math" panose="02040503050406030204" pitchFamily="18" charset="0"/>
                </a:rPr>
                <a:t>= </a:t>
              </a:r>
              <a:endParaRPr lang="en-GB" sz="2800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3035626" y="4280889"/>
            <a:ext cx="2511172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5"/>
          <p:cNvSpPr txBox="1"/>
          <p:nvPr/>
        </p:nvSpPr>
        <p:spPr>
          <a:xfrm>
            <a:off x="4394214" y="4677679"/>
            <a:ext cx="133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42" name="TextBox 65"/>
          <p:cNvSpPr txBox="1"/>
          <p:nvPr/>
        </p:nvSpPr>
        <p:spPr>
          <a:xfrm>
            <a:off x="4311083" y="4672791"/>
            <a:ext cx="133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300 g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29" grpId="0"/>
      <p:bldP spid="29" grpId="1"/>
      <p:bldP spid="36" grpId="0" animBg="1"/>
      <p:bldP spid="37" grpId="0"/>
      <p:bldP spid="41" grpId="0"/>
      <p:bldP spid="41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2" y="544491"/>
            <a:ext cx="5684854" cy="3603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593" y="297889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each cupcake?</a:t>
            </a:r>
            <a:endParaRPr lang="en-GB" sz="2800" dirty="0"/>
          </a:p>
        </p:txBody>
      </p:sp>
      <p:sp>
        <p:nvSpPr>
          <p:cNvPr id="61" name="Rectangle 71"/>
          <p:cNvSpPr/>
          <p:nvPr/>
        </p:nvSpPr>
        <p:spPr>
          <a:xfrm>
            <a:off x="2770218" y="1013481"/>
            <a:ext cx="152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7</a:t>
            </a:r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2" name="Rectangle 71"/>
          <p:cNvSpPr/>
          <p:nvPr/>
        </p:nvSpPr>
        <p:spPr>
          <a:xfrm>
            <a:off x="5733829" y="968739"/>
            <a:ext cx="1447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500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1"/>
              <p:cNvSpPr/>
              <p:nvPr/>
            </p:nvSpPr>
            <p:spPr>
              <a:xfrm>
                <a:off x="893000" y="4340079"/>
                <a:ext cx="3523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7</a:t>
                </a:r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00 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500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200 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0" y="4340079"/>
                <a:ext cx="3523722" cy="523220"/>
              </a:xfrm>
              <a:prstGeom prst="rect">
                <a:avLst/>
              </a:prstGeom>
              <a:blipFill>
                <a:blip r:embed="rId6"/>
                <a:stretch>
                  <a:fillRect l="-3454" t="-11628" r="-224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913" y="297419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68352" y="36383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71"/>
              <p:cNvSpPr/>
              <p:nvPr/>
            </p:nvSpPr>
            <p:spPr>
              <a:xfrm>
                <a:off x="893000" y="4960749"/>
                <a:ext cx="27254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200 g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5</a:t>
                </a:r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0 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0" y="4960749"/>
                <a:ext cx="2725426" cy="523220"/>
              </a:xfrm>
              <a:prstGeom prst="rect">
                <a:avLst/>
              </a:prstGeom>
              <a:blipFill>
                <a:blip r:embed="rId8"/>
                <a:stretch>
                  <a:fillRect l="-4464" t="-11628" r="-334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71"/>
          <p:cNvSpPr/>
          <p:nvPr/>
        </p:nvSpPr>
        <p:spPr>
          <a:xfrm>
            <a:off x="868010" y="5532694"/>
            <a:ext cx="486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Each cupcake has a mass of 50 g</a:t>
            </a:r>
            <a:endParaRPr lang="en-GB" sz="2800" dirty="0">
              <a:solidFill>
                <a:schemeClr val="accent1"/>
              </a:solidFill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7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29" grpId="0"/>
      <p:bldP spid="29" grpId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647E-B75B-4748-9254-1BAC4F76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1" y="1225624"/>
            <a:ext cx="7997560" cy="487827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defTabSz="844083"/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3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10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8" y="1090718"/>
            <a:ext cx="1538654" cy="1538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038"/>
          <a:stretch/>
        </p:blipFill>
        <p:spPr>
          <a:xfrm>
            <a:off x="1196155" y="4306927"/>
            <a:ext cx="1399975" cy="932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182" y="2268154"/>
            <a:ext cx="2233246" cy="121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9352B-F446-7147-A0B0-70BFD6321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557" y="1770821"/>
            <a:ext cx="3364523" cy="808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D3AC3-4F95-BE45-B79B-12908078C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428" y="2470377"/>
            <a:ext cx="2391508" cy="808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36C82-9DDE-D344-BE74-B92F13784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077" y="3434588"/>
            <a:ext cx="3223846" cy="8088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6716C-4AD6-E340-80CD-7773448B7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6080" y="5295008"/>
            <a:ext cx="2391508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294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  What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total of 100 g  and 900 g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 Find the difference between</a:t>
                </a: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a) 4 and 7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b) 40 and 70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c) 400 and 700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What is 100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10?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What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1000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4) 	What is the mass of the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bananas?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294031"/>
              </a:xfrm>
              <a:prstGeom prst="rect">
                <a:avLst/>
              </a:prstGeom>
              <a:blipFill>
                <a:blip r:embed="rId4"/>
                <a:stretch>
                  <a:fillRect l="-1626" t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178" y="3577517"/>
            <a:ext cx="3208884" cy="252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47" y="2530970"/>
            <a:ext cx="1139599" cy="1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294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  What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total of 100 g  and 900 g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 Find the difference between</a:t>
                </a: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a) 4 and 7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b) 40 and 70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c) 400 and 700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What is 100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10?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What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1000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4) 	What is the mass of the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bananas?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294031"/>
              </a:xfrm>
              <a:prstGeom prst="rect">
                <a:avLst/>
              </a:prstGeom>
              <a:blipFill>
                <a:blip r:embed="rId5"/>
                <a:stretch>
                  <a:fillRect l="-1626" t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178" y="3577517"/>
            <a:ext cx="3208884" cy="252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47" y="2530970"/>
            <a:ext cx="1139599" cy="1256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279" y="909653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1000 g or 1 kg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7061" y="1789825"/>
            <a:ext cx="6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7061" y="2186984"/>
            <a:ext cx="6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8160" y="2623962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4936" y="3452072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1334" y="3914260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8957" y="5199776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750 g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5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64"/>
          <p:cNvSpPr txBox="1"/>
          <p:nvPr/>
        </p:nvSpPr>
        <p:spPr>
          <a:xfrm>
            <a:off x="816024" y="4291122"/>
            <a:ext cx="73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mass of the grapes is 100 g</a:t>
            </a:r>
          </a:p>
          <a:p>
            <a:r>
              <a:rPr lang="en-GB" sz="2800" dirty="0" smtClean="0"/>
              <a:t>The mass of the bread rolls is 300 g</a:t>
            </a:r>
            <a:endParaRPr lang="en-GB" sz="2800" dirty="0"/>
          </a:p>
        </p:txBody>
      </p:sp>
      <p:sp>
        <p:nvSpPr>
          <p:cNvPr id="59" name="TextBox 65"/>
          <p:cNvSpPr txBox="1"/>
          <p:nvPr/>
        </p:nvSpPr>
        <p:spPr>
          <a:xfrm>
            <a:off x="816024" y="5151714"/>
            <a:ext cx="758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total mass of the rolls and grapes is 400 g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99" y="917764"/>
            <a:ext cx="6013277" cy="3107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819" y="352941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notice?  What can you find out?</a:t>
            </a:r>
            <a:endParaRPr lang="en-GB" sz="2800" dirty="0"/>
          </a:p>
        </p:txBody>
      </p:sp>
      <p:sp>
        <p:nvSpPr>
          <p:cNvPr id="7" name="TextBox 65"/>
          <p:cNvSpPr txBox="1"/>
          <p:nvPr/>
        </p:nvSpPr>
        <p:spPr>
          <a:xfrm>
            <a:off x="816024" y="5565724"/>
            <a:ext cx="758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rolls are 200 g heavier than the grapes.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369" y="4216254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8808" y="488036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4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31" y="131627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0375" y="14589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71" y="1284206"/>
            <a:ext cx="5549272" cy="3462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071" y="362163"/>
            <a:ext cx="7053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difference between the mass of the crayons and the mass of the chocolates?</a:t>
            </a:r>
            <a:endParaRPr lang="en-GB" sz="2800" dirty="0"/>
          </a:p>
        </p:txBody>
      </p:sp>
      <p:sp>
        <p:nvSpPr>
          <p:cNvPr id="8" name="Arc 7"/>
          <p:cNvSpPr/>
          <p:nvPr/>
        </p:nvSpPr>
        <p:spPr>
          <a:xfrm flipH="1">
            <a:off x="4242583" y="4751243"/>
            <a:ext cx="761094" cy="1180493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>
          <a:xfrm flipH="1">
            <a:off x="5007577" y="4770558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5790236" y="4754813"/>
            <a:ext cx="750852" cy="1194696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97548" y="5406470"/>
            <a:ext cx="7146197" cy="525266"/>
            <a:chOff x="997548" y="5406470"/>
            <a:chExt cx="7146197" cy="52526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40987" y="5406470"/>
              <a:ext cx="63778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97548" y="5450029"/>
              <a:ext cx="408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65788" y="5462227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100g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0553" y="5470071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200g</a:t>
              </a:r>
              <a:endParaRPr lang="en-GB" sz="2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140987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14305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87623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60941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34259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80895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327531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54213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007577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144595" y="5465354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  <a:r>
                <a:rPr lang="en-GB" sz="2400" dirty="0" smtClean="0"/>
                <a:t>00g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28637" y="5460637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  <a:r>
                <a:rPr lang="en-GB" sz="2400" dirty="0" smtClean="0"/>
                <a:t>00g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12679" y="5455920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</a:t>
              </a:r>
              <a:r>
                <a:rPr lang="en-GB" sz="2400" dirty="0" smtClean="0"/>
                <a:t>00g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6721" y="5451203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6</a:t>
              </a:r>
              <a:r>
                <a:rPr lang="en-GB" sz="2400" dirty="0" smtClean="0"/>
                <a:t>00g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80763" y="5446486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7</a:t>
              </a:r>
              <a:r>
                <a:rPr lang="en-GB" sz="2400" dirty="0" smtClean="0"/>
                <a:t>00g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64805" y="5441769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8</a:t>
              </a:r>
              <a:r>
                <a:rPr lang="en-GB" sz="2400" dirty="0" smtClean="0"/>
                <a:t>00g</a:t>
              </a:r>
              <a:endParaRPr lang="en-GB" sz="24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24658" y="5469523"/>
            <a:ext cx="107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66"/>
                </a:solidFill>
              </a:rPr>
              <a:t>4</a:t>
            </a:r>
            <a:r>
              <a:rPr lang="en-GB" sz="2400" dirty="0" smtClean="0">
                <a:solidFill>
                  <a:srgbClr val="FF0066"/>
                </a:solidFill>
              </a:rPr>
              <a:t>00g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0763" y="5438054"/>
            <a:ext cx="107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66"/>
                </a:solidFill>
              </a:rPr>
              <a:t>700g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3598" y="1314271"/>
            <a:ext cx="357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700 g – 400 g = 300 g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53208" y="4433114"/>
            <a:ext cx="106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300 g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9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14" grpId="0" animBg="1"/>
      <p:bldP spid="15" grpId="0" animBg="1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1872" y="453174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total mass of the tractor and the parcel?</a:t>
            </a:r>
            <a:endParaRPr lang="en-GB" sz="28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72" y="2268003"/>
            <a:ext cx="1995681" cy="2245141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1721613" y="3457329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1005759" y="3247957"/>
            <a:ext cx="753954" cy="249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A picture containing light&#10;&#10;Description automatically generated">
            <a:extLst>
              <a:ext uri="{FF2B5EF4-FFF2-40B4-BE49-F238E27FC236}">
                <a16:creationId xmlns:a16="http://schemas.microsoft.com/office/drawing/2014/main" id="{9F591F14-3129-AD44-A59E-D52821851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84" b="18136"/>
          <a:stretch/>
        </p:blipFill>
        <p:spPr>
          <a:xfrm>
            <a:off x="819913" y="1210839"/>
            <a:ext cx="1803400" cy="126076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62" y="2219564"/>
            <a:ext cx="2038738" cy="2293580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4931431" y="3359492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961098" y="3386528"/>
            <a:ext cx="197670" cy="808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00129F77-CBCD-904E-9D32-328C68296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4687">
            <a:off x="3948926" y="1115567"/>
            <a:ext cx="2013878" cy="1723415"/>
          </a:xfrm>
          <a:prstGeom prst="rect">
            <a:avLst/>
          </a:prstGeom>
        </p:spPr>
      </p:pic>
      <p:sp>
        <p:nvSpPr>
          <p:cNvPr id="61" name="Rectangle 71"/>
          <p:cNvSpPr/>
          <p:nvPr/>
        </p:nvSpPr>
        <p:spPr>
          <a:xfrm>
            <a:off x="2548165" y="1418033"/>
            <a:ext cx="152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2 kg and 600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2" name="Rectangle 71"/>
          <p:cNvSpPr/>
          <p:nvPr/>
        </p:nvSpPr>
        <p:spPr>
          <a:xfrm>
            <a:off x="5917435" y="1441302"/>
            <a:ext cx="1447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1 kg and 500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71"/>
              <p:cNvSpPr/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2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3 kg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  <a:blipFill>
                <a:blip r:embed="rId8"/>
                <a:stretch>
                  <a:fillRect l="-4175" t="-10465" r="-313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1"/>
              <p:cNvSpPr/>
              <p:nvPr/>
            </p:nvSpPr>
            <p:spPr>
              <a:xfrm>
                <a:off x="3710298" y="4513144"/>
                <a:ext cx="37962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600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500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1,100 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98" y="4513144"/>
                <a:ext cx="3796232" cy="523220"/>
              </a:xfrm>
              <a:prstGeom prst="rect">
                <a:avLst/>
              </a:prstGeom>
              <a:blipFill>
                <a:blip r:embed="rId9"/>
                <a:stretch>
                  <a:fillRect l="-3376" t="-10465" r="-225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71"/>
              <p:cNvSpPr/>
              <p:nvPr/>
            </p:nvSpPr>
            <p:spPr>
              <a:xfrm>
                <a:off x="3817572" y="5024985"/>
                <a:ext cx="2364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1,000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1 kg </a:t>
                </a:r>
                <a:endParaRPr lang="en-GB" sz="28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72" y="5024985"/>
                <a:ext cx="2364750" cy="523220"/>
              </a:xfrm>
              <a:prstGeom prst="rect">
                <a:avLst/>
              </a:prstGeom>
              <a:blipFill>
                <a:blip r:embed="rId10"/>
                <a:stretch>
                  <a:fillRect l="-5155" t="-10465" r="-438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71"/>
              <p:cNvSpPr/>
              <p:nvPr/>
            </p:nvSpPr>
            <p:spPr>
              <a:xfrm>
                <a:off x="742156" y="5582233"/>
                <a:ext cx="3401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3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 kg </a:t>
                </a:r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and </a:t>
                </a:r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00 </a:t>
                </a:r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</a:t>
                </a:r>
                <a:r>
                  <a:rPr lang="en-GB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en-GB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6" y="5582233"/>
                <a:ext cx="3401893" cy="523220"/>
              </a:xfrm>
              <a:prstGeom prst="rect">
                <a:avLst/>
              </a:prstGeom>
              <a:blipFill>
                <a:blip r:embed="rId11"/>
                <a:stretch>
                  <a:fillRect l="-3763" t="-11628" r="-1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71"/>
              <p:cNvSpPr/>
              <p:nvPr/>
            </p:nvSpPr>
            <p:spPr>
              <a:xfrm>
                <a:off x="3946619" y="5582631"/>
                <a:ext cx="2723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4 kg and 100 g </a:t>
                </a:r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19" y="5582631"/>
                <a:ext cx="2723823" cy="523220"/>
              </a:xfrm>
              <a:prstGeom prst="rect">
                <a:avLst/>
              </a:prstGeom>
              <a:blipFill>
                <a:blip r:embed="rId12"/>
                <a:stretch>
                  <a:fillRect t="-11628" r="-357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71"/>
          <p:cNvSpPr/>
          <p:nvPr/>
        </p:nvSpPr>
        <p:spPr>
          <a:xfrm>
            <a:off x="731951" y="5006081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 kg and 1,100 g </a:t>
            </a:r>
            <a:endParaRPr lang="en-GB" sz="2800" dirty="0">
              <a:solidFill>
                <a:schemeClr val="accent1"/>
              </a:solidFill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5|4.2|4.7|5.9|4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|8.8|3.6|7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4|3.1|9.2|3.8|1.7|1.6|2.9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4.5|9.4|7.9|6.5|10.9|4.7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|7.4|4.9|5.7|6.3|10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3.3|5.4|3.8|4.8|3.4|6.1|9.4|0.9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4.4|8.1|5.8|5.1|21.3|4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8413</TotalTime>
  <Words>360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Bariol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Deborah Hamilton</cp:lastModifiedBy>
  <cp:revision>223</cp:revision>
  <dcterms:created xsi:type="dcterms:W3CDTF">2019-07-05T11:02:13Z</dcterms:created>
  <dcterms:modified xsi:type="dcterms:W3CDTF">2021-06-24T16:32:33Z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