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5"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15/01/2022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15/01/2022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15/01/2022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15/01/2022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15/01/2022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15/01/2022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15/01/2022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r2tBH_XyeJc"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6000" u="sng" dirty="0" smtClean="0">
                <a:latin typeface="My Happy Ending" pitchFamily="2" charset="0"/>
                <a:ea typeface="My Happy Ending" pitchFamily="2" charset="0"/>
              </a:rPr>
              <a:t>Friday 21</a:t>
            </a:r>
            <a:r>
              <a:rPr lang="en-GB" sz="6000" u="sng" baseline="30000" dirty="0" smtClean="0">
                <a:latin typeface="My Happy Ending" pitchFamily="2" charset="0"/>
                <a:ea typeface="My Happy Ending" pitchFamily="2" charset="0"/>
              </a:rPr>
              <a:t>st</a:t>
            </a:r>
            <a:r>
              <a:rPr lang="en-GB" sz="6000" u="sng" dirty="0" smtClean="0">
                <a:latin typeface="My Happy Ending" pitchFamily="2" charset="0"/>
                <a:ea typeface="My Happy Ending" pitchFamily="2" charset="0"/>
              </a:rPr>
              <a:t> January 2022</a:t>
            </a:r>
            <a:endParaRPr lang="en-GB" sz="6000" u="sng" dirty="0">
              <a:latin typeface="My Happy Ending" pitchFamily="2" charset="0"/>
              <a:ea typeface="My Happy Ending" pitchFamily="2" charset="0"/>
            </a:endParaRPr>
          </a:p>
          <a:p>
            <a:pPr algn="l"/>
            <a:endParaRPr lang="en-GB" sz="6000" u="sng" dirty="0">
              <a:latin typeface="My Happy Ending" pitchFamily="2" charset="0"/>
              <a:ea typeface="My Happy Ending" pitchFamily="2" charset="0"/>
            </a:endParaRPr>
          </a:p>
          <a:p>
            <a:pPr algn="l"/>
            <a:r>
              <a:rPr lang="en-GB" sz="9600" u="sng" dirty="0" smtClean="0">
                <a:latin typeface="My Happy Ending" pitchFamily="2" charset="0"/>
                <a:ea typeface="My Happy Ending" pitchFamily="2" charset="0"/>
              </a:rPr>
              <a:t>National Handwriting Day</a:t>
            </a:r>
            <a:endParaRPr lang="en-GB" sz="9600" u="sng"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3722935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7200" dirty="0" smtClean="0">
                <a:latin typeface="My Happy Ending" pitchFamily="2" charset="0"/>
                <a:ea typeface="My Happy Ending" pitchFamily="2" charset="0"/>
              </a:rPr>
              <a:t>On Sunday 23</a:t>
            </a:r>
            <a:r>
              <a:rPr lang="en-GB" sz="7200" baseline="30000" dirty="0" smtClean="0">
                <a:latin typeface="My Happy Ending" pitchFamily="2" charset="0"/>
                <a:ea typeface="My Happy Ending" pitchFamily="2" charset="0"/>
              </a:rPr>
              <a:t>rd</a:t>
            </a:r>
            <a:r>
              <a:rPr lang="en-GB" sz="7200" dirty="0" smtClean="0">
                <a:latin typeface="My Happy Ending" pitchFamily="2" charset="0"/>
                <a:ea typeface="My Happy Ending" pitchFamily="2" charset="0"/>
              </a:rPr>
              <a:t> January, it is </a:t>
            </a:r>
          </a:p>
          <a:p>
            <a:pPr algn="l"/>
            <a:r>
              <a:rPr lang="en-GB" sz="7200" dirty="0" smtClean="0">
                <a:latin typeface="My Happy Ending" pitchFamily="2" charset="0"/>
                <a:ea typeface="My Happy Ending" pitchFamily="2" charset="0"/>
              </a:rPr>
              <a:t>National Handwriting Day. </a:t>
            </a:r>
          </a:p>
          <a:p>
            <a:pPr algn="l"/>
            <a:endParaRPr lang="en-GB" sz="6000" dirty="0">
              <a:latin typeface="My Happy Ending" pitchFamily="2" charset="0"/>
              <a:ea typeface="My Happy Ending" pitchFamily="2" charset="0"/>
            </a:endParaRPr>
          </a:p>
          <a:p>
            <a:pPr algn="l"/>
            <a:endParaRPr lang="en-GB" sz="6000" u="sng"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643861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normAutofit/>
          </a:bodyPr>
          <a:lstStyle/>
          <a:p>
            <a:pPr algn="l"/>
            <a:r>
              <a:rPr lang="en-GB" sz="6000" dirty="0" smtClean="0">
                <a:latin typeface="My Happy Ending" pitchFamily="2" charset="0"/>
                <a:ea typeface="My Happy Ending" pitchFamily="2" charset="0"/>
              </a:rPr>
              <a:t>What is National Handwriting Day?</a:t>
            </a:r>
          </a:p>
          <a:p>
            <a:pPr algn="l"/>
            <a:endParaRPr lang="en-GB" sz="6000" dirty="0">
              <a:latin typeface="My Happy Ending" pitchFamily="2" charset="0"/>
              <a:ea typeface="My Happy Ending" pitchFamily="2" charset="0"/>
            </a:endParaRPr>
          </a:p>
          <a:p>
            <a:pPr algn="l"/>
            <a:r>
              <a:rPr lang="en-GB" sz="4800" dirty="0" smtClean="0">
                <a:latin typeface="My Happy Ending" pitchFamily="2" charset="0"/>
                <a:ea typeface="My Happy Ending" pitchFamily="2" charset="0"/>
              </a:rPr>
              <a:t>National Handwriting </a:t>
            </a:r>
            <a:r>
              <a:rPr lang="en-GB" sz="4800" dirty="0">
                <a:latin typeface="My Happy Ending" pitchFamily="2" charset="0"/>
                <a:ea typeface="My Happy Ending" pitchFamily="2" charset="0"/>
              </a:rPr>
              <a:t>Day is a celebration of all things handwriting-related. It's observed every year on the 23rd of January since 1977.</a:t>
            </a:r>
            <a:r>
              <a:rPr lang="en-GB" sz="4800" dirty="0"/>
              <a:t> </a:t>
            </a:r>
            <a:endParaRPr lang="en-GB" sz="4800" u="sng"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396180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3"/>
            <a:ext cx="9144000" cy="5492429"/>
          </a:xfrm>
        </p:spPr>
        <p:txBody>
          <a:bodyPr>
            <a:normAutofit/>
          </a:bodyPr>
          <a:lstStyle/>
          <a:p>
            <a:pPr algn="l"/>
            <a:r>
              <a:rPr lang="en-GB" sz="3600" dirty="0">
                <a:latin typeface="My Happy Ending" pitchFamily="2" charset="0"/>
                <a:ea typeface="My Happy Ending" pitchFamily="2" charset="0"/>
              </a:rPr>
              <a:t>Handwriting Day began as an event organised by the Writing Instrument Manufacturers Association back in 1977 and is intended to celebrate both the purity and power of handwriting. </a:t>
            </a:r>
            <a:endParaRPr lang="en-GB" sz="3600" dirty="0" smtClean="0">
              <a:latin typeface="My Happy Ending" pitchFamily="2" charset="0"/>
              <a:ea typeface="My Happy Ending" pitchFamily="2" charset="0"/>
            </a:endParaRPr>
          </a:p>
          <a:p>
            <a:pPr algn="l"/>
            <a:endParaRPr lang="en-GB" sz="3600" dirty="0">
              <a:latin typeface="My Happy Ending" pitchFamily="2" charset="0"/>
              <a:ea typeface="My Happy Ending" pitchFamily="2" charset="0"/>
            </a:endParaRPr>
          </a:p>
          <a:p>
            <a:pPr algn="l"/>
            <a:r>
              <a:rPr lang="en-GB" sz="3600" dirty="0">
                <a:latin typeface="My Happy Ending" pitchFamily="2" charset="0"/>
                <a:ea typeface="My Happy Ending" pitchFamily="2" charset="0"/>
              </a:rPr>
              <a:t>Since 1977, the importance </a:t>
            </a:r>
            <a:r>
              <a:rPr lang="en-GB" sz="3600" dirty="0" smtClean="0">
                <a:latin typeface="My Happy Ending" pitchFamily="2" charset="0"/>
                <a:ea typeface="My Happy Ending" pitchFamily="2" charset="0"/>
              </a:rPr>
              <a:t>of </a:t>
            </a:r>
            <a:r>
              <a:rPr lang="en-GB" sz="3600" dirty="0">
                <a:latin typeface="My Happy Ending" pitchFamily="2" charset="0"/>
                <a:ea typeface="My Happy Ending" pitchFamily="2" charset="0"/>
              </a:rPr>
              <a:t>handwriting has changed slightly. These days, lots more information is passed on digitally, rather than the written word. But I'm sure you'll agree that there's nothing quite like giving or receiving a hand-written letter. What's more, handwriting remains an important skill in education and the workplace. </a:t>
            </a:r>
            <a:endParaRPr lang="en-GB" sz="6000" u="sng"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807435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3"/>
            <a:ext cx="9144000" cy="5492429"/>
          </a:xfrm>
        </p:spPr>
        <p:txBody>
          <a:bodyPr>
            <a:normAutofit/>
          </a:bodyPr>
          <a:lstStyle/>
          <a:p>
            <a:pPr algn="l"/>
            <a:r>
              <a:rPr lang="en-GB" sz="6000" dirty="0" smtClean="0">
                <a:latin typeface="My Happy Ending" pitchFamily="2" charset="0"/>
                <a:ea typeface="My Happy Ending" pitchFamily="2" charset="0"/>
              </a:rPr>
              <a:t>First of all, we are going to do some gross motor warm ups (see cards).</a:t>
            </a:r>
          </a:p>
          <a:p>
            <a:pPr algn="l"/>
            <a:r>
              <a:rPr lang="en-GB" sz="6000" dirty="0" smtClean="0">
                <a:latin typeface="My Happy Ending" pitchFamily="2" charset="0"/>
                <a:ea typeface="My Happy Ending" pitchFamily="2" charset="0"/>
              </a:rPr>
              <a:t>Then we are going to do a fine motor warm up.</a:t>
            </a:r>
            <a:endParaRPr lang="en-GB" sz="6000" dirty="0">
              <a:latin typeface="My Happy Ending" pitchFamily="2" charset="0"/>
              <a:ea typeface="My Happy Ending" pitchFamily="2" charset="0"/>
            </a:endParaRPr>
          </a:p>
          <a:p>
            <a:endParaRPr lang="en-GB" dirty="0"/>
          </a:p>
        </p:txBody>
      </p:sp>
      <p:pic>
        <p:nvPicPr>
          <p:cNvPr id="2" name="Picture 1">
            <a:hlinkClick r:id="rId2"/>
          </p:cNvPr>
          <p:cNvPicPr>
            <a:picLocks noChangeAspect="1"/>
          </p:cNvPicPr>
          <p:nvPr/>
        </p:nvPicPr>
        <p:blipFill>
          <a:blip r:embed="rId3"/>
          <a:stretch>
            <a:fillRect/>
          </a:stretch>
        </p:blipFill>
        <p:spPr>
          <a:xfrm>
            <a:off x="3629161" y="3393327"/>
            <a:ext cx="4933678" cy="2377407"/>
          </a:xfrm>
          <a:prstGeom prst="rect">
            <a:avLst/>
          </a:prstGeom>
        </p:spPr>
      </p:pic>
    </p:spTree>
    <p:extLst>
      <p:ext uri="{BB962C8B-B14F-4D97-AF65-F5344CB8AC3E}">
        <p14:creationId xmlns:p14="http://schemas.microsoft.com/office/powerpoint/2010/main" val="314071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3"/>
            <a:ext cx="9144000" cy="5492429"/>
          </a:xfrm>
        </p:spPr>
        <p:txBody>
          <a:bodyPr>
            <a:normAutofit/>
          </a:bodyPr>
          <a:lstStyle/>
          <a:p>
            <a:pPr algn="l"/>
            <a:r>
              <a:rPr lang="en-GB" sz="6000" dirty="0" smtClean="0">
                <a:latin typeface="My Happy Ending" pitchFamily="2" charset="0"/>
                <a:ea typeface="My Happy Ending" pitchFamily="2" charset="0"/>
              </a:rPr>
              <a:t>Today, we are going to celebrate National Handwriting Day and link it to </a:t>
            </a:r>
            <a:r>
              <a:rPr lang="en-GB" sz="6000" dirty="0">
                <a:solidFill>
                  <a:srgbClr val="FF0000"/>
                </a:solidFill>
                <a:latin typeface="My Happy Ending" pitchFamily="2" charset="0"/>
                <a:ea typeface="My Happy Ending" pitchFamily="2" charset="0"/>
              </a:rPr>
              <a:t>k</a:t>
            </a:r>
            <a:r>
              <a:rPr lang="en-GB" sz="6000" dirty="0" smtClean="0">
                <a:solidFill>
                  <a:srgbClr val="FF0000"/>
                </a:solidFill>
                <a:latin typeface="My Happy Ending" pitchFamily="2" charset="0"/>
                <a:ea typeface="My Happy Ending" pitchFamily="2" charset="0"/>
              </a:rPr>
              <a:t>indness</a:t>
            </a:r>
            <a:r>
              <a:rPr lang="en-GB" sz="6000" dirty="0" smtClean="0">
                <a:latin typeface="My Happy Ending" pitchFamily="2" charset="0"/>
                <a:ea typeface="My Happy Ending" pitchFamily="2" charset="0"/>
              </a:rPr>
              <a:t>.</a:t>
            </a:r>
          </a:p>
          <a:p>
            <a:pPr algn="l"/>
            <a:endParaRPr lang="en-GB" sz="6000" u="sng"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What is kindness? </a:t>
            </a:r>
          </a:p>
          <a:p>
            <a:pPr algn="l"/>
            <a:r>
              <a:rPr lang="en-GB" sz="6000" smtClean="0">
                <a:latin typeface="My Happy Ending" pitchFamily="2" charset="0"/>
                <a:ea typeface="My Happy Ending" pitchFamily="2" charset="0"/>
              </a:rPr>
              <a:t>What </a:t>
            </a:r>
            <a:r>
              <a:rPr lang="en-GB" sz="6000" dirty="0" smtClean="0">
                <a:latin typeface="My Happy Ending" pitchFamily="2" charset="0"/>
                <a:ea typeface="My Happy Ending" pitchFamily="2" charset="0"/>
              </a:rPr>
              <a:t>could you do that is kind?</a:t>
            </a:r>
            <a:endParaRPr lang="en-GB" sz="6000"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376373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14994" y="620988"/>
            <a:ext cx="9144000" cy="5492429"/>
          </a:xfrm>
        </p:spPr>
        <p:txBody>
          <a:bodyPr>
            <a:normAutofit lnSpcReduction="10000"/>
          </a:bodyPr>
          <a:lstStyle/>
          <a:p>
            <a:pPr algn="l"/>
            <a:r>
              <a:rPr lang="en-GB" sz="6000" dirty="0" smtClean="0">
                <a:latin typeface="My Happy Ending" pitchFamily="2" charset="0"/>
                <a:ea typeface="My Happy Ending" pitchFamily="2" charset="0"/>
              </a:rPr>
              <a:t>Your task today is to choose a kindness poem or quote. What does it mean?</a:t>
            </a:r>
          </a:p>
          <a:p>
            <a:pPr algn="l"/>
            <a:r>
              <a:rPr lang="en-GB" sz="6000" dirty="0" smtClean="0">
                <a:latin typeface="My Happy Ending" pitchFamily="2" charset="0"/>
                <a:ea typeface="My Happy Ending" pitchFamily="2" charset="0"/>
              </a:rPr>
              <a:t>Write out the quote in your neatest handwriting. </a:t>
            </a:r>
            <a:r>
              <a:rPr lang="en-GB" sz="6000" i="1" dirty="0" smtClean="0">
                <a:solidFill>
                  <a:srgbClr val="7030A0"/>
                </a:solidFill>
                <a:latin typeface="My Happy Ending" pitchFamily="2" charset="0"/>
                <a:ea typeface="My Happy Ending" pitchFamily="2" charset="0"/>
              </a:rPr>
              <a:t>Take your time. Make it beautiful. Enjoy the process.</a:t>
            </a:r>
          </a:p>
          <a:p>
            <a:pPr algn="l"/>
            <a:r>
              <a:rPr lang="en-GB" sz="6000" dirty="0" smtClean="0">
                <a:latin typeface="My Happy Ending" pitchFamily="2" charset="0"/>
                <a:ea typeface="My Happy Ending" pitchFamily="2" charset="0"/>
              </a:rPr>
              <a:t>You might like to do this while listening to some calm music.</a:t>
            </a:r>
          </a:p>
          <a:p>
            <a:pPr algn="l"/>
            <a:endParaRPr lang="en-GB" sz="6000"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1522572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14994" y="620988"/>
            <a:ext cx="9144000" cy="5492429"/>
          </a:xfrm>
        </p:spPr>
        <p:txBody>
          <a:bodyPr>
            <a:normAutofit/>
          </a:bodyPr>
          <a:lstStyle/>
          <a:p>
            <a:pPr algn="l"/>
            <a:r>
              <a:rPr lang="en-GB" sz="6000" dirty="0" smtClean="0">
                <a:latin typeface="My Happy Ending" pitchFamily="2" charset="0"/>
                <a:ea typeface="My Happy Ending" pitchFamily="2" charset="0"/>
              </a:rPr>
              <a:t>Afterwards you could carefully decorate your page.</a:t>
            </a:r>
            <a:endParaRPr lang="en-GB" sz="6000" dirty="0">
              <a:latin typeface="My Happy Ending" pitchFamily="2" charset="0"/>
              <a:ea typeface="My Happy Ending" pitchFamily="2" charset="0"/>
            </a:endParaRPr>
          </a:p>
          <a:p>
            <a:endParaRPr lang="en-GB" dirty="0"/>
          </a:p>
        </p:txBody>
      </p:sp>
    </p:spTree>
    <p:extLst>
      <p:ext uri="{BB962C8B-B14F-4D97-AF65-F5344CB8AC3E}">
        <p14:creationId xmlns:p14="http://schemas.microsoft.com/office/powerpoint/2010/main" val="2563612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14994" y="620988"/>
            <a:ext cx="9144000" cy="5492429"/>
          </a:xfrm>
        </p:spPr>
        <p:txBody>
          <a:bodyPr>
            <a:normAutofit/>
          </a:bodyPr>
          <a:lstStyle/>
          <a:p>
            <a:pPr algn="l"/>
            <a:r>
              <a:rPr lang="en-GB" sz="6000" dirty="0" smtClean="0">
                <a:latin typeface="My Happy Ending" pitchFamily="2" charset="0"/>
                <a:ea typeface="My Happy Ending" pitchFamily="2" charset="0"/>
              </a:rPr>
              <a:t>Let’s look at some beautiful handwriting.</a:t>
            </a:r>
            <a:endParaRPr lang="en-GB" sz="6000" dirty="0">
              <a:latin typeface="My Happy Ending" pitchFamily="2" charset="0"/>
              <a:ea typeface="My Happy Ending" pitchFamily="2" charset="0"/>
            </a:endParaRPr>
          </a:p>
          <a:p>
            <a:endParaRPr lang="en-GB" dirty="0"/>
          </a:p>
        </p:txBody>
      </p:sp>
      <p:pic>
        <p:nvPicPr>
          <p:cNvPr id="2" name="Picture 1"/>
          <p:cNvPicPr>
            <a:picLocks noChangeAspect="1"/>
          </p:cNvPicPr>
          <p:nvPr/>
        </p:nvPicPr>
        <p:blipFill>
          <a:blip r:embed="rId2"/>
          <a:stretch>
            <a:fillRect/>
          </a:stretch>
        </p:blipFill>
        <p:spPr>
          <a:xfrm>
            <a:off x="1314994" y="1761853"/>
            <a:ext cx="4686300" cy="1714500"/>
          </a:xfrm>
          <a:prstGeom prst="rect">
            <a:avLst/>
          </a:prstGeom>
        </p:spPr>
      </p:pic>
      <p:pic>
        <p:nvPicPr>
          <p:cNvPr id="4" name="Picture 3"/>
          <p:cNvPicPr>
            <a:picLocks noChangeAspect="1"/>
          </p:cNvPicPr>
          <p:nvPr/>
        </p:nvPicPr>
        <p:blipFill>
          <a:blip r:embed="rId3"/>
          <a:stretch>
            <a:fillRect/>
          </a:stretch>
        </p:blipFill>
        <p:spPr>
          <a:xfrm>
            <a:off x="6272115" y="2039961"/>
            <a:ext cx="5094748" cy="3851387"/>
          </a:xfrm>
          <a:prstGeom prst="rect">
            <a:avLst/>
          </a:prstGeom>
        </p:spPr>
      </p:pic>
    </p:spTree>
    <p:extLst>
      <p:ext uri="{BB962C8B-B14F-4D97-AF65-F5344CB8AC3E}">
        <p14:creationId xmlns:p14="http://schemas.microsoft.com/office/powerpoint/2010/main" val="566133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200</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My Happy Ending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13</cp:revision>
  <dcterms:created xsi:type="dcterms:W3CDTF">2021-09-04T12:09:25Z</dcterms:created>
  <dcterms:modified xsi:type="dcterms:W3CDTF">2022-01-15T13:06:42Z</dcterms:modified>
</cp:coreProperties>
</file>