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slideLayouts/slideLayout10.xml" ContentType="application/vnd.openxmlformats-officedocument.presentationml.slideLayout+xml"/>
  <Override PartName="/ppt/theme/theme8.xml" ContentType="application/vnd.openxmlformats-officedocument.theme+xml"/>
  <Override PartName="/ppt/slideLayouts/slideLayout11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4"/>
    <p:sldMasterId id="2147483657" r:id="rId5"/>
    <p:sldMasterId id="2147483659" r:id="rId6"/>
    <p:sldMasterId id="2147483661" r:id="rId7"/>
    <p:sldMasterId id="2147483663" r:id="rId8"/>
    <p:sldMasterId id="2147483665" r:id="rId9"/>
    <p:sldMasterId id="2147483668" r:id="rId10"/>
    <p:sldMasterId id="2147483650" r:id="rId11"/>
    <p:sldMasterId id="2147483652" r:id="rId12"/>
  </p:sldMasterIdLst>
  <p:notesMasterIdLst>
    <p:notesMasterId r:id="rId26"/>
  </p:notesMasterIdLst>
  <p:sldIdLst>
    <p:sldId id="270" r:id="rId13"/>
    <p:sldId id="272" r:id="rId14"/>
    <p:sldId id="281" r:id="rId15"/>
    <p:sldId id="282" r:id="rId16"/>
    <p:sldId id="277" r:id="rId17"/>
    <p:sldId id="263" r:id="rId18"/>
    <p:sldId id="268" r:id="rId19"/>
    <p:sldId id="283" r:id="rId20"/>
    <p:sldId id="258" r:id="rId21"/>
    <p:sldId id="266" r:id="rId22"/>
    <p:sldId id="278" r:id="rId23"/>
    <p:sldId id="279" r:id="rId24"/>
    <p:sldId id="284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B44B"/>
    <a:srgbClr val="3EB6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63" autoAdjust="0"/>
    <p:restoredTop sz="94694"/>
  </p:normalViewPr>
  <p:slideViewPr>
    <p:cSldViewPr snapToGrid="0" snapToObjects="1">
      <p:cViewPr varScale="1">
        <p:scale>
          <a:sx n="68" d="100"/>
          <a:sy n="68" d="100"/>
        </p:scale>
        <p:origin x="16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9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2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viewProps" Target="view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7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6AA71-502A-4458-93BE-06EF0981A4BA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93DBDD-48FF-4B3A-870C-CA63D520D9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694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93DBDD-48FF-4B3A-870C-CA63D520D93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104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93DBDD-48FF-4B3A-870C-CA63D520D937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88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05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5570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0687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18/11/2021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090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6161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4677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4546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560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7725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8682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3299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0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146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862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321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797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931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793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0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3_SP_B5_PP12.jpg">
            <a:extLst>
              <a:ext uri="{FF2B5EF4-FFF2-40B4-BE49-F238E27FC236}">
                <a16:creationId xmlns:a16="http://schemas.microsoft.com/office/drawing/2014/main" id="{02C4704A-7459-1947-800F-A84DF74E385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  <p:pic>
        <p:nvPicPr>
          <p:cNvPr id="7" name="Picture 6" descr="Y3_SP_B5_PP12.jpg">
            <a:extLst>
              <a:ext uri="{FF2B5EF4-FFF2-40B4-BE49-F238E27FC236}">
                <a16:creationId xmlns:a16="http://schemas.microsoft.com/office/drawing/2014/main" id="{2994B4EE-78B1-6B46-A7FD-5445984440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867"/>
          <a:stretch/>
        </p:blipFill>
        <p:spPr>
          <a:xfrm>
            <a:off x="0" y="4651513"/>
            <a:ext cx="9144000" cy="220648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83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3_SP_B5_PP12.jpg">
            <a:extLst>
              <a:ext uri="{FF2B5EF4-FFF2-40B4-BE49-F238E27FC236}">
                <a16:creationId xmlns:a16="http://schemas.microsoft.com/office/drawing/2014/main" id="{02C4704A-7459-1947-800F-A84DF74E385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  <p:pic>
        <p:nvPicPr>
          <p:cNvPr id="7" name="Picture 6" descr="Y3_SP_B5_PP12.jpg">
            <a:extLst>
              <a:ext uri="{FF2B5EF4-FFF2-40B4-BE49-F238E27FC236}">
                <a16:creationId xmlns:a16="http://schemas.microsoft.com/office/drawing/2014/main" id="{2994B4EE-78B1-6B46-A7FD-5445984440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867"/>
          <a:stretch/>
        </p:blipFill>
        <p:spPr>
          <a:xfrm>
            <a:off x="0" y="4651513"/>
            <a:ext cx="9144000" cy="220648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 rot="16200000">
            <a:off x="4067703" y="-3185203"/>
            <a:ext cx="45719" cy="81811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72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5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5.png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4" Type="http://schemas.openxmlformats.org/officeDocument/2006/relationships/image" Target="../media/image9.png"/><Relationship Id="rId9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6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9.png"/><Relationship Id="rId5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3F19BDD-AE90-4BB7-8DA0-FFC968CDB00D}"/>
              </a:ext>
            </a:extLst>
          </p:cNvPr>
          <p:cNvSpPr txBox="1"/>
          <p:nvPr/>
        </p:nvSpPr>
        <p:spPr>
          <a:xfrm>
            <a:off x="393895" y="239151"/>
            <a:ext cx="69072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u="sng" dirty="0">
                <a:solidFill>
                  <a:schemeClr val="bg1"/>
                </a:solidFill>
                <a:latin typeface="Comic Sans MS" panose="030F0702030302020204" pitchFamily="66" charset="0"/>
              </a:rPr>
              <a:t>24.11.21</a:t>
            </a:r>
          </a:p>
          <a:p>
            <a:endParaRPr lang="en-GB" sz="3600" u="sng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r>
              <a:rPr lang="en-GB" sz="3600" u="sng" dirty="0">
                <a:solidFill>
                  <a:schemeClr val="bg1"/>
                </a:solidFill>
                <a:latin typeface="Comic Sans MS" panose="030F0702030302020204" pitchFamily="66" charset="0"/>
              </a:rPr>
              <a:t>L.O. – I can measure perimeter.</a:t>
            </a:r>
          </a:p>
        </p:txBody>
      </p:sp>
    </p:spTree>
    <p:extLst>
      <p:ext uri="{BB962C8B-B14F-4D97-AF65-F5344CB8AC3E}">
        <p14:creationId xmlns:p14="http://schemas.microsoft.com/office/powerpoint/2010/main" val="2739028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rot="2730180">
            <a:off x="1576340" y="1605013"/>
            <a:ext cx="3274934" cy="327493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1062227" y="1451268"/>
            <a:ext cx="8915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6 m</a:t>
            </a:r>
            <a:endParaRPr lang="en-GB" sz="3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8869" y="430828"/>
            <a:ext cx="7085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Can you work out the perimeter of the square?</a:t>
            </a:r>
          </a:p>
        </p:txBody>
      </p:sp>
      <p:sp>
        <p:nvSpPr>
          <p:cNvPr id="5" name="Rectangle 4"/>
          <p:cNvSpPr/>
          <p:nvPr/>
        </p:nvSpPr>
        <p:spPr>
          <a:xfrm>
            <a:off x="1062227" y="1451268"/>
            <a:ext cx="8915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6 m</a:t>
            </a:r>
            <a:endParaRPr lang="en-GB" sz="3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62227" y="1451268"/>
            <a:ext cx="8915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6 m</a:t>
            </a:r>
            <a:endParaRPr lang="en-GB" sz="3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62227" y="1451268"/>
            <a:ext cx="8915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6 m</a:t>
            </a:r>
            <a:endParaRPr lang="en-GB" sz="3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2227" y="1451268"/>
            <a:ext cx="8915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6 m</a:t>
            </a:r>
            <a:endParaRPr lang="en-GB" sz="3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62227" y="1451268"/>
            <a:ext cx="8915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6 m</a:t>
            </a:r>
            <a:endParaRPr lang="en-GB" sz="3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62227" y="1451268"/>
            <a:ext cx="8915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6 m</a:t>
            </a:r>
            <a:endParaRPr lang="en-GB" sz="3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1820070" y="1899453"/>
            <a:ext cx="444517" cy="432501"/>
            <a:chOff x="2935708" y="1468485"/>
            <a:chExt cx="444517" cy="432501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2935708" y="1554755"/>
              <a:ext cx="360947" cy="346231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3019278" y="1468485"/>
              <a:ext cx="360947" cy="346231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 rot="5581866">
            <a:off x="4126122" y="1818470"/>
            <a:ext cx="444517" cy="432501"/>
            <a:chOff x="2935708" y="1468485"/>
            <a:chExt cx="444517" cy="432501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2935708" y="1554755"/>
              <a:ext cx="360947" cy="346231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019278" y="1468485"/>
              <a:ext cx="360947" cy="346231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 rot="10800000">
            <a:off x="4097399" y="4232806"/>
            <a:ext cx="444517" cy="432501"/>
            <a:chOff x="2935708" y="1468485"/>
            <a:chExt cx="444517" cy="432501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2935708" y="1554755"/>
              <a:ext cx="360947" cy="346231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3019278" y="1468485"/>
              <a:ext cx="360947" cy="346231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 rot="16200000">
            <a:off x="1848840" y="4142247"/>
            <a:ext cx="444517" cy="432501"/>
            <a:chOff x="2935708" y="1468485"/>
            <a:chExt cx="444517" cy="432501"/>
          </a:xfrm>
        </p:grpSpPr>
        <p:cxnSp>
          <p:nvCxnSpPr>
            <p:cNvPr id="24" name="Straight Connector 23"/>
            <p:cNvCxnSpPr/>
            <p:nvPr/>
          </p:nvCxnSpPr>
          <p:spPr>
            <a:xfrm>
              <a:off x="2935708" y="1554755"/>
              <a:ext cx="360947" cy="346231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3019278" y="1468485"/>
              <a:ext cx="360947" cy="346231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751550" y="3006124"/>
                <a:ext cx="250421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</a:rPr>
                  <a:t>6 m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</a:rPr>
                  <a:t> 4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800" dirty="0">
                    <a:latin typeface="Calibri" panose="020F0502020204030204" pitchFamily="34" charset="0"/>
                  </a:rPr>
                  <a:t> 24 m</a:t>
                </a: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1550" y="3006124"/>
                <a:ext cx="2504212" cy="523220"/>
              </a:xfrm>
              <a:prstGeom prst="rect">
                <a:avLst/>
              </a:prstGeom>
              <a:blipFill>
                <a:blip r:embed="rId5"/>
                <a:stretch>
                  <a:fillRect l="-4866" t="-13953" r="-4136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1964543" y="5602709"/>
            <a:ext cx="48494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6 m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>
                <a:latin typeface="Calibri" panose="020F0502020204030204" pitchFamily="34" charset="0"/>
              </a:rPr>
              <a:t> 6 m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>
                <a:latin typeface="Calibri" panose="020F0502020204030204" pitchFamily="34" charset="0"/>
              </a:rPr>
              <a:t> 6 m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>
                <a:latin typeface="Calibri" panose="020F0502020204030204" pitchFamily="34" charset="0"/>
              </a:rPr>
              <a:t> 6 m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latin typeface="Calibri" panose="020F0502020204030204" pitchFamily="34" charset="0"/>
              </a:rPr>
              <a:t> 24 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21698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81481E-6 L 0.37639 -0.0069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19" y="-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81481E-6 L 0.3691 0.44375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455" y="22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81481E-6 L -0.00243 0.41088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20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  <p:bldP spid="28" grpId="0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731424" y="392177"/>
            <a:ext cx="71051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Draw a quadrilateral with a perimeter of 20 cm.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752" y="1270408"/>
            <a:ext cx="1545745" cy="1082021"/>
          </a:xfrm>
          <a:prstGeom prst="rect">
            <a:avLst/>
          </a:prstGeom>
        </p:spPr>
      </p:pic>
      <p:sp>
        <p:nvSpPr>
          <p:cNvPr id="11" name="Rounded Rectangular Callout 10"/>
          <p:cNvSpPr/>
          <p:nvPr/>
        </p:nvSpPr>
        <p:spPr>
          <a:xfrm>
            <a:off x="3266284" y="1174157"/>
            <a:ext cx="2839452" cy="1082021"/>
          </a:xfrm>
          <a:prstGeom prst="wedgeRoundRectCallout">
            <a:avLst>
              <a:gd name="adj1" fmla="val 58204"/>
              <a:gd name="adj2" fmla="val 5697"/>
              <a:gd name="adj3" fmla="val 16667"/>
            </a:avLst>
          </a:prstGeom>
          <a:ln w="28575">
            <a:solidFill>
              <a:schemeClr val="accent6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/>
              <a:t>A quadrilateral is a 4-sided 2-D shape.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724" y="3525253"/>
            <a:ext cx="5714558" cy="1180694"/>
          </a:xfrm>
          <a:prstGeom prst="rect">
            <a:avLst/>
          </a:prstGeom>
        </p:spPr>
      </p:pic>
      <p:cxnSp>
        <p:nvCxnSpPr>
          <p:cNvPr id="19" name="Straight Connector 18"/>
          <p:cNvCxnSpPr/>
          <p:nvPr/>
        </p:nvCxnSpPr>
        <p:spPr>
          <a:xfrm flipV="1">
            <a:off x="1143000" y="3525253"/>
            <a:ext cx="1756611" cy="540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032393" y="3407883"/>
            <a:ext cx="354528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Calibri" panose="020F0502020204030204" pitchFamily="34" charset="0"/>
              </a:rPr>
              <a:t>How many different rectangles can you draw with a perimeter of 20 cm?</a:t>
            </a:r>
            <a:endParaRPr lang="en-GB" sz="2800" dirty="0">
              <a:latin typeface="Calibri" panose="020F0502020204030204" pitchFamily="34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522647" y="5570447"/>
            <a:ext cx="5714558" cy="1180694"/>
          </a:xfrm>
          <a:prstGeom prst="rect">
            <a:avLst/>
          </a:prstGeom>
        </p:spPr>
      </p:pic>
      <p:cxnSp>
        <p:nvCxnSpPr>
          <p:cNvPr id="22" name="Straight Connector 21"/>
          <p:cNvCxnSpPr/>
          <p:nvPr/>
        </p:nvCxnSpPr>
        <p:spPr>
          <a:xfrm>
            <a:off x="2883709" y="3525253"/>
            <a:ext cx="0" cy="1704121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1149394" y="5223972"/>
            <a:ext cx="1756611" cy="540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156056" y="3519851"/>
            <a:ext cx="0" cy="1704121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2606281" y="4102025"/>
            <a:ext cx="5714558" cy="1180694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175044" y="2011555"/>
            <a:ext cx="5714558" cy="1180694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731424" y="1491625"/>
            <a:ext cx="11978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Square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31424" y="1902585"/>
                <a:ext cx="185980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</a:rPr>
                  <a:t>20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</a:rPr>
                  <a:t> 4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</a:rPr>
                  <a:t> 5 </a:t>
                </a: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424" y="1902585"/>
                <a:ext cx="1859805" cy="523220"/>
              </a:xfrm>
              <a:prstGeom prst="rect">
                <a:avLst/>
              </a:prstGeom>
              <a:blipFill>
                <a:blip r:embed="rId7"/>
                <a:stretch>
                  <a:fillRect l="-6885" t="-10465" r="-5246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1" name="Picture 3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333386" y="2555495"/>
            <a:ext cx="704002" cy="704002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5889143" y="2707441"/>
            <a:ext cx="15122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alibri" panose="020F0502020204030204" pitchFamily="34" charset="0"/>
              </a:rPr>
              <a:t>Have a think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9718FC0-D283-4B9F-A425-49DC9F3D7084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40656" t="21624" r="41225" b="14463"/>
          <a:stretch/>
        </p:blipFill>
        <p:spPr>
          <a:xfrm rot="1620000" flipV="1">
            <a:off x="1273042" y="2204026"/>
            <a:ext cx="356868" cy="143616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40173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07407E-6 L 0.1882 4.07407E-6 " pathEditMode="relative" rAng="0" ptsTypes="AA">
                                      <p:cBhvr>
                                        <p:cTn id="29" dur="1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82 4.07407E-6 L 0.1882 0.24976 " pathEditMode="relative" rAng="0" ptsTypes="AA">
                                      <p:cBhvr>
                                        <p:cTn id="44" dur="1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82 0.24976 L 0.00174 0.24976 " pathEditMode="relative" rAng="0" ptsTypes="AA">
                                      <p:cBhvr>
                                        <p:cTn id="59" dur="9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2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0.24976 L 3.33333E-6 -4.81481E-6 " pathEditMode="relative" rAng="0" ptsTypes="AA">
                                      <p:cBhvr>
                                        <p:cTn id="74" dur="9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0" grpId="0"/>
      <p:bldP spid="29" grpId="0"/>
      <p:bldP spid="30" grpId="0"/>
      <p:bldP spid="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106792" y="431772"/>
            <a:ext cx="66469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Calibri" panose="020F0502020204030204" pitchFamily="34" charset="0"/>
              </a:rPr>
              <a:t>How many different rectangles can you draw with a perimeter of 20 cm?</a:t>
            </a:r>
            <a:endParaRPr lang="en-GB" sz="2800" dirty="0">
              <a:latin typeface="Calibri" panose="020F0502020204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 rot="5400000">
            <a:off x="-714752" y="3488007"/>
            <a:ext cx="3593434" cy="3048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4048343" y="4624162"/>
            <a:ext cx="3144250" cy="716381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 rot="2323064">
            <a:off x="2180266" y="2637235"/>
            <a:ext cx="2687051" cy="110303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5126895" y="1786186"/>
            <a:ext cx="2197767" cy="1564751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1292642" y="3409179"/>
            <a:ext cx="1267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9 cm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14586" y="1339858"/>
            <a:ext cx="1267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 cm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698638" y="2216757"/>
            <a:ext cx="1267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7 cm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660735" y="1918083"/>
            <a:ext cx="1267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 cm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233462" y="4817323"/>
            <a:ext cx="1267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 cm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225914" y="4158373"/>
            <a:ext cx="1267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8 cm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287404" y="2257355"/>
            <a:ext cx="1267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4 cm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845441" y="1290543"/>
            <a:ext cx="1267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6 cm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275306" y="5443061"/>
                <a:ext cx="8309924" cy="7007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chemeClr val="accent1"/>
                    </a:solidFill>
                    <a:latin typeface="Calibri" panose="020F0502020204030204" pitchFamily="34" charset="0"/>
                  </a:rPr>
                  <a:t>width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  <a:latin typeface="Calibri" panose="020F0502020204030204" pitchFamily="34" charset="0"/>
                  </a:rPr>
                  <a:t> length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  <a:latin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0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800" b="0" i="0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b="0" dirty="0">
                    <a:solidFill>
                      <a:schemeClr val="accent1"/>
                    </a:solidFill>
                    <a:latin typeface="Calibri" panose="020F0502020204030204" pitchFamily="34" charset="0"/>
                  </a:rPr>
                  <a:t>of the perimeter of a rectangle</a:t>
                </a: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306" y="5443061"/>
                <a:ext cx="8309924" cy="700705"/>
              </a:xfrm>
              <a:prstGeom prst="rect">
                <a:avLst/>
              </a:prstGeom>
              <a:blipFill>
                <a:blip r:embed="rId6"/>
                <a:stretch>
                  <a:fillRect b="-1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129499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4" grpId="0" animBg="1"/>
      <p:bldP spid="31" grpId="0" animBg="1"/>
      <p:bldP spid="32" grpId="0" animBg="1"/>
      <p:bldP spid="4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091CE53-1207-48CD-AFC5-7D2E020C84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927" y="1658912"/>
            <a:ext cx="4188318" cy="478890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81396D9-CE30-4F7D-A6D7-ABF39C708BA6}"/>
              </a:ext>
            </a:extLst>
          </p:cNvPr>
          <p:cNvSpPr txBox="1"/>
          <p:nvPr/>
        </p:nvSpPr>
        <p:spPr>
          <a:xfrm>
            <a:off x="5004244" y="604911"/>
            <a:ext cx="3422303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Work through the questions on your worksheet.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>
                <a:latin typeface="Comic Sans MS" panose="030F0702030302020204" pitchFamily="66" charset="0"/>
              </a:rPr>
              <a:t>Please remember that you need to complete a times tables check throughout the lesson.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>
                <a:latin typeface="Comic Sans MS" panose="030F0702030302020204" pitchFamily="66" charset="0"/>
              </a:rPr>
              <a:t>Please try to work quietly so those doing their check can concentrate.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>
                <a:latin typeface="Comic Sans MS" panose="030F0702030302020204" pitchFamily="66" charset="0"/>
              </a:rPr>
              <a:t>If you finish the worksheet there is a challenge question.</a:t>
            </a:r>
          </a:p>
        </p:txBody>
      </p:sp>
    </p:spTree>
    <p:extLst>
      <p:ext uri="{BB962C8B-B14F-4D97-AF65-F5344CB8AC3E}">
        <p14:creationId xmlns:p14="http://schemas.microsoft.com/office/powerpoint/2010/main" val="4002547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4F0317C-5358-4216-AF0E-47AC427C9736}"/>
                  </a:ext>
                </a:extLst>
              </p:cNvPr>
              <p:cNvSpPr txBox="1"/>
              <p:nvPr/>
            </p:nvSpPr>
            <p:spPr>
              <a:xfrm>
                <a:off x="695550" y="334776"/>
                <a:ext cx="7497474" cy="5262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1) Measure the length of the rectangle.  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2) Calculate 9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4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9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4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3) Circle the multiples of 4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      12         34            8             20          14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4F0317C-5358-4216-AF0E-47AC427C97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5262979"/>
              </a:xfrm>
              <a:prstGeom prst="rect">
                <a:avLst/>
              </a:prstGeom>
              <a:blipFill>
                <a:blip r:embed="rId4"/>
                <a:stretch>
                  <a:fillRect l="-1626" t="-1159" b="-2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914" y="1517595"/>
            <a:ext cx="6708364" cy="138602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51664" y="1090863"/>
            <a:ext cx="4491787" cy="426732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070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4F0317C-5358-4216-AF0E-47AC427C9736}"/>
                  </a:ext>
                </a:extLst>
              </p:cNvPr>
              <p:cNvSpPr txBox="1"/>
              <p:nvPr/>
            </p:nvSpPr>
            <p:spPr>
              <a:xfrm>
                <a:off x="695550" y="334776"/>
                <a:ext cx="7497474" cy="5262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1) Measure the length of the rectangle.  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2) Calculate 9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4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9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4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3) Circle the multiples of 4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      12         34            8             20          14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4F0317C-5358-4216-AF0E-47AC427C97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5262979"/>
              </a:xfrm>
              <a:prstGeom prst="rect">
                <a:avLst/>
              </a:prstGeom>
              <a:blipFill>
                <a:blip r:embed="rId5"/>
                <a:stretch>
                  <a:fillRect l="-1626" t="-1159" b="-2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914" y="1517595"/>
            <a:ext cx="6708364" cy="138602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51664" y="1090863"/>
            <a:ext cx="4491787" cy="426732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>
            <a:off x="1340259" y="755479"/>
            <a:ext cx="0" cy="1822136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843451" y="755479"/>
            <a:ext cx="0" cy="1822136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485632" y="978097"/>
            <a:ext cx="1795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11 cm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17745" y="2300068"/>
            <a:ext cx="6045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cm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188013" y="3132333"/>
                <a:ext cx="2634304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1"/>
                    </a:solidFill>
                  </a:rPr>
                  <a:t>9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4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13</a:t>
                </a:r>
              </a:p>
              <a:p>
                <a:r>
                  <a:rPr lang="en-GB" sz="2800" dirty="0">
                    <a:solidFill>
                      <a:schemeClr val="accent1"/>
                    </a:solidFill>
                  </a:rPr>
                  <a:t>13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13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26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8013" y="3132333"/>
                <a:ext cx="2634304" cy="954107"/>
              </a:xfrm>
              <a:prstGeom prst="rect">
                <a:avLst/>
              </a:prstGeom>
              <a:blipFill>
                <a:blip r:embed="rId7"/>
                <a:stretch>
                  <a:fillRect l="-4630" t="-6410" b="-179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val 10"/>
          <p:cNvSpPr/>
          <p:nvPr/>
        </p:nvSpPr>
        <p:spPr>
          <a:xfrm>
            <a:off x="1668378" y="4940969"/>
            <a:ext cx="731520" cy="73152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3984298" y="4938191"/>
            <a:ext cx="731520" cy="73152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5322886" y="4940969"/>
            <a:ext cx="731520" cy="73152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6887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FCC45AD-375C-403A-A027-F60565BB9125}"/>
              </a:ext>
            </a:extLst>
          </p:cNvPr>
          <p:cNvSpPr txBox="1"/>
          <p:nvPr/>
        </p:nvSpPr>
        <p:spPr>
          <a:xfrm>
            <a:off x="562708" y="562708"/>
            <a:ext cx="669622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Please write out your 9x table. </a:t>
            </a:r>
          </a:p>
          <a:p>
            <a:endParaRPr lang="en-GB" sz="3200" dirty="0">
              <a:latin typeface="Comic Sans MS" panose="030F0702030302020204" pitchFamily="66" charset="0"/>
            </a:endParaRPr>
          </a:p>
          <a:p>
            <a:r>
              <a:rPr lang="en-GB" sz="3200" dirty="0">
                <a:latin typeface="Comic Sans MS" panose="030F0702030302020204" pitchFamily="66" charset="0"/>
              </a:rPr>
              <a:t>We are going to chant them together.</a:t>
            </a:r>
          </a:p>
          <a:p>
            <a:endParaRPr lang="en-GB" sz="3200" dirty="0">
              <a:latin typeface="Comic Sans MS" panose="030F0702030302020204" pitchFamily="66" charset="0"/>
            </a:endParaRPr>
          </a:p>
          <a:p>
            <a:endParaRPr lang="en-GB" sz="3200" dirty="0">
              <a:latin typeface="Comic Sans MS" panose="030F0702030302020204" pitchFamily="66" charset="0"/>
            </a:endParaRPr>
          </a:p>
          <a:p>
            <a:endParaRPr lang="en-GB" sz="3200" dirty="0">
              <a:latin typeface="Comic Sans MS" panose="030F0702030302020204" pitchFamily="66" charset="0"/>
            </a:endParaRPr>
          </a:p>
          <a:p>
            <a:r>
              <a:rPr lang="en-GB" sz="3200" dirty="0">
                <a:latin typeface="Comic Sans MS" panose="030F0702030302020204" pitchFamily="66" charset="0"/>
              </a:rPr>
              <a:t>Throughout todays session we will all be completing a multiplication check our progress. </a:t>
            </a:r>
          </a:p>
        </p:txBody>
      </p:sp>
    </p:spTree>
    <p:extLst>
      <p:ext uri="{BB962C8B-B14F-4D97-AF65-F5344CB8AC3E}">
        <p14:creationId xmlns:p14="http://schemas.microsoft.com/office/powerpoint/2010/main" val="3792417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75541" y="491750"/>
            <a:ext cx="7588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Perimeter is the length around a closed 2-D shape.</a:t>
            </a:r>
          </a:p>
        </p:txBody>
      </p:sp>
      <p:sp>
        <p:nvSpPr>
          <p:cNvPr id="4" name="Rectangle 3"/>
          <p:cNvSpPr/>
          <p:nvPr/>
        </p:nvSpPr>
        <p:spPr>
          <a:xfrm>
            <a:off x="1323895" y="1414527"/>
            <a:ext cx="3103726" cy="161743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321520" y="1259821"/>
            <a:ext cx="3103726" cy="0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598370" y="1431334"/>
            <a:ext cx="0" cy="1617431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1323895" y="3171863"/>
            <a:ext cx="3117335" cy="0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1138719" y="1414527"/>
            <a:ext cx="0" cy="1617432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cxnSpLocks/>
          </p:cNvCxnSpPr>
          <p:nvPr/>
        </p:nvCxnSpPr>
        <p:spPr>
          <a:xfrm>
            <a:off x="1291329" y="3031958"/>
            <a:ext cx="3136292" cy="0"/>
          </a:xfrm>
          <a:prstGeom prst="line">
            <a:avLst/>
          </a:prstGeom>
          <a:ln w="57150">
            <a:solidFill>
              <a:srgbClr val="3EB64A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cxnSpLocks/>
          </p:cNvCxnSpPr>
          <p:nvPr/>
        </p:nvCxnSpPr>
        <p:spPr>
          <a:xfrm>
            <a:off x="4425246" y="1414527"/>
            <a:ext cx="0" cy="1644557"/>
          </a:xfrm>
          <a:prstGeom prst="line">
            <a:avLst/>
          </a:prstGeom>
          <a:ln w="57150">
            <a:solidFill>
              <a:srgbClr val="3EB6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/>
        </p:nvCxnSpPr>
        <p:spPr>
          <a:xfrm>
            <a:off x="1291329" y="1414527"/>
            <a:ext cx="3161918" cy="0"/>
          </a:xfrm>
          <a:prstGeom prst="line">
            <a:avLst/>
          </a:prstGeom>
          <a:ln w="57150">
            <a:solidFill>
              <a:srgbClr val="3EB64A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321520" y="1414527"/>
            <a:ext cx="0" cy="1617432"/>
          </a:xfrm>
          <a:prstGeom prst="line">
            <a:avLst/>
          </a:prstGeom>
          <a:ln w="57150">
            <a:solidFill>
              <a:srgbClr val="3EB6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4237" y="931939"/>
            <a:ext cx="3618502" cy="965175"/>
          </a:xfrm>
          <a:prstGeom prst="rect">
            <a:avLst/>
          </a:prstGeom>
        </p:spPr>
      </p:pic>
      <p:pic>
        <p:nvPicPr>
          <p:cNvPr id="1026" name="Picture 2" descr="Image previe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384" y="4431169"/>
            <a:ext cx="7401692" cy="795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888387" y="4233171"/>
            <a:ext cx="5187793" cy="157851"/>
          </a:xfrm>
          <a:prstGeom prst="rect">
            <a:avLst/>
          </a:prstGeom>
          <a:solidFill>
            <a:srgbClr val="31B44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5097613" y="2223242"/>
            <a:ext cx="24833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</a:rPr>
              <a:t>The perimeter of the rectangle is 22 cm.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181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rot="2512599">
            <a:off x="1415314" y="1898730"/>
            <a:ext cx="1171296" cy="2445117"/>
          </a:xfrm>
          <a:prstGeom prst="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755362" y="2698912"/>
            <a:ext cx="452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A</a:t>
            </a:r>
          </a:p>
        </p:txBody>
      </p:sp>
      <p:sp>
        <p:nvSpPr>
          <p:cNvPr id="4" name="Rectangle 3"/>
          <p:cNvSpPr/>
          <p:nvPr/>
        </p:nvSpPr>
        <p:spPr>
          <a:xfrm rot="6593865">
            <a:off x="6070440" y="1582636"/>
            <a:ext cx="1171296" cy="2445117"/>
          </a:xfrm>
          <a:prstGeom prst="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 rot="1130864">
            <a:off x="7267339" y="1754412"/>
            <a:ext cx="775854" cy="6987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6447537" y="2375746"/>
            <a:ext cx="436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B</a:t>
            </a:r>
          </a:p>
        </p:txBody>
      </p:sp>
      <p:sp>
        <p:nvSpPr>
          <p:cNvPr id="7" name="Oval 6"/>
          <p:cNvSpPr/>
          <p:nvPr/>
        </p:nvSpPr>
        <p:spPr>
          <a:xfrm>
            <a:off x="4983456" y="4092863"/>
            <a:ext cx="3077175" cy="1939637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6313492" y="4739515"/>
            <a:ext cx="4683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D</a:t>
            </a:r>
          </a:p>
        </p:txBody>
      </p:sp>
      <p:sp>
        <p:nvSpPr>
          <p:cNvPr id="9" name="Chevron 8"/>
          <p:cNvSpPr/>
          <p:nvPr/>
        </p:nvSpPr>
        <p:spPr>
          <a:xfrm rot="4079336">
            <a:off x="1569775" y="4041955"/>
            <a:ext cx="1011382" cy="2355273"/>
          </a:xfrm>
          <a:prstGeom prst="chevron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 rot="1130864">
            <a:off x="1996031" y="5492435"/>
            <a:ext cx="775854" cy="6987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091062" y="4520842"/>
            <a:ext cx="388660" cy="6987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2186628" y="4896425"/>
            <a:ext cx="431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C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80381" y="1195167"/>
            <a:ext cx="73126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Which shapes can we measure the perimeter of?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583491" y="3345243"/>
            <a:ext cx="1649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  <a:latin typeface="Calibri" panose="020F0502020204030204" pitchFamily="34" charset="0"/>
              </a:rPr>
              <a:t>A and D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8497" y="361541"/>
            <a:ext cx="704002" cy="704002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6004254" y="513487"/>
            <a:ext cx="15122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alibri" panose="020F0502020204030204" pitchFamily="34" charset="0"/>
              </a:rPr>
              <a:t>Have a think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645101" y="2135649"/>
            <a:ext cx="388660" cy="6987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1179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rot="5400000">
            <a:off x="2000954" y="709286"/>
            <a:ext cx="2439938" cy="414485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4770882" y="1199459"/>
            <a:ext cx="658840" cy="14555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5293352" y="1561746"/>
            <a:ext cx="0" cy="1093283"/>
          </a:xfrm>
          <a:prstGeom prst="line">
            <a:avLst/>
          </a:pr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4728205" y="1556793"/>
            <a:ext cx="565148" cy="1"/>
          </a:xfrm>
          <a:prstGeom prst="line">
            <a:avLst/>
          </a:pr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728205" y="614705"/>
            <a:ext cx="0" cy="942089"/>
          </a:xfrm>
          <a:prstGeom prst="line">
            <a:avLst/>
          </a:pr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4728205" y="614705"/>
            <a:ext cx="1216308" cy="1"/>
          </a:xfrm>
          <a:prstGeom prst="line">
            <a:avLst/>
          </a:pr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5943453" y="614706"/>
            <a:ext cx="1" cy="2302451"/>
          </a:xfrm>
          <a:prstGeom prst="line">
            <a:avLst/>
          </a:pr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5607968" y="2924300"/>
            <a:ext cx="336545" cy="1"/>
          </a:xfrm>
          <a:prstGeom prst="line">
            <a:avLst/>
          </a:pr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607968" y="2659792"/>
            <a:ext cx="0" cy="257365"/>
          </a:xfrm>
          <a:prstGeom prst="line">
            <a:avLst/>
          </a:pr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5270364" y="2659791"/>
            <a:ext cx="336545" cy="1"/>
          </a:xfrm>
          <a:prstGeom prst="line">
            <a:avLst/>
          </a:pr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738052" y="1563553"/>
            <a:ext cx="824" cy="696249"/>
          </a:xfrm>
          <a:prstGeom prst="line">
            <a:avLst/>
          </a:pr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3002588" y="2259672"/>
            <a:ext cx="1736288" cy="0"/>
          </a:xfrm>
          <a:prstGeom prst="line">
            <a:avLst/>
          </a:pr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979620" y="2259802"/>
            <a:ext cx="0" cy="564067"/>
          </a:xfrm>
          <a:prstGeom prst="line">
            <a:avLst/>
          </a:pr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2979620" y="2823869"/>
            <a:ext cx="1481089" cy="0"/>
          </a:xfrm>
          <a:prstGeom prst="line">
            <a:avLst/>
          </a:pr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460709" y="2823869"/>
            <a:ext cx="0" cy="685990"/>
          </a:xfrm>
          <a:prstGeom prst="line">
            <a:avLst/>
          </a:pr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5100302" y="2661983"/>
            <a:ext cx="170063" cy="0"/>
          </a:xfrm>
          <a:prstGeom prst="line">
            <a:avLst/>
          </a:pr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4460709" y="3513224"/>
            <a:ext cx="591341" cy="0"/>
          </a:xfrm>
          <a:prstGeom prst="line">
            <a:avLst/>
          </a:pr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050993" y="2659792"/>
            <a:ext cx="2468" cy="858290"/>
          </a:xfrm>
          <a:prstGeom prst="line">
            <a:avLst/>
          </a:pr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7843" y="614706"/>
            <a:ext cx="1545745" cy="1082021"/>
          </a:xfrm>
          <a:prstGeom prst="rect">
            <a:avLst/>
          </a:prstGeom>
        </p:spPr>
      </p:pic>
      <p:sp>
        <p:nvSpPr>
          <p:cNvPr id="5" name="Rounded Rectangular Callout 4"/>
          <p:cNvSpPr/>
          <p:nvPr/>
        </p:nvSpPr>
        <p:spPr>
          <a:xfrm>
            <a:off x="1479885" y="471592"/>
            <a:ext cx="4752474" cy="896760"/>
          </a:xfrm>
          <a:prstGeom prst="wedgeRoundRectCallout">
            <a:avLst>
              <a:gd name="adj1" fmla="val 58024"/>
              <a:gd name="adj2" fmla="val 25658"/>
              <a:gd name="adj3" fmla="val 16667"/>
            </a:avLst>
          </a:prstGeom>
          <a:ln w="28575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I think I can find the perimeter of this shape because I can see that it must be a rectangle.</a:t>
            </a:r>
          </a:p>
        </p:txBody>
      </p:sp>
      <p:pic>
        <p:nvPicPr>
          <p:cNvPr id="25" name="Picture 2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608" y="4195078"/>
            <a:ext cx="1140413" cy="1531404"/>
          </a:xfrm>
          <a:prstGeom prst="rect">
            <a:avLst/>
          </a:prstGeom>
        </p:spPr>
      </p:pic>
      <p:sp>
        <p:nvSpPr>
          <p:cNvPr id="7" name="Rounded Rectangular Callout 6"/>
          <p:cNvSpPr/>
          <p:nvPr/>
        </p:nvSpPr>
        <p:spPr>
          <a:xfrm>
            <a:off x="2291806" y="4565663"/>
            <a:ext cx="4770731" cy="1068730"/>
          </a:xfrm>
          <a:prstGeom prst="wedgeRoundRectCallout">
            <a:avLst>
              <a:gd name="adj1" fmla="val -60692"/>
              <a:gd name="adj2" fmla="val 7108"/>
              <a:gd name="adj3" fmla="val 16667"/>
            </a:avLst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I don’t think we can just predict that it must be a rectangle.</a:t>
            </a:r>
          </a:p>
          <a:p>
            <a:pPr algn="ctr"/>
            <a:r>
              <a:rPr lang="en-GB" dirty="0"/>
              <a:t>It could be several other shapes, look!</a:t>
            </a:r>
          </a:p>
        </p:txBody>
      </p:sp>
      <p:sp>
        <p:nvSpPr>
          <p:cNvPr id="27" name="Rounded Rectangular Callout 26"/>
          <p:cNvSpPr/>
          <p:nvPr/>
        </p:nvSpPr>
        <p:spPr>
          <a:xfrm>
            <a:off x="1479343" y="471592"/>
            <a:ext cx="4752474" cy="896760"/>
          </a:xfrm>
          <a:prstGeom prst="wedgeRoundRectCallout">
            <a:avLst>
              <a:gd name="adj1" fmla="val 58024"/>
              <a:gd name="adj2" fmla="val 25658"/>
              <a:gd name="adj3" fmla="val 16667"/>
            </a:avLst>
          </a:prstGeom>
          <a:ln w="28575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Wow Eva! So that means that we can only find the perimeter of </a:t>
            </a:r>
            <a:r>
              <a:rPr lang="en-GB" b="1" dirty="0">
                <a:solidFill>
                  <a:schemeClr val="accent1"/>
                </a:solidFill>
              </a:rPr>
              <a:t>closed</a:t>
            </a:r>
            <a:r>
              <a:rPr lang="en-GB" dirty="0"/>
              <a:t> shapes.</a:t>
            </a:r>
          </a:p>
        </p:txBody>
      </p:sp>
      <p:sp>
        <p:nvSpPr>
          <p:cNvPr id="29" name="Rounded Rectangular Callout 28"/>
          <p:cNvSpPr/>
          <p:nvPr/>
        </p:nvSpPr>
        <p:spPr>
          <a:xfrm>
            <a:off x="2291805" y="4558519"/>
            <a:ext cx="4770731" cy="1068730"/>
          </a:xfrm>
          <a:prstGeom prst="wedgeRoundRectCallout">
            <a:avLst>
              <a:gd name="adj1" fmla="val -60692"/>
              <a:gd name="adj2" fmla="val 7108"/>
              <a:gd name="adj3" fmla="val 16667"/>
            </a:avLst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That’s right Tiny! There can’t be any gaps!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75946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27" grpId="0" animBg="1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8F80C85-4388-4995-8F85-16DA885505A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617785" y="2158804"/>
            <a:ext cx="5237675" cy="37777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98EABC0-05E1-4ED6-8905-2E9D996BFC92}"/>
              </a:ext>
            </a:extLst>
          </p:cNvPr>
          <p:cNvSpPr txBox="1"/>
          <p:nvPr/>
        </p:nvSpPr>
        <p:spPr>
          <a:xfrm>
            <a:off x="759655" y="534572"/>
            <a:ext cx="59928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Use your ruler to accurately measure the perimeter of this shape. </a:t>
            </a:r>
          </a:p>
        </p:txBody>
      </p:sp>
    </p:spTree>
    <p:extLst>
      <p:ext uri="{BB962C8B-B14F-4D97-AF65-F5344CB8AC3E}">
        <p14:creationId xmlns:p14="http://schemas.microsoft.com/office/powerpoint/2010/main" val="4278143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75541" y="491750"/>
            <a:ext cx="75407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Perimeter is the length around a closed 2-D shape.</a:t>
            </a:r>
          </a:p>
        </p:txBody>
      </p:sp>
      <p:sp>
        <p:nvSpPr>
          <p:cNvPr id="4" name="Rectangle 3"/>
          <p:cNvSpPr/>
          <p:nvPr/>
        </p:nvSpPr>
        <p:spPr>
          <a:xfrm>
            <a:off x="1298518" y="1744157"/>
            <a:ext cx="2256023" cy="3302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4851" y="2343871"/>
            <a:ext cx="4136326" cy="854613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>
            <a:off x="1298518" y="1501574"/>
            <a:ext cx="2230581" cy="12700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809472" y="1744157"/>
            <a:ext cx="0" cy="3302000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1273077" y="5226764"/>
            <a:ext cx="2281464" cy="0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1044793" y="1693357"/>
            <a:ext cx="0" cy="3361410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026680" y="1230987"/>
            <a:ext cx="888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9 cm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282414" y="2515143"/>
            <a:ext cx="4136326" cy="854613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3542444" y="3019722"/>
            <a:ext cx="10711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13 cm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4851" y="2343871"/>
            <a:ext cx="4136326" cy="854613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1969330" y="4965154"/>
            <a:ext cx="888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9 cm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282414" y="2515143"/>
            <a:ext cx="4136326" cy="854613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303669" y="3026822"/>
            <a:ext cx="10711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13 cm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559217" y="5513734"/>
            <a:ext cx="50898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9 cm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>
                <a:latin typeface="Calibri" panose="020F0502020204030204" pitchFamily="34" charset="0"/>
              </a:rPr>
              <a:t> 13 cm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>
                <a:latin typeface="Calibri" panose="020F0502020204030204" pitchFamily="34" charset="0"/>
              </a:rPr>
              <a:t> 9 cm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>
                <a:latin typeface="Calibri" panose="020F0502020204030204" pitchFamily="34" charset="0"/>
              </a:rPr>
              <a:t> 13 cm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469650" y="5491645"/>
            <a:ext cx="10711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alibri" panose="020F0502020204030204" pitchFamily="34" charset="0"/>
              </a:rPr>
              <a:t>44 cm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2925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81481E-6 L -0.31927 -0.09306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972" y="-4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81481E-6 L -0.15434 0.02893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26" y="14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81481E-6 L -0.31927 0.38888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972" y="1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81481E-6 L -0.40087 0.02893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52" y="14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6" grpId="0"/>
      <p:bldP spid="16" grpId="1"/>
      <p:bldP spid="21" grpId="0"/>
      <p:bldP spid="21" grpId="1"/>
      <p:bldP spid="23" grpId="0"/>
      <p:bldP spid="23" grpId="1"/>
      <p:bldP spid="26" grpId="0"/>
      <p:bldP spid="26" grpId="1"/>
      <p:bldP spid="27" grpId="0"/>
      <p:bldP spid="2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7|1.5|5|20|21.6|1|1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5|8|1.5|1.3|1.9|7.6|14|12|5.3|7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3|5.6|1.1|10.6|1.3|6.1|1.9|3|1.3|8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|6.4|1.3|1.7|1.4|4.7|1.9|5|10.3|7.7|4.4|6.6|1.7|2.5|6.7|1.7|3.7|3.7|2.8|2.2|10.7|9.9|5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7|9|2.5|2.4|4.6|1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7|14.4|15|8.2|3.6|8.7|0.5|7|4.3|0.6|1.2|1|0.6|1.9|1.1|6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|6.7|5.6|3.8|19.8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9" ma:contentTypeDescription="Create a new document." ma:contentTypeScope="" ma:versionID="b2c766a94e95002ac4288712d4fa69c8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7178f4fb24cd49e559b70803ab372ab1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15851A2-CA15-4605-83E6-3907B79A2A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67711CD-1AE6-475E-827E-CD32B5B2A836}">
  <ds:schemaRefs>
    <ds:schemaRef ds:uri="http://purl.org/dc/elements/1.1/"/>
    <ds:schemaRef ds:uri="http://schemas.microsoft.com/office/2006/metadata/properties"/>
    <ds:schemaRef ds:uri="522d4c35-b548-4432-90ae-af4376e1c4b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D2A2878-286F-4603-BF06-A2BD54E638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784</TotalTime>
  <Words>446</Words>
  <Application>Microsoft Office PowerPoint</Application>
  <PresentationFormat>On-screen Show (4:3)</PresentationFormat>
  <Paragraphs>98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9</vt:i4>
      </vt:variant>
      <vt:variant>
        <vt:lpstr>Slide Titles</vt:lpstr>
      </vt:variant>
      <vt:variant>
        <vt:i4>13</vt:i4>
      </vt:variant>
    </vt:vector>
  </HeadingPairs>
  <TitlesOfParts>
    <vt:vector size="26" baseType="lpstr">
      <vt:lpstr>Arial</vt:lpstr>
      <vt:lpstr>Calibri</vt:lpstr>
      <vt:lpstr>Cambria Math</vt:lpstr>
      <vt:lpstr>Comic Sans MS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Custom Design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Kat Lamb</cp:lastModifiedBy>
  <cp:revision>96</cp:revision>
  <dcterms:created xsi:type="dcterms:W3CDTF">2019-07-05T11:02:13Z</dcterms:created>
  <dcterms:modified xsi:type="dcterms:W3CDTF">2021-11-18T13:27:18Z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