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264" r:id="rId4"/>
    <p:sldId id="272" r:id="rId5"/>
    <p:sldId id="273" r:id="rId6"/>
    <p:sldId id="274" r:id="rId7"/>
    <p:sldId id="275" r:id="rId8"/>
    <p:sldId id="276" r:id="rId9"/>
    <p:sldId id="277" r:id="rId10"/>
    <p:sldId id="278" r:id="rId11"/>
    <p:sldId id="279"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Roboto" panose="020B0604020202020204" charset="0"/>
      <p:regular r:id="rId20"/>
      <p:bold r:id="rId21"/>
      <p:italic r:id="rId22"/>
      <p:boldItalic r:id="rId23"/>
    </p:embeddedFont>
    <p:embeddedFont>
      <p:font typeface="Sassoon Infant Rg" panose="02000503030000020003" pitchFamily="50" charset="0"/>
      <p:regular r:id="rId24"/>
      <p:bold r:id="rId25"/>
    </p:embeddedFont>
    <p:embeddedFont>
      <p:font typeface="Twinkl" panose="020B0604020202020204" pitchFamily="2" charset="0"/>
      <p:regular r:id="rId26"/>
      <p:bold r:id="rId27"/>
    </p:embeddedFont>
    <p:embeddedFont>
      <p:font typeface="Twinkl SemiBold"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00649E"/>
    <a:srgbClr val="E2F4FE"/>
    <a:srgbClr val="E4C804"/>
    <a:srgbClr val="47B0E5"/>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6" autoAdjust="0"/>
    <p:restoredTop sz="94660"/>
  </p:normalViewPr>
  <p:slideViewPr>
    <p:cSldViewPr snapToGrid="0" showGuides="1">
      <p:cViewPr varScale="1">
        <p:scale>
          <a:sx n="72" d="100"/>
          <a:sy n="72" d="100"/>
        </p:scale>
        <p:origin x="1554"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BA3AE78-EFF3-7445-84AF-104753CDF71A}"/>
              </a:ext>
            </a:extLst>
          </p:cNvPr>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339250-CB4B-EA45-95FE-4347A414A105}"/>
              </a:ext>
            </a:extLst>
          </p:cNvPr>
          <p:cNvSpPr/>
          <p:nvPr/>
        </p:nvSpPr>
        <p:spPr>
          <a:xfrm>
            <a:off x="0" y="652497"/>
            <a:ext cx="9144000" cy="92264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501A85-47EF-6247-BB1F-4D0EEE2C89F7}"/>
              </a:ext>
            </a:extLst>
          </p:cNvPr>
          <p:cNvSpPr/>
          <p:nvPr/>
        </p:nvSpPr>
        <p:spPr>
          <a:xfrm>
            <a:off x="742950" y="1898752"/>
            <a:ext cx="3569755" cy="4092497"/>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30330-9810-F64E-A5D8-0E535E347AD5}"/>
              </a:ext>
            </a:extLst>
          </p:cNvPr>
          <p:cNvSpPr txBox="1">
            <a:spLocks/>
          </p:cNvSpPr>
          <p:nvPr/>
        </p:nvSpPr>
        <p:spPr>
          <a:xfrm>
            <a:off x="457200" y="765175"/>
            <a:ext cx="8220075" cy="708025"/>
          </a:xfrm>
          <a:prstGeom prst="roundRect">
            <a:avLst>
              <a:gd name="adj" fmla="val 9639"/>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US" altLang="en-US" dirty="0">
                <a:solidFill>
                  <a:schemeClr val="bg1"/>
                </a:solidFill>
                <a:latin typeface="Twinkl SemiBold" pitchFamily="2" charset="77"/>
              </a:rPr>
              <a:t>In Conclusion…</a:t>
            </a:r>
            <a:endParaRPr lang="en-GB" altLang="en-US" dirty="0">
              <a:solidFill>
                <a:schemeClr val="bg1"/>
              </a:solidFill>
              <a:latin typeface="Twinkl SemiBold" pitchFamily="2" charset="77"/>
            </a:endParaRPr>
          </a:p>
        </p:txBody>
      </p:sp>
      <p:sp>
        <p:nvSpPr>
          <p:cNvPr id="3" name="Content Placeholder 2">
            <a:extLst>
              <a:ext uri="{FF2B5EF4-FFF2-40B4-BE49-F238E27FC236}">
                <a16:creationId xmlns:a16="http://schemas.microsoft.com/office/drawing/2014/main" id="{326C9FD8-25F2-CF48-854D-1B979571A104}"/>
              </a:ext>
            </a:extLst>
          </p:cNvPr>
          <p:cNvSpPr txBox="1">
            <a:spLocks/>
          </p:cNvSpPr>
          <p:nvPr/>
        </p:nvSpPr>
        <p:spPr>
          <a:xfrm>
            <a:off x="995851" y="2184230"/>
            <a:ext cx="3041650" cy="3633555"/>
          </a:xfrm>
          <a:prstGeom prst="roundRect">
            <a:avLst>
              <a:gd name="adj" fmla="val 2583"/>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GB" dirty="0">
                <a:solidFill>
                  <a:schemeClr val="bg1"/>
                </a:solidFill>
              </a:rPr>
              <a:t>The Giant’s Causeway is millions of years old.</a:t>
            </a:r>
          </a:p>
          <a:p>
            <a:pPr marL="285750" indent="-285750">
              <a:defRPr/>
            </a:pPr>
            <a:r>
              <a:rPr lang="en-GB" dirty="0">
                <a:solidFill>
                  <a:schemeClr val="bg1"/>
                </a:solidFill>
              </a:rPr>
              <a:t>It is formed into strange hexagonal pillars from cooling lava flows from a volcanic eruption.</a:t>
            </a:r>
          </a:p>
          <a:p>
            <a:pPr marL="285750" indent="-285750">
              <a:defRPr/>
            </a:pPr>
            <a:r>
              <a:rPr lang="en-GB" dirty="0">
                <a:solidFill>
                  <a:schemeClr val="bg1"/>
                </a:solidFill>
              </a:rPr>
              <a:t>It is visited by millions of people every year.</a:t>
            </a:r>
          </a:p>
          <a:p>
            <a:pPr marL="285750" indent="-285750">
              <a:defRPr/>
            </a:pPr>
            <a:r>
              <a:rPr lang="en-GB" dirty="0">
                <a:solidFill>
                  <a:schemeClr val="bg1"/>
                </a:solidFill>
              </a:rPr>
              <a:t>Its appearance is mysterious and is one of the most spectacular sights in the world!</a:t>
            </a:r>
          </a:p>
          <a:p>
            <a:pPr>
              <a:defRPr/>
            </a:pPr>
            <a:endParaRPr lang="en-GB" dirty="0">
              <a:solidFill>
                <a:schemeClr val="bg1"/>
              </a:solidFill>
            </a:endParaRPr>
          </a:p>
        </p:txBody>
      </p:sp>
      <p:pic>
        <p:nvPicPr>
          <p:cNvPr id="4" name="Picture 4">
            <a:extLst>
              <a:ext uri="{FF2B5EF4-FFF2-40B4-BE49-F238E27FC236}">
                <a16:creationId xmlns:a16="http://schemas.microsoft.com/office/drawing/2014/main" id="{654007AA-84A2-084B-9EDC-B9F6581FFA3E}"/>
              </a:ext>
            </a:extLst>
          </p:cNvPr>
          <p:cNvPicPr>
            <a:picLocks noChangeAspect="1"/>
          </p:cNvPicPr>
          <p:nvPr/>
        </p:nvPicPr>
        <p:blipFill>
          <a:blip r:embed="rId2" cstate="print">
            <a:extLst>
              <a:ext uri="{28A0092B-C50C-407E-A947-70E740481C1C}">
                <a14:useLocalDpi xmlns:a14="http://schemas.microsoft.com/office/drawing/2010/main" val="0"/>
              </a:ext>
            </a:extLst>
          </a:blip>
          <a:srcRect l="15768" r="21387"/>
          <a:stretch>
            <a:fillRect/>
          </a:stretch>
        </p:blipFill>
        <p:spPr bwMode="auto">
          <a:xfrm>
            <a:off x="4587908" y="1983766"/>
            <a:ext cx="3736830" cy="396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1">
            <a:extLst>
              <a:ext uri="{FF2B5EF4-FFF2-40B4-BE49-F238E27FC236}">
                <a16:creationId xmlns:a16="http://schemas.microsoft.com/office/drawing/2014/main" id="{8F1EF2D5-97B0-D846-AB35-02CC1C61D11C}"/>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503030000020003" pitchFamily="2" charset="0"/>
                <a:cs typeface="Sassoon Infant Rg" panose="0200050303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503030000020003" pitchFamily="2" charset="0"/>
                <a:cs typeface="Sassoon Infant Rg" panose="0200050303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503030000020003" pitchFamily="2" charset="0"/>
                <a:cs typeface="Sassoon Infant Rg" panose="0200050303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dirty="0">
                <a:solidFill>
                  <a:schemeClr val="tx1"/>
                </a:solidFill>
                <a:latin typeface="Roboto" panose="02000000000000000000" pitchFamily="2" charset="0"/>
                <a:ea typeface="Roboto" panose="02000000000000000000" pitchFamily="2" charset="0"/>
                <a:cs typeface="Arial" panose="020B0604020202020204" pitchFamily="34" charset="0"/>
              </a:rPr>
              <a:t>Photo courtesy of </a:t>
            </a:r>
            <a:r>
              <a:rPr lang="en-GB" altLang="en-US" sz="500" dirty="0" err="1">
                <a:solidFill>
                  <a:schemeClr val="tx1"/>
                </a:solidFill>
                <a:latin typeface="Roboto" panose="02000000000000000000" pitchFamily="2" charset="0"/>
                <a:ea typeface="Roboto" panose="02000000000000000000" pitchFamily="2" charset="0"/>
                <a:cs typeface="Arial" panose="020B0604020202020204" pitchFamily="34" charset="0"/>
              </a:rPr>
              <a:t>Valdiney</a:t>
            </a:r>
            <a:r>
              <a:rPr lang="en-GB" altLang="en-US" sz="500" dirty="0">
                <a:solidFill>
                  <a:schemeClr val="tx1"/>
                </a:solidFill>
                <a:latin typeface="Roboto" panose="02000000000000000000" pitchFamily="2" charset="0"/>
                <a:ea typeface="Roboto" panose="02000000000000000000" pitchFamily="2" charset="0"/>
                <a:cs typeface="Arial" panose="020B0604020202020204" pitchFamily="34" charset="0"/>
              </a:rPr>
              <a:t> </a:t>
            </a:r>
            <a:r>
              <a:rPr lang="en-GB" altLang="en-US" sz="500" dirty="0" err="1">
                <a:solidFill>
                  <a:schemeClr val="tx1"/>
                </a:solidFill>
                <a:latin typeface="Roboto" panose="02000000000000000000" pitchFamily="2" charset="0"/>
                <a:ea typeface="Roboto" panose="02000000000000000000" pitchFamily="2" charset="0"/>
                <a:cs typeface="Arial" panose="020B0604020202020204" pitchFamily="34" charset="0"/>
              </a:rPr>
              <a:t>Pimenta</a:t>
            </a:r>
            <a:r>
              <a:rPr lang="en-GB" altLang="en-US" sz="500" dirty="0">
                <a:solidFill>
                  <a:schemeClr val="tx1"/>
                </a:solidFill>
                <a:latin typeface="Roboto" panose="02000000000000000000" pitchFamily="2" charset="0"/>
                <a:ea typeface="Roboto" panose="02000000000000000000" pitchFamily="2" charset="0"/>
                <a:cs typeface="Arial" panose="020B0604020202020204" pitchFamily="34" charset="0"/>
              </a:rPr>
              <a:t> (@</a:t>
            </a:r>
            <a:r>
              <a:rPr lang="en-GB" altLang="en-US" sz="500" dirty="0" err="1">
                <a:solidFill>
                  <a:schemeClr val="tx1"/>
                </a:solidFill>
                <a:latin typeface="Roboto" panose="02000000000000000000" pitchFamily="2" charset="0"/>
                <a:ea typeface="Roboto" panose="02000000000000000000" pitchFamily="2" charset="0"/>
                <a:cs typeface="Arial" panose="020B0604020202020204" pitchFamily="34" charset="0"/>
              </a:rPr>
              <a:t>flickr.com</a:t>
            </a:r>
            <a:r>
              <a:rPr lang="en-GB" altLang="en-US" sz="500" dirty="0">
                <a:solidFill>
                  <a:schemeClr val="tx1"/>
                </a:solidFill>
                <a:latin typeface="Roboto" panose="02000000000000000000" pitchFamily="2" charset="0"/>
                <a:ea typeface="Roboto" panose="02000000000000000000" pitchFamily="2" charset="0"/>
                <a:cs typeface="Arial" panose="020B0604020202020204" pitchFamily="34" charset="0"/>
              </a:rPr>
              <a:t>) - granted under creative commons licence – attribution</a:t>
            </a:r>
          </a:p>
        </p:txBody>
      </p:sp>
    </p:spTree>
    <p:extLst>
      <p:ext uri="{BB962C8B-B14F-4D97-AF65-F5344CB8AC3E}">
        <p14:creationId xmlns:p14="http://schemas.microsoft.com/office/powerpoint/2010/main" val="34614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37FCC7C-0B03-854E-96E8-33DFD137125A}"/>
              </a:ext>
            </a:extLst>
          </p:cNvPr>
          <p:cNvPicPr>
            <a:picLocks noChangeAspect="1"/>
          </p:cNvPicPr>
          <p:nvPr/>
        </p:nvPicPr>
        <p:blipFill rotWithShape="1">
          <a:blip r:embed="rId2">
            <a:extLst>
              <a:ext uri="{28A0092B-C50C-407E-A947-70E740481C1C}">
                <a14:useLocalDpi xmlns:a14="http://schemas.microsoft.com/office/drawing/2010/main" val="0"/>
              </a:ext>
            </a:extLst>
          </a:blip>
          <a:srcRect l="5867"/>
          <a:stretch/>
        </p:blipFill>
        <p:spPr bwMode="auto">
          <a:xfrm>
            <a:off x="760021" y="748594"/>
            <a:ext cx="7579117" cy="536767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3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18F72C-9F61-6D42-96E6-AF0DF5F97697}"/>
              </a:ext>
            </a:extLst>
          </p:cNvPr>
          <p:cNvSpPr/>
          <p:nvPr/>
        </p:nvSpPr>
        <p:spPr>
          <a:xfrm>
            <a:off x="0" y="652497"/>
            <a:ext cx="9144000" cy="92264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a:extLst>
              <a:ext uri="{FF2B5EF4-FFF2-40B4-BE49-F238E27FC236}">
                <a16:creationId xmlns:a16="http://schemas.microsoft.com/office/drawing/2014/main" id="{82AFED7C-18F2-EF48-975A-88B95FE26F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8" t="-430" r="35987" b="430"/>
          <a:stretch/>
        </p:blipFill>
        <p:spPr bwMode="auto">
          <a:xfrm>
            <a:off x="2653989" y="3719982"/>
            <a:ext cx="1707400" cy="246894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628648" y="85744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GB" altLang="en-US" sz="3200" dirty="0">
                <a:solidFill>
                  <a:schemeClr val="bg1"/>
                </a:solidFill>
                <a:latin typeface="Twinkl SemiBold" pitchFamily="2" charset="77"/>
              </a:rPr>
              <a:t>“It looks like the beginning of the world…”</a:t>
            </a:r>
            <a:endParaRPr lang="en-US" sz="3200" dirty="0">
              <a:solidFill>
                <a:schemeClr val="bg1"/>
              </a:solidFill>
              <a:latin typeface="+mn-lt"/>
            </a:endParaRPr>
          </a:p>
        </p:txBody>
      </p:sp>
      <p:sp>
        <p:nvSpPr>
          <p:cNvPr id="2" name="Rectangle 1">
            <a:extLst>
              <a:ext uri="{FF2B5EF4-FFF2-40B4-BE49-F238E27FC236}">
                <a16:creationId xmlns:a16="http://schemas.microsoft.com/office/drawing/2014/main" id="{EDD65081-071D-FF45-B4EC-4365357968A8}"/>
              </a:ext>
            </a:extLst>
          </p:cNvPr>
          <p:cNvSpPr/>
          <p:nvPr/>
        </p:nvSpPr>
        <p:spPr>
          <a:xfrm>
            <a:off x="758284" y="1940309"/>
            <a:ext cx="2958787" cy="3902927"/>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1">
            <a:extLst>
              <a:ext uri="{FF2B5EF4-FFF2-40B4-BE49-F238E27FC236}">
                <a16:creationId xmlns:a16="http://schemas.microsoft.com/office/drawing/2014/main" id="{31BD8A19-B835-D949-9E60-D2EE794B31F5}"/>
              </a:ext>
            </a:extLst>
          </p:cNvPr>
          <p:cNvSpPr txBox="1">
            <a:spLocks/>
          </p:cNvSpPr>
          <p:nvPr/>
        </p:nvSpPr>
        <p:spPr>
          <a:xfrm>
            <a:off x="996175" y="2235893"/>
            <a:ext cx="2438401" cy="1851025"/>
          </a:xfrm>
          <a:prstGeom prst="roundRect">
            <a:avLst>
              <a:gd name="adj" fmla="val 2583"/>
            </a:avLst>
          </a:prstGeom>
        </p:spPr>
        <p:txBody>
          <a:bodyPr lIns="108000" tIns="108000" rIns="108000" bIns="108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solidFill>
                  <a:schemeClr val="bg1"/>
                </a:solidFill>
                <a:latin typeface="Twinkl" pitchFamily="2" charset="77"/>
                <a:ea typeface="Sassoon Infant Rg" panose="02000503030000020003" pitchFamily="2" charset="0"/>
              </a:rPr>
              <a:t>This is what the author W.M. Thackeray wrote about the Giant’s Causeway when he visited in 1842.</a:t>
            </a:r>
          </a:p>
          <a:p>
            <a:r>
              <a:rPr lang="en-GB" altLang="en-US" dirty="0">
                <a:solidFill>
                  <a:schemeClr val="bg1"/>
                </a:solidFill>
                <a:latin typeface="Twinkl" pitchFamily="2" charset="77"/>
                <a:ea typeface="Sassoon Infant Rg" panose="02000503030000020003" pitchFamily="2" charset="0"/>
              </a:rPr>
              <a:t>That was nearly 200 years ago and the Giant’s Causeway still has that look about it today</a:t>
            </a:r>
            <a:r>
              <a:rPr lang="en-GB" altLang="en-US" sz="2000" dirty="0">
                <a:solidFill>
                  <a:schemeClr val="bg1"/>
                </a:solidFill>
                <a:latin typeface="Twinkl" pitchFamily="2" charset="77"/>
                <a:ea typeface="Sassoon Infant Rg" panose="02000503030000020003" pitchFamily="2" charset="0"/>
              </a:rPr>
              <a:t>. </a:t>
            </a:r>
          </a:p>
          <a:p>
            <a:endParaRPr lang="en-GB" altLang="en-US" dirty="0">
              <a:solidFill>
                <a:schemeClr val="bg1"/>
              </a:solidFill>
              <a:latin typeface="Twinkl" pitchFamily="2" charset="77"/>
              <a:ea typeface="Sassoon Infant Rg" panose="02000503030000020003" pitchFamily="2" charset="0"/>
            </a:endParaRPr>
          </a:p>
        </p:txBody>
      </p:sp>
      <p:pic>
        <p:nvPicPr>
          <p:cNvPr id="14" name="Picture 1">
            <a:extLst>
              <a:ext uri="{FF2B5EF4-FFF2-40B4-BE49-F238E27FC236}">
                <a16:creationId xmlns:a16="http://schemas.microsoft.com/office/drawing/2014/main" id="{F5E5E725-397C-0146-840B-DC81E0CD25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962" y="1751182"/>
            <a:ext cx="2701539" cy="1801768"/>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722D2C4B-A225-D045-B5DE-0468D34B50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5349" y="3719983"/>
            <a:ext cx="3688137" cy="246894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C5F825B0-CDB0-C546-B4B4-4AFFCCA470E7}"/>
              </a:ext>
            </a:extLst>
          </p:cNvPr>
          <p:cNvSpPr/>
          <p:nvPr/>
        </p:nvSpPr>
        <p:spPr>
          <a:xfrm>
            <a:off x="6894392" y="2915284"/>
            <a:ext cx="1181731" cy="1143790"/>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 name="Oval 18">
            <a:extLst>
              <a:ext uri="{FF2B5EF4-FFF2-40B4-BE49-F238E27FC236}">
                <a16:creationId xmlns:a16="http://schemas.microsoft.com/office/drawing/2014/main" id="{AD24BCBE-E20D-1148-AC75-D76EE7CB01D2}"/>
              </a:ext>
            </a:extLst>
          </p:cNvPr>
          <p:cNvSpPr/>
          <p:nvPr/>
        </p:nvSpPr>
        <p:spPr>
          <a:xfrm>
            <a:off x="7631608" y="2054816"/>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8B05E1-F979-DF41-9557-F449C4BD54A3}"/>
              </a:ext>
            </a:extLst>
          </p:cNvPr>
          <p:cNvSpPr/>
          <p:nvPr/>
        </p:nvSpPr>
        <p:spPr>
          <a:xfrm>
            <a:off x="5006898" y="2241391"/>
            <a:ext cx="3356515" cy="3311913"/>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A964AB0-9C58-0849-9DFD-2A49C70CB3ED}"/>
              </a:ext>
            </a:extLst>
          </p:cNvPr>
          <p:cNvSpPr/>
          <p:nvPr/>
        </p:nvSpPr>
        <p:spPr>
          <a:xfrm>
            <a:off x="5341429" y="2615163"/>
            <a:ext cx="2787805" cy="2585323"/>
          </a:xfrm>
          <a:prstGeom prst="rect">
            <a:avLst/>
          </a:prstGeom>
        </p:spPr>
        <p:txBody>
          <a:bodyPr wrap="square">
            <a:spAutoFit/>
          </a:bodyPr>
          <a:lstStyle/>
          <a:p>
            <a:r>
              <a:rPr lang="en-GB" altLang="en-US" dirty="0">
                <a:solidFill>
                  <a:schemeClr val="bg1"/>
                </a:solidFill>
                <a:latin typeface="Twinkl" pitchFamily="2" charset="77"/>
                <a:ea typeface="Sassoon Infant Rg" panose="02000503030000020003" pitchFamily="2" charset="0"/>
              </a:rPr>
              <a:t>Scientists have some different ideas on the creation of the Giant’s Causeway. </a:t>
            </a:r>
          </a:p>
          <a:p>
            <a:r>
              <a:rPr lang="en-GB" altLang="en-US" dirty="0">
                <a:solidFill>
                  <a:schemeClr val="bg1"/>
                </a:solidFill>
                <a:latin typeface="Twinkl" pitchFamily="2" charset="77"/>
                <a:ea typeface="Sassoon Infant Rg" panose="02000503030000020003" pitchFamily="2" charset="0"/>
              </a:rPr>
              <a:t>However, the most commonly reported idea is that the Giant’s Causeway is the result of a volcanic event. </a:t>
            </a:r>
          </a:p>
        </p:txBody>
      </p:sp>
      <p:sp>
        <p:nvSpPr>
          <p:cNvPr id="8" name="Rectangle 7">
            <a:extLst>
              <a:ext uri="{FF2B5EF4-FFF2-40B4-BE49-F238E27FC236}">
                <a16:creationId xmlns:a16="http://schemas.microsoft.com/office/drawing/2014/main" id="{E95CCF88-B8A6-5344-A5A4-895A7C184B7B}"/>
              </a:ext>
            </a:extLst>
          </p:cNvPr>
          <p:cNvSpPr/>
          <p:nvPr/>
        </p:nvSpPr>
        <p:spPr>
          <a:xfrm>
            <a:off x="0" y="652497"/>
            <a:ext cx="9144000" cy="92264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B5781C8-29C1-7148-86DD-AEDED9825215}"/>
              </a:ext>
            </a:extLst>
          </p:cNvPr>
          <p:cNvSpPr txBox="1">
            <a:spLocks/>
          </p:cNvSpPr>
          <p:nvPr/>
        </p:nvSpPr>
        <p:spPr>
          <a:xfrm>
            <a:off x="628648" y="85744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altLang="en-US" sz="3200" dirty="0">
                <a:solidFill>
                  <a:schemeClr val="bg1"/>
                </a:solidFill>
                <a:latin typeface="Twinkl SemiBold" pitchFamily="2" charset="77"/>
              </a:rPr>
              <a:t>Not Your Ordinary Rock Formation!</a:t>
            </a:r>
            <a:endParaRPr lang="en-US" sz="3200" dirty="0">
              <a:solidFill>
                <a:schemeClr val="bg1"/>
              </a:solidFill>
              <a:latin typeface="+mn-lt"/>
            </a:endParaRPr>
          </a:p>
        </p:txBody>
      </p:sp>
      <p:pic>
        <p:nvPicPr>
          <p:cNvPr id="10" name="Picture 4">
            <a:extLst>
              <a:ext uri="{FF2B5EF4-FFF2-40B4-BE49-F238E27FC236}">
                <a16:creationId xmlns:a16="http://schemas.microsoft.com/office/drawing/2014/main" id="{730C7F2C-6C7A-454C-AA76-79D9D2605DCF}"/>
              </a:ext>
            </a:extLst>
          </p:cNvPr>
          <p:cNvPicPr>
            <a:picLocks noChangeAspect="1"/>
          </p:cNvPicPr>
          <p:nvPr/>
        </p:nvPicPr>
        <p:blipFill>
          <a:blip r:embed="rId2" cstate="print">
            <a:extLst>
              <a:ext uri="{28A0092B-C50C-407E-A947-70E740481C1C}">
                <a14:useLocalDpi xmlns:a14="http://schemas.microsoft.com/office/drawing/2010/main" val="0"/>
              </a:ext>
            </a:extLst>
          </a:blip>
          <a:srcRect l="8838" t="-47" r="22710"/>
          <a:stretch>
            <a:fillRect/>
          </a:stretch>
        </p:blipFill>
        <p:spPr bwMode="auto">
          <a:xfrm>
            <a:off x="774547" y="1787588"/>
            <a:ext cx="3964720" cy="4346897"/>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E7C756D6-3969-9A40-9FA6-76EB95D4BE7A}"/>
              </a:ext>
            </a:extLst>
          </p:cNvPr>
          <p:cNvSpPr/>
          <p:nvPr/>
        </p:nvSpPr>
        <p:spPr>
          <a:xfrm>
            <a:off x="7382107" y="1787588"/>
            <a:ext cx="780587" cy="781779"/>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Oval 11">
            <a:extLst>
              <a:ext uri="{FF2B5EF4-FFF2-40B4-BE49-F238E27FC236}">
                <a16:creationId xmlns:a16="http://schemas.microsoft.com/office/drawing/2014/main" id="{ED78D0EC-24F8-5547-B59A-BDAF9F9398CF}"/>
              </a:ext>
            </a:extLst>
          </p:cNvPr>
          <p:cNvSpPr/>
          <p:nvPr/>
        </p:nvSpPr>
        <p:spPr>
          <a:xfrm>
            <a:off x="5181600" y="5305371"/>
            <a:ext cx="780587" cy="781779"/>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E84CA5C0-CBD8-6D43-B4D3-1B9893BAF9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449"/>
          <a:stretch/>
        </p:blipFill>
        <p:spPr bwMode="auto">
          <a:xfrm>
            <a:off x="6620907" y="2690785"/>
            <a:ext cx="1617308" cy="3472499"/>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9C0BF5-85CB-DD4B-BA55-4FA77D2BD3F8}"/>
              </a:ext>
            </a:extLst>
          </p:cNvPr>
          <p:cNvSpPr/>
          <p:nvPr/>
        </p:nvSpPr>
        <p:spPr>
          <a:xfrm>
            <a:off x="0" y="652497"/>
            <a:ext cx="9144000" cy="177846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FF5ABDB-E61A-F542-BF41-836EFA83180D}"/>
              </a:ext>
            </a:extLst>
          </p:cNvPr>
          <p:cNvSpPr txBox="1">
            <a:spLocks/>
          </p:cNvSpPr>
          <p:nvPr/>
        </p:nvSpPr>
        <p:spPr>
          <a:xfrm>
            <a:off x="628648" y="857446"/>
            <a:ext cx="7886700" cy="1372798"/>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GB" altLang="en-US" sz="3200" dirty="0">
                <a:solidFill>
                  <a:schemeClr val="bg1"/>
                </a:solidFill>
                <a:latin typeface="Twinkl" pitchFamily="2" charset="77"/>
                <a:ea typeface="Sassoon Infant Rg" panose="02000503030000020003" pitchFamily="2" charset="0"/>
              </a:rPr>
              <a:t>Volcanic eruptions, around 60 million years ago, oozed lava out of </a:t>
            </a:r>
            <a:br>
              <a:rPr lang="en-GB" altLang="en-US" sz="3200" dirty="0">
                <a:solidFill>
                  <a:schemeClr val="bg1"/>
                </a:solidFill>
                <a:latin typeface="Twinkl" pitchFamily="2" charset="77"/>
                <a:ea typeface="Sassoon Infant Rg" panose="02000503030000020003" pitchFamily="2" charset="0"/>
              </a:rPr>
            </a:br>
            <a:r>
              <a:rPr lang="en-GB" altLang="en-US" sz="3200" dirty="0">
                <a:solidFill>
                  <a:schemeClr val="bg1"/>
                </a:solidFill>
                <a:latin typeface="Twinkl" pitchFamily="2" charset="77"/>
                <a:ea typeface="Sassoon Infant Rg" panose="02000503030000020003" pitchFamily="2" charset="0"/>
              </a:rPr>
              <a:t>the earth slowly.   </a:t>
            </a:r>
          </a:p>
        </p:txBody>
      </p:sp>
      <p:pic>
        <p:nvPicPr>
          <p:cNvPr id="13" name="Picture 4">
            <a:extLst>
              <a:ext uri="{FF2B5EF4-FFF2-40B4-BE49-F238E27FC236}">
                <a16:creationId xmlns:a16="http://schemas.microsoft.com/office/drawing/2014/main" id="{170D70F2-3B08-1A4D-BA26-725F34974F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906" y="2690784"/>
            <a:ext cx="5293633" cy="3472499"/>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B2D05921-616C-C944-A5AB-ECE47E5F3924}"/>
              </a:ext>
            </a:extLst>
          </p:cNvPr>
          <p:cNvSpPr/>
          <p:nvPr/>
        </p:nvSpPr>
        <p:spPr>
          <a:xfrm>
            <a:off x="5776332" y="1650380"/>
            <a:ext cx="2792551" cy="2776655"/>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TextBox 16">
            <a:extLst>
              <a:ext uri="{FF2B5EF4-FFF2-40B4-BE49-F238E27FC236}">
                <a16:creationId xmlns:a16="http://schemas.microsoft.com/office/drawing/2014/main" id="{6CB31B61-0E9B-7E4B-87EB-EB5019FFE080}"/>
              </a:ext>
            </a:extLst>
          </p:cNvPr>
          <p:cNvSpPr txBox="1"/>
          <p:nvPr/>
        </p:nvSpPr>
        <p:spPr>
          <a:xfrm>
            <a:off x="5958506" y="2374444"/>
            <a:ext cx="2467858" cy="1848777"/>
          </a:xfrm>
          <a:prstGeom prst="rect">
            <a:avLst/>
          </a:prstGeom>
          <a:noFill/>
        </p:spPr>
        <p:txBody>
          <a:bodyPr>
            <a:spAutoFit/>
          </a:bodyPr>
          <a:lstStyle/>
          <a:p>
            <a:pPr algn="ctr" eaLnBrk="1" fontAlgn="auto" hangingPunct="1">
              <a:spcBef>
                <a:spcPts val="0"/>
              </a:spcBef>
              <a:spcAft>
                <a:spcPts val="0"/>
              </a:spcAft>
              <a:defRPr/>
            </a:pPr>
            <a:r>
              <a:rPr lang="en-GB" sz="1700" dirty="0">
                <a:solidFill>
                  <a:schemeClr val="bg1"/>
                </a:solidFill>
                <a:latin typeface="+mn-lt"/>
              </a:rPr>
              <a:t>With flows up to 100 metres thick in places, it soon filled up the whole area of the Giant’s Causeway.</a:t>
            </a:r>
          </a:p>
        </p:txBody>
      </p:sp>
      <p:sp>
        <p:nvSpPr>
          <p:cNvPr id="19" name="Oval 18">
            <a:extLst>
              <a:ext uri="{FF2B5EF4-FFF2-40B4-BE49-F238E27FC236}">
                <a16:creationId xmlns:a16="http://schemas.microsoft.com/office/drawing/2014/main" id="{32B55D45-BED8-0A4A-86B4-B611C15B3B7C}"/>
              </a:ext>
            </a:extLst>
          </p:cNvPr>
          <p:cNvSpPr/>
          <p:nvPr/>
        </p:nvSpPr>
        <p:spPr>
          <a:xfrm rot="1872434">
            <a:off x="5446344" y="4124728"/>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3086699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6319AD-9378-4A4D-962C-2775E508F701}"/>
              </a:ext>
            </a:extLst>
          </p:cNvPr>
          <p:cNvPicPr>
            <a:picLocks noChangeAspect="1"/>
          </p:cNvPicPr>
          <p:nvPr/>
        </p:nvPicPr>
        <p:blipFill rotWithShape="1">
          <a:blip r:embed="rId2">
            <a:extLst>
              <a:ext uri="{28A0092B-C50C-407E-A947-70E740481C1C}">
                <a14:useLocalDpi xmlns:a14="http://schemas.microsoft.com/office/drawing/2010/main" val="0"/>
              </a:ext>
            </a:extLst>
          </a:blip>
          <a:srcRect l="43" t="34095" b="53516"/>
          <a:stretch/>
        </p:blipFill>
        <p:spPr bwMode="auto">
          <a:xfrm>
            <a:off x="3264851" y="1156692"/>
            <a:ext cx="5042807" cy="468824"/>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DA4FF0-2F14-7E4E-9EEC-6F4BD2BB1BF0}"/>
              </a:ext>
            </a:extLst>
          </p:cNvPr>
          <p:cNvPicPr>
            <a:picLocks noChangeAspect="1"/>
          </p:cNvPicPr>
          <p:nvPr/>
        </p:nvPicPr>
        <p:blipFill>
          <a:blip r:embed="rId2">
            <a:extLst>
              <a:ext uri="{28A0092B-C50C-407E-A947-70E740481C1C}">
                <a14:useLocalDpi xmlns:a14="http://schemas.microsoft.com/office/drawing/2010/main" val="0"/>
              </a:ext>
            </a:extLst>
          </a:blip>
          <a:srcRect l="84" r="-41"/>
          <a:stretch>
            <a:fillRect/>
          </a:stretch>
        </p:blipFill>
        <p:spPr bwMode="auto">
          <a:xfrm>
            <a:off x="3264851" y="1895708"/>
            <a:ext cx="5042807" cy="3784311"/>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94C040-25DD-CA47-9E8A-A66874FA9FFE}"/>
              </a:ext>
            </a:extLst>
          </p:cNvPr>
          <p:cNvSpPr/>
          <p:nvPr/>
        </p:nvSpPr>
        <p:spPr>
          <a:xfrm>
            <a:off x="836342" y="925551"/>
            <a:ext cx="3323063" cy="4984595"/>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4BCBCFF-02DD-CF4E-859A-7DCC07ED26CD}"/>
              </a:ext>
            </a:extLst>
          </p:cNvPr>
          <p:cNvSpPr/>
          <p:nvPr/>
        </p:nvSpPr>
        <p:spPr>
          <a:xfrm>
            <a:off x="1070519" y="1300644"/>
            <a:ext cx="2787804" cy="4247317"/>
          </a:xfrm>
          <a:prstGeom prst="rect">
            <a:avLst/>
          </a:prstGeom>
        </p:spPr>
        <p:txBody>
          <a:bodyPr wrap="square">
            <a:spAutoFit/>
          </a:bodyPr>
          <a:lstStyle/>
          <a:p>
            <a:r>
              <a:rPr lang="en-GB" altLang="en-US" dirty="0">
                <a:solidFill>
                  <a:schemeClr val="bg1"/>
                </a:solidFill>
                <a:latin typeface="Twinkl" pitchFamily="2" charset="77"/>
                <a:ea typeface="Sassoon Infant Rg" panose="02000503030000020003" pitchFamily="2" charset="0"/>
              </a:rPr>
              <a:t>It was when the lava began to cool that things got really interesting!  </a:t>
            </a:r>
          </a:p>
          <a:p>
            <a:r>
              <a:rPr lang="en-GB" altLang="en-US" dirty="0">
                <a:solidFill>
                  <a:schemeClr val="bg1"/>
                </a:solidFill>
                <a:latin typeface="Twinkl" pitchFamily="2" charset="77"/>
                <a:ea typeface="Sassoon Infant Rg" panose="02000503030000020003" pitchFamily="2" charset="0"/>
              </a:rPr>
              <a:t>At the bottom of the deep lava pool, cracks formed as the rocks below were much cooler than the lava on top. This however was not unusual and happens with most rock formations.</a:t>
            </a:r>
          </a:p>
          <a:p>
            <a:r>
              <a:rPr lang="en-GB" altLang="en-US" dirty="0">
                <a:solidFill>
                  <a:schemeClr val="bg1"/>
                </a:solidFill>
                <a:latin typeface="Twinkl" pitchFamily="2" charset="77"/>
                <a:ea typeface="Sassoon Infant Rg" panose="02000503030000020003" pitchFamily="2" charset="0"/>
              </a:rPr>
              <a:t>As these cracks grew and spread, they formed strange hexagonal shapes.</a:t>
            </a:r>
          </a:p>
        </p:txBody>
      </p:sp>
      <p:sp>
        <p:nvSpPr>
          <p:cNvPr id="6" name="Oval 5">
            <a:extLst>
              <a:ext uri="{FF2B5EF4-FFF2-40B4-BE49-F238E27FC236}">
                <a16:creationId xmlns:a16="http://schemas.microsoft.com/office/drawing/2014/main" id="{758CC8FE-7265-B44D-A41E-C9829F98B830}"/>
              </a:ext>
            </a:extLst>
          </p:cNvPr>
          <p:cNvSpPr/>
          <p:nvPr/>
        </p:nvSpPr>
        <p:spPr>
          <a:xfrm>
            <a:off x="6177775" y="925551"/>
            <a:ext cx="2129883" cy="2074127"/>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E184AF46-494E-8749-BCFB-2D436AE1183F}"/>
              </a:ext>
            </a:extLst>
          </p:cNvPr>
          <p:cNvSpPr/>
          <p:nvPr/>
        </p:nvSpPr>
        <p:spPr>
          <a:xfrm>
            <a:off x="6322743" y="1384193"/>
            <a:ext cx="1884556" cy="1200329"/>
          </a:xfrm>
          <a:prstGeom prst="rect">
            <a:avLst/>
          </a:prstGeom>
        </p:spPr>
        <p:txBody>
          <a:bodyPr wrap="square">
            <a:spAutoFit/>
          </a:bodyPr>
          <a:lstStyle/>
          <a:p>
            <a:pPr algn="ctr"/>
            <a:r>
              <a:rPr lang="en-GB" altLang="en-US" dirty="0">
                <a:solidFill>
                  <a:schemeClr val="bg1"/>
                </a:solidFill>
              </a:rPr>
              <a:t>This is what other lava looks like once it’s cooled!</a:t>
            </a:r>
          </a:p>
        </p:txBody>
      </p:sp>
      <p:sp>
        <p:nvSpPr>
          <p:cNvPr id="8" name="Oval 7">
            <a:extLst>
              <a:ext uri="{FF2B5EF4-FFF2-40B4-BE49-F238E27FC236}">
                <a16:creationId xmlns:a16="http://schemas.microsoft.com/office/drawing/2014/main" id="{9CB27F5A-CAE4-1347-BA24-F67036AE9C34}"/>
              </a:ext>
            </a:extLst>
          </p:cNvPr>
          <p:cNvSpPr/>
          <p:nvPr/>
        </p:nvSpPr>
        <p:spPr>
          <a:xfrm>
            <a:off x="7862381" y="2899203"/>
            <a:ext cx="689835" cy="65595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1830920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286AB6-DA4F-0840-A197-BBDE3FBE0177}"/>
              </a:ext>
            </a:extLst>
          </p:cNvPr>
          <p:cNvSpPr/>
          <p:nvPr/>
        </p:nvSpPr>
        <p:spPr>
          <a:xfrm>
            <a:off x="5722868" y="1260088"/>
            <a:ext cx="2674000" cy="4092497"/>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extLst>
              <a:ext uri="{FF2B5EF4-FFF2-40B4-BE49-F238E27FC236}">
                <a16:creationId xmlns:a16="http://schemas.microsoft.com/office/drawing/2014/main" id="{795F2803-0133-874D-AC7E-4BE4A9E9CD57}"/>
              </a:ext>
            </a:extLst>
          </p:cNvPr>
          <p:cNvPicPr>
            <a:picLocks noChangeAspect="1"/>
          </p:cNvPicPr>
          <p:nvPr/>
        </p:nvPicPr>
        <p:blipFill rotWithShape="1">
          <a:blip r:embed="rId2">
            <a:extLst>
              <a:ext uri="{28A0092B-C50C-407E-A947-70E740481C1C}">
                <a14:useLocalDpi xmlns:a14="http://schemas.microsoft.com/office/drawing/2010/main" val="0"/>
              </a:ext>
            </a:extLst>
          </a:blip>
          <a:srcRect l="-451" t="50501" r="451" b="5619"/>
          <a:stretch/>
        </p:blipFill>
        <p:spPr bwMode="auto">
          <a:xfrm>
            <a:off x="735982" y="811045"/>
            <a:ext cx="4741558" cy="150840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D26957-40B0-E34B-811C-5CF715E11D2C}"/>
              </a:ext>
            </a:extLst>
          </p:cNvPr>
          <p:cNvSpPr/>
          <p:nvPr/>
        </p:nvSpPr>
        <p:spPr>
          <a:xfrm>
            <a:off x="6094181" y="1575874"/>
            <a:ext cx="2007218" cy="3416320"/>
          </a:xfrm>
          <a:prstGeom prst="rect">
            <a:avLst/>
          </a:prstGeom>
        </p:spPr>
        <p:txBody>
          <a:bodyPr wrap="square">
            <a:spAutoFit/>
          </a:bodyPr>
          <a:lstStyle/>
          <a:p>
            <a:r>
              <a:rPr lang="en-GB" altLang="en-US" dirty="0">
                <a:solidFill>
                  <a:schemeClr val="bg1"/>
                </a:solidFill>
                <a:latin typeface="Twinkl" pitchFamily="2" charset="77"/>
                <a:ea typeface="Sassoon Infant Rg" panose="02000503030000020003" pitchFamily="2" charset="0"/>
              </a:rPr>
              <a:t> As it cooled further, the cracks started to creep upwards. They were still keeping the same strange hexagonal shapes, but were now transforming into tall pillars made of basalt. </a:t>
            </a:r>
          </a:p>
        </p:txBody>
      </p:sp>
      <p:pic>
        <p:nvPicPr>
          <p:cNvPr id="3" name="Picture 3">
            <a:extLst>
              <a:ext uri="{FF2B5EF4-FFF2-40B4-BE49-F238E27FC236}">
                <a16:creationId xmlns:a16="http://schemas.microsoft.com/office/drawing/2014/main" id="{EC186902-51E1-9A40-8D2E-0DACBEA352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982" y="2587086"/>
            <a:ext cx="4741558" cy="3437566"/>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6D62886-F68F-3B45-B3F6-4046E52FEDE0}"/>
              </a:ext>
            </a:extLst>
          </p:cNvPr>
          <p:cNvSpPr/>
          <p:nvPr/>
        </p:nvSpPr>
        <p:spPr bwMode="auto">
          <a:xfrm>
            <a:off x="981309" y="903288"/>
            <a:ext cx="2525713" cy="2525712"/>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6">
            <a:extLst>
              <a:ext uri="{FF2B5EF4-FFF2-40B4-BE49-F238E27FC236}">
                <a16:creationId xmlns:a16="http://schemas.microsoft.com/office/drawing/2014/main" id="{AA125CBF-DFD1-0046-9134-67DF12A98BF8}"/>
              </a:ext>
            </a:extLst>
          </p:cNvPr>
          <p:cNvSpPr txBox="1">
            <a:spLocks noChangeArrowheads="1"/>
          </p:cNvSpPr>
          <p:nvPr/>
        </p:nvSpPr>
        <p:spPr bwMode="auto">
          <a:xfrm>
            <a:off x="1082596" y="1472354"/>
            <a:ext cx="2323138" cy="1569550"/>
          </a:xfrm>
          <a:prstGeom prst="rect">
            <a:avLst/>
          </a:prstGeom>
          <a:noFill/>
          <a:ln>
            <a:noFill/>
          </a:ln>
        </p:spPr>
        <p:txBody>
          <a:bodyPr>
            <a:spAutoFit/>
          </a:bodyPr>
          <a:lstStyle>
            <a:lvl1pPr>
              <a:defRPr>
                <a:solidFill>
                  <a:schemeClr val="tx1"/>
                </a:solidFill>
                <a:latin typeface="Twinkl" pitchFamily="2" charset="77"/>
              </a:defRPr>
            </a:lvl1pPr>
            <a:lvl2pPr marL="742950" indent="-285750">
              <a:defRPr>
                <a:solidFill>
                  <a:schemeClr val="tx1"/>
                </a:solidFill>
                <a:latin typeface="Twinkl" pitchFamily="2" charset="77"/>
              </a:defRPr>
            </a:lvl2pPr>
            <a:lvl3pPr marL="1143000" indent="-228600">
              <a:defRPr>
                <a:solidFill>
                  <a:schemeClr val="tx1"/>
                </a:solidFill>
                <a:latin typeface="Twinkl" pitchFamily="2" charset="77"/>
              </a:defRPr>
            </a:lvl3pPr>
            <a:lvl4pPr marL="1600200" indent="-228600">
              <a:defRPr>
                <a:solidFill>
                  <a:schemeClr val="tx1"/>
                </a:solidFill>
                <a:latin typeface="Twinkl" pitchFamily="2" charset="77"/>
              </a:defRPr>
            </a:lvl4pPr>
            <a:lvl5pPr marL="2057400" indent="-228600">
              <a:defRPr>
                <a:solidFill>
                  <a:schemeClr val="tx1"/>
                </a:solidFill>
                <a:latin typeface="Twinkl" pitchFamily="2" charset="77"/>
              </a:defRPr>
            </a:lvl5pPr>
            <a:lvl6pPr marL="2514600" indent="-228600" fontAlgn="base">
              <a:spcBef>
                <a:spcPct val="0"/>
              </a:spcBef>
              <a:spcAft>
                <a:spcPct val="0"/>
              </a:spcAft>
              <a:defRPr>
                <a:solidFill>
                  <a:schemeClr val="tx1"/>
                </a:solidFill>
                <a:latin typeface="Twinkl" pitchFamily="2" charset="77"/>
              </a:defRPr>
            </a:lvl6pPr>
            <a:lvl7pPr marL="2971800" indent="-228600" fontAlgn="base">
              <a:spcBef>
                <a:spcPct val="0"/>
              </a:spcBef>
              <a:spcAft>
                <a:spcPct val="0"/>
              </a:spcAft>
              <a:defRPr>
                <a:solidFill>
                  <a:schemeClr val="tx1"/>
                </a:solidFill>
                <a:latin typeface="Twinkl" pitchFamily="2" charset="77"/>
              </a:defRPr>
            </a:lvl7pPr>
            <a:lvl8pPr marL="3429000" indent="-228600" fontAlgn="base">
              <a:spcBef>
                <a:spcPct val="0"/>
              </a:spcBef>
              <a:spcAft>
                <a:spcPct val="0"/>
              </a:spcAft>
              <a:defRPr>
                <a:solidFill>
                  <a:schemeClr val="tx1"/>
                </a:solidFill>
                <a:latin typeface="Twinkl" pitchFamily="2" charset="77"/>
              </a:defRPr>
            </a:lvl8pPr>
            <a:lvl9pPr marL="3886200" indent="-228600" fontAlgn="base">
              <a:spcBef>
                <a:spcPct val="0"/>
              </a:spcBef>
              <a:spcAft>
                <a:spcPct val="0"/>
              </a:spcAft>
              <a:defRPr>
                <a:solidFill>
                  <a:schemeClr val="tx1"/>
                </a:solidFill>
                <a:latin typeface="Twinkl" pitchFamily="2" charset="77"/>
              </a:defRPr>
            </a:lvl9pPr>
          </a:lstStyle>
          <a:p>
            <a:pPr algn="ctr" eaLnBrk="1" hangingPunct="1"/>
            <a:r>
              <a:rPr lang="en-GB" altLang="en-US" sz="1600" dirty="0">
                <a:solidFill>
                  <a:schemeClr val="bg1"/>
                </a:solidFill>
              </a:rPr>
              <a:t>The size of the pillars was primarily determined by the speed at which the lava from the volcanic eruption cooled. </a:t>
            </a:r>
          </a:p>
        </p:txBody>
      </p:sp>
      <p:sp>
        <p:nvSpPr>
          <p:cNvPr id="11" name="Oval 10">
            <a:extLst>
              <a:ext uri="{FF2B5EF4-FFF2-40B4-BE49-F238E27FC236}">
                <a16:creationId xmlns:a16="http://schemas.microsoft.com/office/drawing/2014/main" id="{315CE4AA-E652-C54B-B147-F6D1E7F67AA8}"/>
              </a:ext>
            </a:extLst>
          </p:cNvPr>
          <p:cNvSpPr/>
          <p:nvPr/>
        </p:nvSpPr>
        <p:spPr>
          <a:xfrm>
            <a:off x="3507021" y="2411693"/>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196357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89239C-6A67-4A4A-B740-486E065760AB}"/>
              </a:ext>
            </a:extLst>
          </p:cNvPr>
          <p:cNvSpPr/>
          <p:nvPr/>
        </p:nvSpPr>
        <p:spPr>
          <a:xfrm>
            <a:off x="0" y="652497"/>
            <a:ext cx="9144000" cy="92264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F310C-A590-614F-A897-366B81701FBD}"/>
              </a:ext>
            </a:extLst>
          </p:cNvPr>
          <p:cNvSpPr txBox="1">
            <a:spLocks/>
          </p:cNvSpPr>
          <p:nvPr/>
        </p:nvSpPr>
        <p:spPr>
          <a:xfrm>
            <a:off x="457200" y="765175"/>
            <a:ext cx="8220075" cy="708025"/>
          </a:xfrm>
          <a:prstGeom prst="roundRect">
            <a:avLst>
              <a:gd name="adj" fmla="val 9639"/>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dirty="0">
                <a:solidFill>
                  <a:schemeClr val="bg1"/>
                </a:solidFill>
                <a:latin typeface="Twinkl SemiBold" pitchFamily="2" charset="77"/>
              </a:rPr>
              <a:t>Welcome One and All!</a:t>
            </a:r>
          </a:p>
        </p:txBody>
      </p:sp>
      <p:sp>
        <p:nvSpPr>
          <p:cNvPr id="3" name="Content Placeholder 2">
            <a:extLst>
              <a:ext uri="{FF2B5EF4-FFF2-40B4-BE49-F238E27FC236}">
                <a16:creationId xmlns:a16="http://schemas.microsoft.com/office/drawing/2014/main" id="{2B30132B-998A-A440-BDC5-11004EAA12F1}"/>
              </a:ext>
            </a:extLst>
          </p:cNvPr>
          <p:cNvSpPr txBox="1">
            <a:spLocks/>
          </p:cNvSpPr>
          <p:nvPr/>
        </p:nvSpPr>
        <p:spPr>
          <a:xfrm>
            <a:off x="755650" y="1687823"/>
            <a:ext cx="7632700" cy="4405001"/>
          </a:xfrm>
          <a:prstGeom prst="roundRect">
            <a:avLst>
              <a:gd name="adj" fmla="val 2583"/>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77"/>
                <a:ea typeface="Sassoon Infant Rg" panose="02000503030000020003" pitchFamily="2" charset="0"/>
              </a:rPr>
              <a:t>The new Giant’s Causeway visitor centre was opened in July 2012.</a:t>
            </a:r>
          </a:p>
          <a:p>
            <a:r>
              <a:rPr lang="en-GB" altLang="en-US" dirty="0">
                <a:latin typeface="Twinkl" pitchFamily="2" charset="77"/>
                <a:ea typeface="Sassoon Infant Rg" panose="02000503030000020003" pitchFamily="2" charset="0"/>
              </a:rPr>
              <a:t>Its design divides the opinions of those that visit.</a:t>
            </a:r>
          </a:p>
        </p:txBody>
      </p:sp>
      <p:pic>
        <p:nvPicPr>
          <p:cNvPr id="4" name="Picture 6">
            <a:extLst>
              <a:ext uri="{FF2B5EF4-FFF2-40B4-BE49-F238E27FC236}">
                <a16:creationId xmlns:a16="http://schemas.microsoft.com/office/drawing/2014/main" id="{1172521B-0E8B-9948-87E8-369F52DE0017}"/>
              </a:ext>
            </a:extLst>
          </p:cNvPr>
          <p:cNvPicPr>
            <a:picLocks noChangeAspect="1"/>
          </p:cNvPicPr>
          <p:nvPr/>
        </p:nvPicPr>
        <p:blipFill rotWithShape="1">
          <a:blip r:embed="rId2">
            <a:extLst>
              <a:ext uri="{28A0092B-C50C-407E-A947-70E740481C1C}">
                <a14:useLocalDpi xmlns:a14="http://schemas.microsoft.com/office/drawing/2010/main" val="0"/>
              </a:ext>
            </a:extLst>
          </a:blip>
          <a:srcRect t="24456"/>
          <a:stretch/>
        </p:blipFill>
        <p:spPr bwMode="auto">
          <a:xfrm>
            <a:off x="1566342" y="2691598"/>
            <a:ext cx="6001790" cy="3401226"/>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0D2BFC37-071F-3E4B-BAF4-9CDA0668A845}"/>
              </a:ext>
            </a:extLst>
          </p:cNvPr>
          <p:cNvSpPr/>
          <p:nvPr/>
        </p:nvSpPr>
        <p:spPr>
          <a:xfrm>
            <a:off x="830737" y="3701486"/>
            <a:ext cx="1181731" cy="1143790"/>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Oval 6">
            <a:extLst>
              <a:ext uri="{FF2B5EF4-FFF2-40B4-BE49-F238E27FC236}">
                <a16:creationId xmlns:a16="http://schemas.microsoft.com/office/drawing/2014/main" id="{42EF511F-B0B9-2549-93A6-F0476C0F94D1}"/>
              </a:ext>
            </a:extLst>
          </p:cNvPr>
          <p:cNvSpPr/>
          <p:nvPr/>
        </p:nvSpPr>
        <p:spPr>
          <a:xfrm>
            <a:off x="1534715" y="2752886"/>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 name="Oval 8">
            <a:extLst>
              <a:ext uri="{FF2B5EF4-FFF2-40B4-BE49-F238E27FC236}">
                <a16:creationId xmlns:a16="http://schemas.microsoft.com/office/drawing/2014/main" id="{FAE7EDB0-68F0-7040-A075-4B6CE648D5EB}"/>
              </a:ext>
            </a:extLst>
          </p:cNvPr>
          <p:cNvSpPr/>
          <p:nvPr/>
        </p:nvSpPr>
        <p:spPr>
          <a:xfrm>
            <a:off x="7002563" y="4437720"/>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 name="Oval 9">
            <a:extLst>
              <a:ext uri="{FF2B5EF4-FFF2-40B4-BE49-F238E27FC236}">
                <a16:creationId xmlns:a16="http://schemas.microsoft.com/office/drawing/2014/main" id="{22148CF6-1076-2845-A17A-DC09B6DC5492}"/>
              </a:ext>
            </a:extLst>
          </p:cNvPr>
          <p:cNvSpPr/>
          <p:nvPr/>
        </p:nvSpPr>
        <p:spPr>
          <a:xfrm>
            <a:off x="7623428" y="5252832"/>
            <a:ext cx="689835" cy="655952"/>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201868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90F68B-EB4C-1E47-BC64-AE9EA3E112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847725"/>
            <a:ext cx="3876675" cy="51689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5D370E4-4A9C-CE42-9B3A-C49C14175D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9288" y="847725"/>
            <a:ext cx="3876675" cy="51689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E763875-AB9B-1243-91C1-9C9CFB07B95F}"/>
              </a:ext>
            </a:extLst>
          </p:cNvPr>
          <p:cNvSpPr/>
          <p:nvPr/>
        </p:nvSpPr>
        <p:spPr>
          <a:xfrm>
            <a:off x="6511210" y="958645"/>
            <a:ext cx="1670747" cy="1719827"/>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5">
            <a:extLst>
              <a:ext uri="{FF2B5EF4-FFF2-40B4-BE49-F238E27FC236}">
                <a16:creationId xmlns:a16="http://schemas.microsoft.com/office/drawing/2014/main" id="{2D7C038E-4B17-8A43-BC3F-E3F7A9468372}"/>
              </a:ext>
            </a:extLst>
          </p:cNvPr>
          <p:cNvSpPr txBox="1"/>
          <p:nvPr/>
        </p:nvSpPr>
        <p:spPr>
          <a:xfrm>
            <a:off x="6591589" y="1456883"/>
            <a:ext cx="1509989" cy="607934"/>
          </a:xfrm>
          <a:prstGeom prst="rect">
            <a:avLst/>
          </a:prstGeom>
          <a:solidFill>
            <a:srgbClr val="47B1E5"/>
          </a:solidFill>
        </p:spPr>
        <p:txBody>
          <a:bodyPr>
            <a:spAutoFit/>
          </a:bodyPr>
          <a:lstStyle/>
          <a:p>
            <a:pPr algn="ctr" eaLnBrk="1" fontAlgn="auto" hangingPunct="1">
              <a:spcBef>
                <a:spcPts val="0"/>
              </a:spcBef>
              <a:spcAft>
                <a:spcPts val="0"/>
              </a:spcAft>
              <a:defRPr/>
            </a:pPr>
            <a:r>
              <a:rPr lang="en-GB" sz="2000" dirty="0">
                <a:solidFill>
                  <a:schemeClr val="bg1"/>
                </a:solidFill>
                <a:latin typeface="+mn-lt"/>
              </a:rPr>
              <a:t>What do you think?</a:t>
            </a:r>
          </a:p>
        </p:txBody>
      </p:sp>
      <p:sp>
        <p:nvSpPr>
          <p:cNvPr id="8" name="Oval 7">
            <a:extLst>
              <a:ext uri="{FF2B5EF4-FFF2-40B4-BE49-F238E27FC236}">
                <a16:creationId xmlns:a16="http://schemas.microsoft.com/office/drawing/2014/main" id="{652952C6-BB36-5A42-914B-3F40F9677E66}"/>
              </a:ext>
            </a:extLst>
          </p:cNvPr>
          <p:cNvSpPr/>
          <p:nvPr/>
        </p:nvSpPr>
        <p:spPr>
          <a:xfrm>
            <a:off x="5901754" y="630669"/>
            <a:ext cx="689835" cy="655952"/>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364138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897348-CC0C-4048-BF35-04F6AF4B72AE}"/>
              </a:ext>
            </a:extLst>
          </p:cNvPr>
          <p:cNvSpPr/>
          <p:nvPr/>
        </p:nvSpPr>
        <p:spPr>
          <a:xfrm>
            <a:off x="0" y="652497"/>
            <a:ext cx="9144000" cy="922649"/>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35C93-247D-A944-8041-3FBDD2CBA783}"/>
              </a:ext>
            </a:extLst>
          </p:cNvPr>
          <p:cNvSpPr txBox="1">
            <a:spLocks/>
          </p:cNvSpPr>
          <p:nvPr/>
        </p:nvSpPr>
        <p:spPr>
          <a:xfrm>
            <a:off x="457200" y="831850"/>
            <a:ext cx="8220075" cy="641350"/>
          </a:xfrm>
          <a:prstGeom prst="roundRect">
            <a:avLst>
              <a:gd name="adj" fmla="val 9639"/>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3100" dirty="0">
                <a:solidFill>
                  <a:schemeClr val="bg1"/>
                </a:solidFill>
                <a:latin typeface="Twinkl SemiBold" pitchFamily="2" charset="77"/>
              </a:rPr>
              <a:t>A GIANT musical organ? A GIANT’S boot?</a:t>
            </a:r>
          </a:p>
        </p:txBody>
      </p:sp>
      <p:pic>
        <p:nvPicPr>
          <p:cNvPr id="4" name="Picture 3">
            <a:extLst>
              <a:ext uri="{FF2B5EF4-FFF2-40B4-BE49-F238E27FC236}">
                <a16:creationId xmlns:a16="http://schemas.microsoft.com/office/drawing/2014/main" id="{60CB52AD-762F-7848-8F5B-D55C9CE8E3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10" b="11910"/>
          <a:stretch/>
        </p:blipFill>
        <p:spPr bwMode="auto">
          <a:xfrm>
            <a:off x="4796565" y="3950790"/>
            <a:ext cx="3299108" cy="205161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3E8796-98C3-1042-862D-CEA59B35BF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51"/>
          <a:stretch/>
        </p:blipFill>
        <p:spPr bwMode="auto">
          <a:xfrm>
            <a:off x="4796565" y="1909903"/>
            <a:ext cx="3311354" cy="186173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F88D067-1E5D-FF4D-AA13-88DDAD715197}"/>
              </a:ext>
            </a:extLst>
          </p:cNvPr>
          <p:cNvSpPr/>
          <p:nvPr/>
        </p:nvSpPr>
        <p:spPr>
          <a:xfrm>
            <a:off x="910027" y="1909903"/>
            <a:ext cx="3569755" cy="4092497"/>
          </a:xfrm>
          <a:prstGeom prst="rect">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55B932-4D66-DA40-BBD0-4E6914A60FFB}"/>
              </a:ext>
            </a:extLst>
          </p:cNvPr>
          <p:cNvSpPr txBox="1">
            <a:spLocks/>
          </p:cNvSpPr>
          <p:nvPr/>
        </p:nvSpPr>
        <p:spPr>
          <a:xfrm>
            <a:off x="1193357" y="2182082"/>
            <a:ext cx="2998527" cy="1782762"/>
          </a:xfrm>
          <a:prstGeom prst="roundRect">
            <a:avLst>
              <a:gd name="adj" fmla="val 2583"/>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solidFill>
                  <a:schemeClr val="bg1"/>
                </a:solidFill>
                <a:latin typeface="Twinkl" pitchFamily="2" charset="77"/>
                <a:ea typeface="Sassoon Infant Rg" panose="02000503030000020003" pitchFamily="2" charset="0"/>
              </a:rPr>
              <a:t>After the million years of weathering, some of the structures in the Giant’s Causeway resemble objects, such as an </a:t>
            </a:r>
            <a:r>
              <a:rPr lang="en-GB" altLang="en-US" b="1" i="1" dirty="0">
                <a:solidFill>
                  <a:schemeClr val="bg1"/>
                </a:solidFill>
                <a:latin typeface="+mn-lt"/>
                <a:ea typeface="Sassoon Infant Rg" panose="02000503030000020003" pitchFamily="2" charset="0"/>
              </a:rPr>
              <a:t>organ</a:t>
            </a:r>
            <a:r>
              <a:rPr lang="en-GB" altLang="en-US" dirty="0">
                <a:solidFill>
                  <a:schemeClr val="bg1"/>
                </a:solidFill>
                <a:latin typeface="Twinkl" pitchFamily="2" charset="77"/>
                <a:ea typeface="Sassoon Infant Rg" panose="02000503030000020003" pitchFamily="2" charset="0"/>
              </a:rPr>
              <a:t> (reportedly played by Finn McCool’s wife, </a:t>
            </a:r>
            <a:r>
              <a:rPr lang="en-GB" altLang="en-US" dirty="0" err="1">
                <a:solidFill>
                  <a:schemeClr val="bg1"/>
                </a:solidFill>
                <a:latin typeface="Twinkl" pitchFamily="2" charset="77"/>
                <a:ea typeface="Sassoon Infant Rg" panose="02000503030000020003" pitchFamily="2" charset="0"/>
              </a:rPr>
              <a:t>Oonagh</a:t>
            </a:r>
            <a:r>
              <a:rPr lang="en-GB" altLang="en-US" dirty="0">
                <a:solidFill>
                  <a:schemeClr val="bg1"/>
                </a:solidFill>
                <a:latin typeface="Twinkl" pitchFamily="2" charset="77"/>
                <a:ea typeface="Sassoon Infant Rg" panose="02000503030000020003" pitchFamily="2" charset="0"/>
              </a:rPr>
              <a:t>) and a </a:t>
            </a:r>
            <a:r>
              <a:rPr lang="en-GB" altLang="en-US" b="1" i="1" dirty="0">
                <a:solidFill>
                  <a:schemeClr val="bg1"/>
                </a:solidFill>
                <a:latin typeface="Twinkl" pitchFamily="2" charset="77"/>
                <a:ea typeface="Sassoon Infant Rg" panose="02000503030000020003" pitchFamily="2" charset="0"/>
              </a:rPr>
              <a:t>giant's boot</a:t>
            </a:r>
            <a:r>
              <a:rPr lang="en-GB" altLang="en-US" dirty="0">
                <a:solidFill>
                  <a:schemeClr val="bg1"/>
                </a:solidFill>
                <a:latin typeface="Twinkl" pitchFamily="2" charset="77"/>
                <a:ea typeface="Sassoon Infant Rg" panose="02000503030000020003" pitchFamily="2" charset="0"/>
              </a:rPr>
              <a:t> (reported to have fallen off Finn McCool’s foot as he fled from the ferocious Scottish giant, </a:t>
            </a:r>
            <a:r>
              <a:rPr lang="en-GB" altLang="en-US" dirty="0" err="1">
                <a:solidFill>
                  <a:schemeClr val="bg1"/>
                </a:solidFill>
                <a:latin typeface="Twinkl" pitchFamily="2" charset="77"/>
                <a:ea typeface="Sassoon Infant Rg" panose="02000503030000020003" pitchFamily="2" charset="0"/>
              </a:rPr>
              <a:t>Benandonner</a:t>
            </a:r>
            <a:r>
              <a:rPr lang="en-GB" altLang="en-US" dirty="0">
                <a:solidFill>
                  <a:schemeClr val="bg1"/>
                </a:solidFill>
                <a:latin typeface="Twinkl" pitchFamily="2" charset="77"/>
                <a:ea typeface="Sassoon Infant Rg" panose="02000503030000020003" pitchFamily="2" charset="0"/>
              </a:rPr>
              <a:t>). </a:t>
            </a:r>
          </a:p>
        </p:txBody>
      </p:sp>
      <p:sp>
        <p:nvSpPr>
          <p:cNvPr id="10" name="Oval 9">
            <a:extLst>
              <a:ext uri="{FF2B5EF4-FFF2-40B4-BE49-F238E27FC236}">
                <a16:creationId xmlns:a16="http://schemas.microsoft.com/office/drawing/2014/main" id="{AB10C49B-211B-084F-A0A1-38AF059F0296}"/>
              </a:ext>
            </a:extLst>
          </p:cNvPr>
          <p:cNvSpPr/>
          <p:nvPr/>
        </p:nvSpPr>
        <p:spPr>
          <a:xfrm>
            <a:off x="7686844" y="3841066"/>
            <a:ext cx="842150" cy="815112"/>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Oval 11">
            <a:extLst>
              <a:ext uri="{FF2B5EF4-FFF2-40B4-BE49-F238E27FC236}">
                <a16:creationId xmlns:a16="http://schemas.microsoft.com/office/drawing/2014/main" id="{389FF519-1096-8441-8AB2-194AB9ED056A}"/>
              </a:ext>
            </a:extLst>
          </p:cNvPr>
          <p:cNvSpPr/>
          <p:nvPr/>
        </p:nvSpPr>
        <p:spPr>
          <a:xfrm>
            <a:off x="4662752" y="1662994"/>
            <a:ext cx="689835" cy="655952"/>
          </a:xfrm>
          <a:prstGeom prst="ellipse">
            <a:avLst/>
          </a:prstGeom>
          <a:solidFill>
            <a:srgbClr val="006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extLst>
      <p:ext uri="{BB962C8B-B14F-4D97-AF65-F5344CB8AC3E}">
        <p14:creationId xmlns:p14="http://schemas.microsoft.com/office/powerpoint/2010/main" val="2240920595"/>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TotalTime>
  <Words>430</Words>
  <Application>Microsoft Office PowerPoint</Application>
  <PresentationFormat>On-screen Show (4:3)</PresentationFormat>
  <Paragraphs>26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Twinkl</vt:lpstr>
      <vt:lpstr>Sassoon Infant Rg</vt:lpstr>
      <vt:lpstr>Calibri</vt:lpstr>
      <vt:lpstr>Arial</vt:lpstr>
      <vt:lpstr>Roboto</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twiknl</dc:creator>
  <cp:lastModifiedBy>Sue Lawrence</cp:lastModifiedBy>
  <cp:revision>13</cp:revision>
  <dcterms:created xsi:type="dcterms:W3CDTF">2020-11-12T15:47:15Z</dcterms:created>
  <dcterms:modified xsi:type="dcterms:W3CDTF">2021-01-25T16:07:15Z</dcterms:modified>
</cp:coreProperties>
</file>