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8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EB46-434D-4D17-894A-16F42437E9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D3D16A-43FB-4C0C-8C6F-D859F842E1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192D2-5212-48B8-8DC6-B945E8F9A57B}"/>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A3F1E288-24C5-4DED-8027-BEBEB7A685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9D1AA3-57E0-4613-B4F0-00D3F5CC0A04}"/>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239007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5352-7474-4A46-B017-F8B4DCF28B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42A374-CFEC-46C3-B246-3736588D3A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931F7-5D63-4683-8FFD-6855244ABBFE}"/>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F001322F-8581-4804-AD13-051F14190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2B813-7812-4B7A-8D14-85E990ADDFD2}"/>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359485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CE21C-AA3B-4CFC-8DC9-CFF8237058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C5AE6E-D283-4C23-8770-81F73A0A27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E1EF64-F2D0-4531-B706-4301CBD52BB8}"/>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4F499410-098D-43FB-9E94-EAAA8EEA8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D853D6-CC98-41EF-9FF5-31105DC5CF2B}"/>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211747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5E05-4E30-4676-958D-00FB36B33C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1327AF-1DD1-42D7-9A6B-E8E2FCA278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0369F-95A0-45FF-83EC-6CED0CBF4362}"/>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D8A6ACF8-7F89-4797-99A2-36B9254AA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329CE-247E-4FC4-A7AF-182C3322AD39}"/>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95971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AA3F-9ACF-4001-8118-337DA85B4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6BDF46-9DBB-4292-8A36-5839CBFA8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C6073A-229C-491C-97F1-906033D0F442}"/>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A94D9FC3-54E7-4E31-A2D2-657EF24A2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096ED-118F-40C7-8754-1AA470D9D9FA}"/>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392346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49B6-D6C1-4F79-99A1-4196F932D9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831937-3EB5-49EC-8F69-DD5C1E7D2D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2D075E-BFCE-4F6E-A28F-A8ACF24A82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A7F01E-F057-43CD-A05C-5A2D4D7486A5}"/>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6" name="Footer Placeholder 5">
            <a:extLst>
              <a:ext uri="{FF2B5EF4-FFF2-40B4-BE49-F238E27FC236}">
                <a16:creationId xmlns:a16="http://schemas.microsoft.com/office/drawing/2014/main" id="{1AD3A768-34C6-4A7A-8AA1-9726122B9B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1BEE3-B5B7-425F-B811-03EA5C74D89C}"/>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209275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FE40-1938-49E0-B234-C0225AE0A6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0BDA2F-ECA3-4683-AF75-2AAF82A9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E19596-6843-427E-8E93-D047448109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3B6F3D-DDE3-4F1D-9D7C-78FE79A3A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96CEF0-A14F-4330-9838-A5EB2F1E31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4F5B22B-1A0D-4C1B-A629-CE010236FFFB}"/>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8" name="Footer Placeholder 7">
            <a:extLst>
              <a:ext uri="{FF2B5EF4-FFF2-40B4-BE49-F238E27FC236}">
                <a16:creationId xmlns:a16="http://schemas.microsoft.com/office/drawing/2014/main" id="{C9DC45C0-3195-4424-A3F5-C2025353BD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51E6B0-84D0-4314-BBBC-A502393FCA47}"/>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4274589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0087-96FE-4EEC-8401-AA5F460F486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2598B-3372-4623-8E35-66D418B17544}"/>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4" name="Footer Placeholder 3">
            <a:extLst>
              <a:ext uri="{FF2B5EF4-FFF2-40B4-BE49-F238E27FC236}">
                <a16:creationId xmlns:a16="http://schemas.microsoft.com/office/drawing/2014/main" id="{173311AC-D2D4-4746-88B6-AEF68295D4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B2643A-1512-4A26-831B-F3A0C5771268}"/>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244143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7C407-9155-4D9F-A015-C7945B6B3B46}"/>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3" name="Footer Placeholder 2">
            <a:extLst>
              <a:ext uri="{FF2B5EF4-FFF2-40B4-BE49-F238E27FC236}">
                <a16:creationId xmlns:a16="http://schemas.microsoft.com/office/drawing/2014/main" id="{DF5EBF3E-6FC9-43E3-A5F0-B2A90EB42B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42C973-BCD0-4AA0-922E-843A64164CBC}"/>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160576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E181-855D-49F3-87C7-02F0F879C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246774-A495-4459-83D7-435BA5E51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15535E-D013-44F5-BD97-563381DB0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61E998-25ED-4DA2-8414-8C921764329A}"/>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6" name="Footer Placeholder 5">
            <a:extLst>
              <a:ext uri="{FF2B5EF4-FFF2-40B4-BE49-F238E27FC236}">
                <a16:creationId xmlns:a16="http://schemas.microsoft.com/office/drawing/2014/main" id="{20176ECC-389B-44A9-9F93-8206B4F270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DDDC3B-BB4F-428E-A58C-B88D5DF3A150}"/>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378998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D341-F129-4713-882B-9822DD3C7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05BDB6-9D22-43AC-9E14-8201114E7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74182C-5B42-4F75-B776-404800676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78596E-4A79-47A7-9F38-DEB908406645}"/>
              </a:ext>
            </a:extLst>
          </p:cNvPr>
          <p:cNvSpPr>
            <a:spLocks noGrp="1"/>
          </p:cNvSpPr>
          <p:nvPr>
            <p:ph type="dt" sz="half" idx="10"/>
          </p:nvPr>
        </p:nvSpPr>
        <p:spPr/>
        <p:txBody>
          <a:bodyPr/>
          <a:lstStyle/>
          <a:p>
            <a:fld id="{5BBC0F60-A800-49FE-8612-429475AEA242}" type="datetimeFigureOut">
              <a:rPr lang="en-GB" smtClean="0"/>
              <a:t>08/01/2021</a:t>
            </a:fld>
            <a:endParaRPr lang="en-GB"/>
          </a:p>
        </p:txBody>
      </p:sp>
      <p:sp>
        <p:nvSpPr>
          <p:cNvPr id="6" name="Footer Placeholder 5">
            <a:extLst>
              <a:ext uri="{FF2B5EF4-FFF2-40B4-BE49-F238E27FC236}">
                <a16:creationId xmlns:a16="http://schemas.microsoft.com/office/drawing/2014/main" id="{9BAF91E9-5F29-41B6-A63F-761460A3B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E58E62-5B21-4097-AF89-9A3DCB46C5C3}"/>
              </a:ext>
            </a:extLst>
          </p:cNvPr>
          <p:cNvSpPr>
            <a:spLocks noGrp="1"/>
          </p:cNvSpPr>
          <p:nvPr>
            <p:ph type="sldNum" sz="quarter" idx="12"/>
          </p:nvPr>
        </p:nvSpPr>
        <p:spPr/>
        <p:txBody>
          <a:bodyPr/>
          <a:lstStyle/>
          <a:p>
            <a:fld id="{4DCDFAC1-7144-4814-B53D-4CC90D2E3FCE}" type="slidenum">
              <a:rPr lang="en-GB" smtClean="0"/>
              <a:t>‹#›</a:t>
            </a:fld>
            <a:endParaRPr lang="en-GB"/>
          </a:p>
        </p:txBody>
      </p:sp>
    </p:spTree>
    <p:extLst>
      <p:ext uri="{BB962C8B-B14F-4D97-AF65-F5344CB8AC3E}">
        <p14:creationId xmlns:p14="http://schemas.microsoft.com/office/powerpoint/2010/main" val="172903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6E78C-93B9-43DB-A54E-C2F810A8E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51046F-1CF2-4223-80AF-8A6268F1E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8A8DB9-CE6A-4467-B2B3-F810A7353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C0F60-A800-49FE-8612-429475AEA242}" type="datetimeFigureOut">
              <a:rPr lang="en-GB" smtClean="0"/>
              <a:t>08/01/2021</a:t>
            </a:fld>
            <a:endParaRPr lang="en-GB"/>
          </a:p>
        </p:txBody>
      </p:sp>
      <p:sp>
        <p:nvSpPr>
          <p:cNvPr id="5" name="Footer Placeholder 4">
            <a:extLst>
              <a:ext uri="{FF2B5EF4-FFF2-40B4-BE49-F238E27FC236}">
                <a16:creationId xmlns:a16="http://schemas.microsoft.com/office/drawing/2014/main" id="{F9EFEAC2-EF92-4F93-9913-7E20F34CA0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201F88-D8FF-487A-A6CF-5F71F21FF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DFAC1-7144-4814-B53D-4CC90D2E3FCE}" type="slidenum">
              <a:rPr lang="en-GB" smtClean="0"/>
              <a:t>‹#›</a:t>
            </a:fld>
            <a:endParaRPr lang="en-GB"/>
          </a:p>
        </p:txBody>
      </p:sp>
    </p:spTree>
    <p:extLst>
      <p:ext uri="{BB962C8B-B14F-4D97-AF65-F5344CB8AC3E}">
        <p14:creationId xmlns:p14="http://schemas.microsoft.com/office/powerpoint/2010/main" val="171427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undcloud.com/talkforwriting/pandor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undcloud.com/talkforwriting/pandor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8A11-62C4-4C8B-B4A4-C831E0BCD256}"/>
              </a:ext>
            </a:extLst>
          </p:cNvPr>
          <p:cNvSpPr>
            <a:spLocks noGrp="1"/>
          </p:cNvSpPr>
          <p:nvPr>
            <p:ph type="ctrTitle"/>
          </p:nvPr>
        </p:nvSpPr>
        <p:spPr/>
        <p:txBody>
          <a:bodyPr/>
          <a:lstStyle/>
          <a:p>
            <a:r>
              <a:rPr lang="en-GB" dirty="0">
                <a:latin typeface="Comic Sans MS" panose="030F0702030302020204" pitchFamily="66" charset="0"/>
              </a:rPr>
              <a:t>The Magical Box – Day 1</a:t>
            </a:r>
          </a:p>
        </p:txBody>
      </p:sp>
      <p:sp>
        <p:nvSpPr>
          <p:cNvPr id="3" name="Subtitle 2">
            <a:extLst>
              <a:ext uri="{FF2B5EF4-FFF2-40B4-BE49-F238E27FC236}">
                <a16:creationId xmlns:a16="http://schemas.microsoft.com/office/drawing/2014/main" id="{12464C49-1428-442D-A25F-64A4568AD443}"/>
              </a:ext>
            </a:extLst>
          </p:cNvPr>
          <p:cNvSpPr>
            <a:spLocks noGrp="1"/>
          </p:cNvSpPr>
          <p:nvPr>
            <p:ph type="subTitle" idx="1"/>
          </p:nvPr>
        </p:nvSpPr>
        <p:spPr/>
        <p:txBody>
          <a:bodyPr/>
          <a:lstStyle/>
          <a:p>
            <a:r>
              <a:rPr lang="en-GB" dirty="0">
                <a:latin typeface="Comic Sans MS" panose="030F0702030302020204" pitchFamily="66" charset="0"/>
              </a:rPr>
              <a:t>Wales and Northern Ireland class</a:t>
            </a:r>
          </a:p>
        </p:txBody>
      </p:sp>
      <p:pic>
        <p:nvPicPr>
          <p:cNvPr id="1026" name="Picture 2" descr="The Story of Pandora's Box">
            <a:extLst>
              <a:ext uri="{FF2B5EF4-FFF2-40B4-BE49-F238E27FC236}">
                <a16:creationId xmlns:a16="http://schemas.microsoft.com/office/drawing/2014/main" id="{EEA1AE88-7747-46A5-A4C4-B7C8F72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019" y="4038799"/>
            <a:ext cx="3742911" cy="262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1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E5AB-4BB9-406B-80C1-831DFFA18536}"/>
              </a:ext>
            </a:extLst>
          </p:cNvPr>
          <p:cNvSpPr>
            <a:spLocks noGrp="1"/>
          </p:cNvSpPr>
          <p:nvPr>
            <p:ph type="title"/>
          </p:nvPr>
        </p:nvSpPr>
        <p:spPr/>
        <p:txBody>
          <a:bodyPr/>
          <a:lstStyle/>
          <a:p>
            <a:r>
              <a:rPr lang="en-GB" dirty="0">
                <a:latin typeface="Comic Sans MS" panose="030F0702030302020204" pitchFamily="66" charset="0"/>
              </a:rPr>
              <a:t>Myth continued…</a:t>
            </a:r>
            <a:endParaRPr lang="en-GB" dirty="0"/>
          </a:p>
        </p:txBody>
      </p:sp>
      <p:sp>
        <p:nvSpPr>
          <p:cNvPr id="3" name="Content Placeholder 2">
            <a:extLst>
              <a:ext uri="{FF2B5EF4-FFF2-40B4-BE49-F238E27FC236}">
                <a16:creationId xmlns:a16="http://schemas.microsoft.com/office/drawing/2014/main" id="{7E1CCCCB-C23F-49FC-AED4-245AEFA5A816}"/>
              </a:ext>
            </a:extLst>
          </p:cNvPr>
          <p:cNvSpPr>
            <a:spLocks noGrp="1"/>
          </p:cNvSpPr>
          <p:nvPr>
            <p:ph idx="1"/>
          </p:nvPr>
        </p:nvSpPr>
        <p:spPr/>
        <p:txBody>
          <a:bodyPr>
            <a:normAutofit fontScale="77500" lnSpcReduction="20000"/>
          </a:bodyPr>
          <a:lstStyle/>
          <a:p>
            <a:pPr marL="0" indent="0">
              <a:lnSpc>
                <a:spcPct val="150000"/>
              </a:lnSpc>
              <a:buNone/>
            </a:pPr>
            <a:r>
              <a:rPr lang="en-GB" dirty="0">
                <a:latin typeface="Comic Sans MS" panose="030F0702030302020204" pitchFamily="66" charset="0"/>
              </a:rPr>
              <a:t>Pandora slammed the lid shut and turned the key. “What have I done?” she sobbed, holding her head in her hands. Sometime later, Pandora noticed a fluttering sound coming from the box, as if something was trapped inside. Terrified, she pressed her ear to the box. “Let me out,” a small voice pleaded gently, “I mean you no harm.” </a:t>
            </a:r>
          </a:p>
          <a:p>
            <a:pPr marL="0" indent="0">
              <a:lnSpc>
                <a:spcPct val="150000"/>
              </a:lnSpc>
              <a:buNone/>
            </a:pPr>
            <a:r>
              <a:rPr lang="en-GB" dirty="0">
                <a:latin typeface="Comic Sans MS" panose="030F0702030302020204" pitchFamily="66" charset="0"/>
              </a:rPr>
              <a:t>Once again, with shaking hands, Pandora unlocked the box and opened the lid. A beautiful butterfly of hope fluttered out of the box, for although Pandora had released pain and suffering into the world, she had also allowed hope to follow them</a:t>
            </a:r>
          </a:p>
        </p:txBody>
      </p:sp>
    </p:spTree>
    <p:extLst>
      <p:ext uri="{BB962C8B-B14F-4D97-AF65-F5344CB8AC3E}">
        <p14:creationId xmlns:p14="http://schemas.microsoft.com/office/powerpoint/2010/main" val="180342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52D53-FD07-4C8E-B148-D41971FB58D2}"/>
              </a:ext>
            </a:extLst>
          </p:cNvPr>
          <p:cNvSpPr>
            <a:spLocks noGrp="1"/>
          </p:cNvSpPr>
          <p:nvPr>
            <p:ph type="title"/>
          </p:nvPr>
        </p:nvSpPr>
        <p:spPr/>
        <p:txBody>
          <a:bodyPr/>
          <a:lstStyle/>
          <a:p>
            <a:r>
              <a:rPr lang="en-GB" dirty="0">
                <a:latin typeface="Comic Sans MS" panose="030F0702030302020204" pitchFamily="66" charset="0"/>
              </a:rPr>
              <a:t>Task continued…</a:t>
            </a:r>
          </a:p>
        </p:txBody>
      </p:sp>
      <p:sp>
        <p:nvSpPr>
          <p:cNvPr id="3" name="Content Placeholder 2">
            <a:extLst>
              <a:ext uri="{FF2B5EF4-FFF2-40B4-BE49-F238E27FC236}">
                <a16:creationId xmlns:a16="http://schemas.microsoft.com/office/drawing/2014/main" id="{D86774AD-20AC-4453-907D-C9A55E4F4412}"/>
              </a:ext>
            </a:extLst>
          </p:cNvPr>
          <p:cNvSpPr>
            <a:spLocks noGrp="1"/>
          </p:cNvSpPr>
          <p:nvPr>
            <p:ph idx="1"/>
          </p:nvPr>
        </p:nvSpPr>
        <p:spPr/>
        <p:txBody>
          <a:bodyPr/>
          <a:lstStyle/>
          <a:p>
            <a:pPr marL="0" indent="0">
              <a:buNone/>
            </a:pPr>
            <a:r>
              <a:rPr lang="en-GB" dirty="0">
                <a:latin typeface="Comic Sans MS" panose="030F0702030302020204" pitchFamily="66" charset="0"/>
              </a:rPr>
              <a:t>Around your box, draw pictures of the evil that came out of the box. </a:t>
            </a:r>
          </a:p>
        </p:txBody>
      </p:sp>
      <p:pic>
        <p:nvPicPr>
          <p:cNvPr id="4" name="Picture 3">
            <a:extLst>
              <a:ext uri="{FF2B5EF4-FFF2-40B4-BE49-F238E27FC236}">
                <a16:creationId xmlns:a16="http://schemas.microsoft.com/office/drawing/2014/main" id="{5FC1EFEC-1FBB-4604-A276-6B1F5A656F53}"/>
              </a:ext>
            </a:extLst>
          </p:cNvPr>
          <p:cNvPicPr>
            <a:picLocks noChangeAspect="1"/>
          </p:cNvPicPr>
          <p:nvPr/>
        </p:nvPicPr>
        <p:blipFill>
          <a:blip r:embed="rId2"/>
          <a:stretch>
            <a:fillRect/>
          </a:stretch>
        </p:blipFill>
        <p:spPr>
          <a:xfrm>
            <a:off x="3819207" y="2331781"/>
            <a:ext cx="4553585" cy="4115374"/>
          </a:xfrm>
          <a:prstGeom prst="rect">
            <a:avLst/>
          </a:prstGeom>
        </p:spPr>
      </p:pic>
    </p:spTree>
    <p:extLst>
      <p:ext uri="{BB962C8B-B14F-4D97-AF65-F5344CB8AC3E}">
        <p14:creationId xmlns:p14="http://schemas.microsoft.com/office/powerpoint/2010/main" val="409384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5D54E-5F71-4A26-B5FA-FCAE0B16C572}"/>
              </a:ext>
            </a:extLst>
          </p:cNvPr>
          <p:cNvSpPr>
            <a:spLocks noGrp="1"/>
          </p:cNvSpPr>
          <p:nvPr>
            <p:ph idx="1"/>
          </p:nvPr>
        </p:nvSpPr>
        <p:spPr>
          <a:xfrm>
            <a:off x="838200" y="3177539"/>
            <a:ext cx="10515600" cy="2999423"/>
          </a:xfrm>
        </p:spPr>
        <p:txBody>
          <a:bodyPr/>
          <a:lstStyle/>
          <a:p>
            <a:pPr marL="0" indent="0">
              <a:buNone/>
            </a:pPr>
            <a:r>
              <a:rPr lang="en-GB" dirty="0">
                <a:latin typeface="Comic Sans MS" panose="030F0702030302020204" pitchFamily="66" charset="0"/>
              </a:rPr>
              <a:t>Can you retell the story to someone at home?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Did you like the story? Why? Why not?</a:t>
            </a:r>
          </a:p>
        </p:txBody>
      </p:sp>
      <p:pic>
        <p:nvPicPr>
          <p:cNvPr id="4" name="Picture 2" descr="Talk Partners">
            <a:extLst>
              <a:ext uri="{FF2B5EF4-FFF2-40B4-BE49-F238E27FC236}">
                <a16:creationId xmlns:a16="http://schemas.microsoft.com/office/drawing/2014/main" id="{95DDAC03-C3E3-4251-A687-98B208C94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 y="387985"/>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8A11-62C4-4C8B-B4A4-C831E0BCD256}"/>
              </a:ext>
            </a:extLst>
          </p:cNvPr>
          <p:cNvSpPr>
            <a:spLocks noGrp="1"/>
          </p:cNvSpPr>
          <p:nvPr>
            <p:ph type="ctrTitle"/>
          </p:nvPr>
        </p:nvSpPr>
        <p:spPr/>
        <p:txBody>
          <a:bodyPr/>
          <a:lstStyle/>
          <a:p>
            <a:r>
              <a:rPr lang="en-GB" dirty="0">
                <a:latin typeface="Comic Sans MS" panose="030F0702030302020204" pitchFamily="66" charset="0"/>
              </a:rPr>
              <a:t>The Magical Box – Day 2</a:t>
            </a:r>
          </a:p>
        </p:txBody>
      </p:sp>
      <p:sp>
        <p:nvSpPr>
          <p:cNvPr id="3" name="Subtitle 2">
            <a:extLst>
              <a:ext uri="{FF2B5EF4-FFF2-40B4-BE49-F238E27FC236}">
                <a16:creationId xmlns:a16="http://schemas.microsoft.com/office/drawing/2014/main" id="{12464C49-1428-442D-A25F-64A4568AD443}"/>
              </a:ext>
            </a:extLst>
          </p:cNvPr>
          <p:cNvSpPr>
            <a:spLocks noGrp="1"/>
          </p:cNvSpPr>
          <p:nvPr>
            <p:ph type="subTitle" idx="1"/>
          </p:nvPr>
        </p:nvSpPr>
        <p:spPr/>
        <p:txBody>
          <a:bodyPr/>
          <a:lstStyle/>
          <a:p>
            <a:r>
              <a:rPr lang="en-GB" dirty="0">
                <a:latin typeface="Comic Sans MS" panose="030F0702030302020204" pitchFamily="66" charset="0"/>
              </a:rPr>
              <a:t>Wales and Northern Ireland class</a:t>
            </a:r>
          </a:p>
        </p:txBody>
      </p:sp>
      <p:pic>
        <p:nvPicPr>
          <p:cNvPr id="1026" name="Picture 2" descr="The Story of Pandora's Box">
            <a:extLst>
              <a:ext uri="{FF2B5EF4-FFF2-40B4-BE49-F238E27FC236}">
                <a16:creationId xmlns:a16="http://schemas.microsoft.com/office/drawing/2014/main" id="{EEA1AE88-7747-46A5-A4C4-B7C8F72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019" y="4038799"/>
            <a:ext cx="3742911" cy="262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6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5D54E-5F71-4A26-B5FA-FCAE0B16C572}"/>
              </a:ext>
            </a:extLst>
          </p:cNvPr>
          <p:cNvSpPr>
            <a:spLocks noGrp="1"/>
          </p:cNvSpPr>
          <p:nvPr>
            <p:ph idx="1"/>
          </p:nvPr>
        </p:nvSpPr>
        <p:spPr>
          <a:xfrm>
            <a:off x="838200" y="3177539"/>
            <a:ext cx="10515600" cy="2999423"/>
          </a:xfrm>
        </p:spPr>
        <p:txBody>
          <a:bodyPr/>
          <a:lstStyle/>
          <a:p>
            <a:pPr marL="0" indent="0">
              <a:buNone/>
            </a:pPr>
            <a:r>
              <a:rPr lang="en-GB" dirty="0">
                <a:latin typeface="Comic Sans MS" panose="030F0702030302020204" pitchFamily="66" charset="0"/>
              </a:rPr>
              <a:t>Can you retell the story from yesterday? See how many details you can remember.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Listen to the story again here:</a:t>
            </a:r>
          </a:p>
          <a:p>
            <a:pPr marL="0" indent="0">
              <a:buNone/>
            </a:pPr>
            <a:r>
              <a:rPr lang="en-GB" dirty="0">
                <a:hlinkClick r:id="rId2"/>
              </a:rPr>
              <a:t>https://soundcloud.com/talkforwriting/pandora </a:t>
            </a:r>
            <a:endParaRPr lang="en-GB" dirty="0"/>
          </a:p>
          <a:p>
            <a:pPr marL="0" indent="0">
              <a:buNone/>
            </a:pPr>
            <a:endParaRPr lang="en-GB" dirty="0">
              <a:latin typeface="Comic Sans MS" panose="030F0702030302020204" pitchFamily="66" charset="0"/>
            </a:endParaRPr>
          </a:p>
        </p:txBody>
      </p:sp>
      <p:pic>
        <p:nvPicPr>
          <p:cNvPr id="4" name="Picture 2" descr="Talk Partners">
            <a:extLst>
              <a:ext uri="{FF2B5EF4-FFF2-40B4-BE49-F238E27FC236}">
                <a16:creationId xmlns:a16="http://schemas.microsoft.com/office/drawing/2014/main" id="{95DDAC03-C3E3-4251-A687-98B208C94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 y="387985"/>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9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101-03D2-4A98-84F5-A38CA6F57EDB}"/>
              </a:ext>
            </a:extLst>
          </p:cNvPr>
          <p:cNvSpPr>
            <a:spLocks noGrp="1"/>
          </p:cNvSpPr>
          <p:nvPr>
            <p:ph type="title"/>
          </p:nvPr>
        </p:nvSpPr>
        <p:spPr/>
        <p:txBody>
          <a:bodyPr/>
          <a:lstStyle/>
          <a:p>
            <a:r>
              <a:rPr lang="en-GB" dirty="0">
                <a:latin typeface="Comic Sans MS" panose="030F0702030302020204" pitchFamily="66" charset="0"/>
              </a:rPr>
              <a:t>Today we are going to think about Zeus…</a:t>
            </a:r>
          </a:p>
        </p:txBody>
      </p:sp>
      <p:sp>
        <p:nvSpPr>
          <p:cNvPr id="3" name="Content Placeholder 2">
            <a:extLst>
              <a:ext uri="{FF2B5EF4-FFF2-40B4-BE49-F238E27FC236}">
                <a16:creationId xmlns:a16="http://schemas.microsoft.com/office/drawing/2014/main" id="{2712111F-ADD4-49E5-B33D-7B6D1D49FA52}"/>
              </a:ext>
            </a:extLst>
          </p:cNvPr>
          <p:cNvSpPr>
            <a:spLocks noGrp="1"/>
          </p:cNvSpPr>
          <p:nvPr>
            <p:ph idx="1"/>
          </p:nvPr>
        </p:nvSpPr>
        <p:spPr/>
        <p:txBody>
          <a:bodyPr/>
          <a:lstStyle/>
          <a:p>
            <a:pPr marL="0" indent="0">
              <a:lnSpc>
                <a:spcPct val="200000"/>
              </a:lnSpc>
              <a:buNone/>
            </a:pPr>
            <a:r>
              <a:rPr lang="en-GB" dirty="0">
                <a:latin typeface="Comic Sans MS" panose="030F0702030302020204" pitchFamily="66" charset="0"/>
              </a:rPr>
              <a:t>Zeus was a sky god who controlled thunder and lightning. He was a strong, striking man with a muscular body and long, curly hair. He had a short beard and carried his trusty thunderbolt at all times. He was also king of the gods and would sit on his golden throne at the top of Mount Olympus.</a:t>
            </a:r>
          </a:p>
        </p:txBody>
      </p:sp>
    </p:spTree>
    <p:extLst>
      <p:ext uri="{BB962C8B-B14F-4D97-AF65-F5344CB8AC3E}">
        <p14:creationId xmlns:p14="http://schemas.microsoft.com/office/powerpoint/2010/main" val="1129298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3D36-C659-4815-9B37-4591479C9663}"/>
              </a:ext>
            </a:extLst>
          </p:cNvPr>
          <p:cNvSpPr>
            <a:spLocks noGrp="1"/>
          </p:cNvSpPr>
          <p:nvPr>
            <p:ph type="title"/>
          </p:nvPr>
        </p:nvSpPr>
        <p:spPr/>
        <p:txBody>
          <a:bodyPr/>
          <a:lstStyle/>
          <a:p>
            <a:r>
              <a:rPr lang="en-GB" dirty="0">
                <a:latin typeface="Comic Sans MS" panose="030F0702030302020204" pitchFamily="66" charset="0"/>
              </a:rPr>
              <a:t>Sketch and label….</a:t>
            </a:r>
          </a:p>
        </p:txBody>
      </p:sp>
      <p:sp>
        <p:nvSpPr>
          <p:cNvPr id="3" name="Content Placeholder 2">
            <a:extLst>
              <a:ext uri="{FF2B5EF4-FFF2-40B4-BE49-F238E27FC236}">
                <a16:creationId xmlns:a16="http://schemas.microsoft.com/office/drawing/2014/main" id="{1A67F7DC-412D-4F95-B79C-3B6B7D744B95}"/>
              </a:ext>
            </a:extLst>
          </p:cNvPr>
          <p:cNvSpPr>
            <a:spLocks noGrp="1"/>
          </p:cNvSpPr>
          <p:nvPr>
            <p:ph idx="1"/>
          </p:nvPr>
        </p:nvSpPr>
        <p:spPr/>
        <p:txBody>
          <a:bodyPr>
            <a:normAutofit/>
          </a:bodyPr>
          <a:lstStyle/>
          <a:p>
            <a:pPr marL="0" indent="0">
              <a:buNone/>
            </a:pPr>
            <a:r>
              <a:rPr lang="en-GB" sz="4000" dirty="0">
                <a:latin typeface="Comic Sans MS" panose="030F0702030302020204" pitchFamily="66" charset="0"/>
              </a:rPr>
              <a:t>Read the description carefully and use the key information to draw a picture of Zeus. </a:t>
            </a:r>
          </a:p>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Can you add labels or write sentences about Zeus’s different features?</a:t>
            </a:r>
          </a:p>
        </p:txBody>
      </p:sp>
    </p:spTree>
    <p:extLst>
      <p:ext uri="{BB962C8B-B14F-4D97-AF65-F5344CB8AC3E}">
        <p14:creationId xmlns:p14="http://schemas.microsoft.com/office/powerpoint/2010/main" val="415607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8A11-62C4-4C8B-B4A4-C831E0BCD256}"/>
              </a:ext>
            </a:extLst>
          </p:cNvPr>
          <p:cNvSpPr>
            <a:spLocks noGrp="1"/>
          </p:cNvSpPr>
          <p:nvPr>
            <p:ph type="ctrTitle"/>
          </p:nvPr>
        </p:nvSpPr>
        <p:spPr/>
        <p:txBody>
          <a:bodyPr/>
          <a:lstStyle/>
          <a:p>
            <a:r>
              <a:rPr lang="en-GB" dirty="0">
                <a:latin typeface="Comic Sans MS" panose="030F0702030302020204" pitchFamily="66" charset="0"/>
              </a:rPr>
              <a:t>The Magical Box – Day 3</a:t>
            </a:r>
          </a:p>
        </p:txBody>
      </p:sp>
      <p:sp>
        <p:nvSpPr>
          <p:cNvPr id="3" name="Subtitle 2">
            <a:extLst>
              <a:ext uri="{FF2B5EF4-FFF2-40B4-BE49-F238E27FC236}">
                <a16:creationId xmlns:a16="http://schemas.microsoft.com/office/drawing/2014/main" id="{12464C49-1428-442D-A25F-64A4568AD443}"/>
              </a:ext>
            </a:extLst>
          </p:cNvPr>
          <p:cNvSpPr>
            <a:spLocks noGrp="1"/>
          </p:cNvSpPr>
          <p:nvPr>
            <p:ph type="subTitle" idx="1"/>
          </p:nvPr>
        </p:nvSpPr>
        <p:spPr/>
        <p:txBody>
          <a:bodyPr/>
          <a:lstStyle/>
          <a:p>
            <a:r>
              <a:rPr lang="en-GB" dirty="0">
                <a:latin typeface="Comic Sans MS" panose="030F0702030302020204" pitchFamily="66" charset="0"/>
              </a:rPr>
              <a:t>Wales and Northern Ireland class</a:t>
            </a:r>
          </a:p>
        </p:txBody>
      </p:sp>
      <p:pic>
        <p:nvPicPr>
          <p:cNvPr id="1026" name="Picture 2" descr="The Story of Pandora's Box">
            <a:extLst>
              <a:ext uri="{FF2B5EF4-FFF2-40B4-BE49-F238E27FC236}">
                <a16:creationId xmlns:a16="http://schemas.microsoft.com/office/drawing/2014/main" id="{EEA1AE88-7747-46A5-A4C4-B7C8F72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019" y="4038799"/>
            <a:ext cx="3742911" cy="262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3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5D54E-5F71-4A26-B5FA-FCAE0B16C572}"/>
              </a:ext>
            </a:extLst>
          </p:cNvPr>
          <p:cNvSpPr>
            <a:spLocks noGrp="1"/>
          </p:cNvSpPr>
          <p:nvPr>
            <p:ph idx="1"/>
          </p:nvPr>
        </p:nvSpPr>
        <p:spPr>
          <a:xfrm>
            <a:off x="838200" y="3177539"/>
            <a:ext cx="10515600" cy="2999423"/>
          </a:xfrm>
        </p:spPr>
        <p:txBody>
          <a:bodyPr/>
          <a:lstStyle/>
          <a:p>
            <a:pPr marL="0" indent="0">
              <a:buNone/>
            </a:pPr>
            <a:r>
              <a:rPr lang="en-GB" dirty="0">
                <a:latin typeface="Comic Sans MS" panose="030F0702030302020204" pitchFamily="66" charset="0"/>
              </a:rPr>
              <a:t>Can you retell the story of Pandora’s Box? See how many details you can remember.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Listen to the story again here if you feel you need to:</a:t>
            </a:r>
          </a:p>
          <a:p>
            <a:pPr marL="0" indent="0">
              <a:buNone/>
            </a:pPr>
            <a:r>
              <a:rPr lang="en-GB" dirty="0">
                <a:hlinkClick r:id="rId2"/>
              </a:rPr>
              <a:t>https://soundcloud.com/talkforwriting/pandora </a:t>
            </a:r>
            <a:endParaRPr lang="en-GB" dirty="0"/>
          </a:p>
          <a:p>
            <a:pPr marL="0" indent="0">
              <a:buNone/>
            </a:pPr>
            <a:endParaRPr lang="en-GB" dirty="0">
              <a:latin typeface="Comic Sans MS" panose="030F0702030302020204" pitchFamily="66" charset="0"/>
            </a:endParaRPr>
          </a:p>
        </p:txBody>
      </p:sp>
      <p:pic>
        <p:nvPicPr>
          <p:cNvPr id="4" name="Picture 2" descr="Talk Partners">
            <a:extLst>
              <a:ext uri="{FF2B5EF4-FFF2-40B4-BE49-F238E27FC236}">
                <a16:creationId xmlns:a16="http://schemas.microsoft.com/office/drawing/2014/main" id="{95DDAC03-C3E3-4251-A687-98B208C94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 y="387985"/>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5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AB2B-B6B3-40A3-8A34-61E67543CA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16DDF4-F3F9-4D64-BD77-4FD99AEAF1D0}"/>
              </a:ext>
            </a:extLst>
          </p:cNvPr>
          <p:cNvSpPr>
            <a:spLocks noGrp="1"/>
          </p:cNvSpPr>
          <p:nvPr>
            <p:ph idx="1"/>
          </p:nvPr>
        </p:nvSpPr>
        <p:spPr/>
        <p:txBody>
          <a:bodyPr/>
          <a:lstStyle/>
          <a:p>
            <a:endParaRPr lang="en-GB"/>
          </a:p>
        </p:txBody>
      </p:sp>
      <p:pic>
        <p:nvPicPr>
          <p:cNvPr id="1026" name="Picture 2" descr="Year 2 Conjunctions Word Mat">
            <a:extLst>
              <a:ext uri="{FF2B5EF4-FFF2-40B4-BE49-F238E27FC236}">
                <a16:creationId xmlns:a16="http://schemas.microsoft.com/office/drawing/2014/main" id="{856A6BE8-3A05-49D6-A8D4-FB6606542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0" y="0"/>
            <a:ext cx="11974990" cy="67359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0155652-65E9-4C04-A02C-8033E1AFDFD3}"/>
              </a:ext>
            </a:extLst>
          </p:cNvPr>
          <p:cNvSpPr/>
          <p:nvPr/>
        </p:nvSpPr>
        <p:spPr>
          <a:xfrm>
            <a:off x="3666478" y="4935984"/>
            <a:ext cx="1145219" cy="5770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69F3349-760D-474E-8232-A59E7D5AD053}"/>
              </a:ext>
            </a:extLst>
          </p:cNvPr>
          <p:cNvSpPr txBox="1"/>
          <p:nvPr/>
        </p:nvSpPr>
        <p:spPr>
          <a:xfrm>
            <a:off x="7741327" y="4622350"/>
            <a:ext cx="1145219" cy="769441"/>
          </a:xfrm>
          <a:prstGeom prst="rect">
            <a:avLst/>
          </a:prstGeom>
          <a:noFill/>
        </p:spPr>
        <p:txBody>
          <a:bodyPr wrap="square" rtlCol="0">
            <a:spAutoFit/>
          </a:bodyPr>
          <a:lstStyle/>
          <a:p>
            <a:r>
              <a:rPr lang="en-GB" sz="4400" dirty="0">
                <a:solidFill>
                  <a:srgbClr val="0070C0"/>
                </a:solidFill>
              </a:rPr>
              <a:t>so</a:t>
            </a:r>
          </a:p>
        </p:txBody>
      </p:sp>
    </p:spTree>
    <p:extLst>
      <p:ext uri="{BB962C8B-B14F-4D97-AF65-F5344CB8AC3E}">
        <p14:creationId xmlns:p14="http://schemas.microsoft.com/office/powerpoint/2010/main" val="146997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4DFD-99FF-4D13-9EE1-0E6A10D22F0F}"/>
              </a:ext>
            </a:extLst>
          </p:cNvPr>
          <p:cNvSpPr>
            <a:spLocks noGrp="1"/>
          </p:cNvSpPr>
          <p:nvPr>
            <p:ph type="title"/>
          </p:nvPr>
        </p:nvSpPr>
        <p:spPr/>
        <p:txBody>
          <a:bodyPr/>
          <a:lstStyle/>
          <a:p>
            <a:r>
              <a:rPr lang="en-GB" dirty="0">
                <a:latin typeface="Comic Sans MS" panose="030F0702030302020204" pitchFamily="66" charset="0"/>
              </a:rPr>
              <a:t>Ancient Greece</a:t>
            </a:r>
          </a:p>
        </p:txBody>
      </p:sp>
      <p:sp>
        <p:nvSpPr>
          <p:cNvPr id="3" name="Content Placeholder 2">
            <a:extLst>
              <a:ext uri="{FF2B5EF4-FFF2-40B4-BE49-F238E27FC236}">
                <a16:creationId xmlns:a16="http://schemas.microsoft.com/office/drawing/2014/main" id="{8A403CEF-3320-4F9F-BBEF-AFADD4DABC8A}"/>
              </a:ext>
            </a:extLst>
          </p:cNvPr>
          <p:cNvSpPr>
            <a:spLocks noGrp="1"/>
          </p:cNvSpPr>
          <p:nvPr>
            <p:ph idx="1"/>
          </p:nvPr>
        </p:nvSpPr>
        <p:spPr/>
        <p:txBody>
          <a:bodyPr/>
          <a:lstStyle/>
          <a:p>
            <a:pPr marL="0" indent="0">
              <a:buNone/>
            </a:pPr>
            <a:r>
              <a:rPr lang="en-GB" dirty="0">
                <a:latin typeface="Comic Sans MS" panose="030F0702030302020204" pitchFamily="66" charset="0"/>
              </a:rPr>
              <a:t>We are going to read to a story from Ancient Greece about a girl called Pandora who did not listen to a warning.</a:t>
            </a:r>
          </a:p>
        </p:txBody>
      </p:sp>
      <p:pic>
        <p:nvPicPr>
          <p:cNvPr id="2052" name="Picture 4" descr="Maps of Ancient Greece - 6th Grade Social Studies">
            <a:extLst>
              <a:ext uri="{FF2B5EF4-FFF2-40B4-BE49-F238E27FC236}">
                <a16:creationId xmlns:a16="http://schemas.microsoft.com/office/drawing/2014/main" id="{C08DB06E-E0FD-47BA-8AEE-FF8373069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71" y="2832977"/>
            <a:ext cx="4544343" cy="347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6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101-03D2-4A98-84F5-A38CA6F57EDB}"/>
              </a:ext>
            </a:extLst>
          </p:cNvPr>
          <p:cNvSpPr>
            <a:spLocks noGrp="1"/>
          </p:cNvSpPr>
          <p:nvPr>
            <p:ph type="title"/>
          </p:nvPr>
        </p:nvSpPr>
        <p:spPr/>
        <p:txBody>
          <a:bodyPr/>
          <a:lstStyle/>
          <a:p>
            <a:r>
              <a:rPr lang="en-GB" dirty="0">
                <a:latin typeface="Comic Sans MS" panose="030F0702030302020204" pitchFamily="66" charset="0"/>
              </a:rPr>
              <a:t>Comprehension questions…</a:t>
            </a:r>
          </a:p>
        </p:txBody>
      </p:sp>
      <p:sp>
        <p:nvSpPr>
          <p:cNvPr id="3" name="Content Placeholder 2">
            <a:extLst>
              <a:ext uri="{FF2B5EF4-FFF2-40B4-BE49-F238E27FC236}">
                <a16:creationId xmlns:a16="http://schemas.microsoft.com/office/drawing/2014/main" id="{2712111F-ADD4-49E5-B33D-7B6D1D49FA52}"/>
              </a:ext>
            </a:extLst>
          </p:cNvPr>
          <p:cNvSpPr>
            <a:spLocks noGrp="1"/>
          </p:cNvSpPr>
          <p:nvPr>
            <p:ph idx="1"/>
          </p:nvPr>
        </p:nvSpPr>
        <p:spPr/>
        <p:txBody>
          <a:bodyPr/>
          <a:lstStyle/>
          <a:p>
            <a:pPr marL="0" indent="0">
              <a:lnSpc>
                <a:spcPct val="200000"/>
              </a:lnSpc>
              <a:buNone/>
            </a:pPr>
            <a:r>
              <a:rPr lang="en-GB" dirty="0">
                <a:latin typeface="Comic Sans MS" panose="030F0702030302020204" pitchFamily="66" charset="0"/>
              </a:rPr>
              <a:t>Try to answer these questions in your writing book. Use full sentences, so remember you will need to use capital letters and full stops. Try to use a conjunction to extend your ideas further when it is appropriate. </a:t>
            </a:r>
          </a:p>
        </p:txBody>
      </p:sp>
    </p:spTree>
    <p:extLst>
      <p:ext uri="{BB962C8B-B14F-4D97-AF65-F5344CB8AC3E}">
        <p14:creationId xmlns:p14="http://schemas.microsoft.com/office/powerpoint/2010/main" val="330874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3D36-C659-4815-9B37-4591479C9663}"/>
              </a:ext>
            </a:extLst>
          </p:cNvPr>
          <p:cNvSpPr>
            <a:spLocks noGrp="1"/>
          </p:cNvSpPr>
          <p:nvPr>
            <p:ph type="title"/>
          </p:nvPr>
        </p:nvSpPr>
        <p:spPr/>
        <p:txBody>
          <a:bodyPr/>
          <a:lstStyle/>
          <a:p>
            <a:r>
              <a:rPr lang="en-GB" dirty="0">
                <a:latin typeface="Comic Sans MS" panose="030F0702030302020204" pitchFamily="66" charset="0"/>
              </a:rPr>
              <a:t>Questions…</a:t>
            </a:r>
          </a:p>
        </p:txBody>
      </p:sp>
      <p:sp>
        <p:nvSpPr>
          <p:cNvPr id="3" name="Content Placeholder 2">
            <a:extLst>
              <a:ext uri="{FF2B5EF4-FFF2-40B4-BE49-F238E27FC236}">
                <a16:creationId xmlns:a16="http://schemas.microsoft.com/office/drawing/2014/main" id="{1A67F7DC-412D-4F95-B79C-3B6B7D744B95}"/>
              </a:ext>
            </a:extLst>
          </p:cNvPr>
          <p:cNvSpPr>
            <a:spLocks noGrp="1"/>
          </p:cNvSpPr>
          <p:nvPr>
            <p:ph idx="1"/>
          </p:nvPr>
        </p:nvSpPr>
        <p:spPr/>
        <p:txBody>
          <a:bodyPr>
            <a:normAutofit/>
          </a:bodyPr>
          <a:lstStyle/>
          <a:p>
            <a:pPr marL="742950" indent="-742950">
              <a:buAutoNum type="arabicPeriod"/>
            </a:pPr>
            <a:r>
              <a:rPr lang="en-GB" sz="4000" dirty="0">
                <a:latin typeface="Comic Sans MS" panose="030F0702030302020204" pitchFamily="66" charset="0"/>
              </a:rPr>
              <a:t>How did Pandora change the world forever?</a:t>
            </a:r>
          </a:p>
          <a:p>
            <a:pPr marL="742950" indent="-742950">
              <a:buAutoNum type="arabicPeriod"/>
            </a:pPr>
            <a:r>
              <a:rPr lang="en-GB" sz="4000" dirty="0">
                <a:latin typeface="Comic Sans MS" panose="030F0702030302020204" pitchFamily="66" charset="0"/>
              </a:rPr>
              <a:t>Who was in charge of the Ancient Greeks?</a:t>
            </a:r>
          </a:p>
          <a:p>
            <a:pPr marL="742950" indent="-742950">
              <a:buAutoNum type="arabicPeriod"/>
            </a:pPr>
            <a:r>
              <a:rPr lang="en-GB" sz="4000" dirty="0">
                <a:latin typeface="Comic Sans MS" panose="030F0702030302020204" pitchFamily="66" charset="0"/>
              </a:rPr>
              <a:t>What kind of character was Pandora?</a:t>
            </a:r>
          </a:p>
          <a:p>
            <a:pPr marL="742950" indent="-742950">
              <a:buAutoNum type="arabicPeriod"/>
            </a:pPr>
            <a:r>
              <a:rPr lang="en-GB" sz="4000" dirty="0">
                <a:latin typeface="Comic Sans MS" panose="030F0702030302020204" pitchFamily="66" charset="0"/>
              </a:rPr>
              <a:t>Do you like the ending of the story? Why/why not?</a:t>
            </a:r>
          </a:p>
        </p:txBody>
      </p:sp>
    </p:spTree>
    <p:extLst>
      <p:ext uri="{BB962C8B-B14F-4D97-AF65-F5344CB8AC3E}">
        <p14:creationId xmlns:p14="http://schemas.microsoft.com/office/powerpoint/2010/main" val="1639055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8A11-62C4-4C8B-B4A4-C831E0BCD256}"/>
              </a:ext>
            </a:extLst>
          </p:cNvPr>
          <p:cNvSpPr>
            <a:spLocks noGrp="1"/>
          </p:cNvSpPr>
          <p:nvPr>
            <p:ph type="ctrTitle"/>
          </p:nvPr>
        </p:nvSpPr>
        <p:spPr/>
        <p:txBody>
          <a:bodyPr/>
          <a:lstStyle/>
          <a:p>
            <a:r>
              <a:rPr lang="en-GB" dirty="0">
                <a:latin typeface="Comic Sans MS" panose="030F0702030302020204" pitchFamily="66" charset="0"/>
              </a:rPr>
              <a:t>The Magical Box – Day 4</a:t>
            </a:r>
          </a:p>
        </p:txBody>
      </p:sp>
      <p:sp>
        <p:nvSpPr>
          <p:cNvPr id="3" name="Subtitle 2">
            <a:extLst>
              <a:ext uri="{FF2B5EF4-FFF2-40B4-BE49-F238E27FC236}">
                <a16:creationId xmlns:a16="http://schemas.microsoft.com/office/drawing/2014/main" id="{12464C49-1428-442D-A25F-64A4568AD443}"/>
              </a:ext>
            </a:extLst>
          </p:cNvPr>
          <p:cNvSpPr>
            <a:spLocks noGrp="1"/>
          </p:cNvSpPr>
          <p:nvPr>
            <p:ph type="subTitle" idx="1"/>
          </p:nvPr>
        </p:nvSpPr>
        <p:spPr/>
        <p:txBody>
          <a:bodyPr/>
          <a:lstStyle/>
          <a:p>
            <a:r>
              <a:rPr lang="en-GB" dirty="0">
                <a:latin typeface="Comic Sans MS" panose="030F0702030302020204" pitchFamily="66" charset="0"/>
              </a:rPr>
              <a:t>Wales and Northern Ireland class</a:t>
            </a:r>
          </a:p>
        </p:txBody>
      </p:sp>
      <p:pic>
        <p:nvPicPr>
          <p:cNvPr id="1026" name="Picture 2" descr="The Story of Pandora's Box">
            <a:extLst>
              <a:ext uri="{FF2B5EF4-FFF2-40B4-BE49-F238E27FC236}">
                <a16:creationId xmlns:a16="http://schemas.microsoft.com/office/drawing/2014/main" id="{EEA1AE88-7747-46A5-A4C4-B7C8F72B5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019" y="4038799"/>
            <a:ext cx="3742911" cy="262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2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ords Have Power Free Stock Photo - Public Domain Pictures">
            <a:extLst>
              <a:ext uri="{FF2B5EF4-FFF2-40B4-BE49-F238E27FC236}">
                <a16:creationId xmlns:a16="http://schemas.microsoft.com/office/drawing/2014/main" id="{F8B342FA-DC4C-461F-8764-F7A291E573B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0868" y="547079"/>
            <a:ext cx="7487532" cy="576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147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101-03D2-4A98-84F5-A38CA6F57EDB}"/>
              </a:ext>
            </a:extLst>
          </p:cNvPr>
          <p:cNvSpPr>
            <a:spLocks noGrp="1"/>
          </p:cNvSpPr>
          <p:nvPr>
            <p:ph type="title"/>
          </p:nvPr>
        </p:nvSpPr>
        <p:spPr/>
        <p:txBody>
          <a:bodyPr/>
          <a:lstStyle/>
          <a:p>
            <a:r>
              <a:rPr lang="en-GB" dirty="0">
                <a:latin typeface="Comic Sans MS" panose="030F0702030302020204" pitchFamily="66" charset="0"/>
              </a:rPr>
              <a:t>In school….</a:t>
            </a:r>
          </a:p>
        </p:txBody>
      </p:sp>
      <p:sp>
        <p:nvSpPr>
          <p:cNvPr id="3" name="Content Placeholder 2">
            <a:extLst>
              <a:ext uri="{FF2B5EF4-FFF2-40B4-BE49-F238E27FC236}">
                <a16:creationId xmlns:a16="http://schemas.microsoft.com/office/drawing/2014/main" id="{2712111F-ADD4-49E5-B33D-7B6D1D49FA52}"/>
              </a:ext>
            </a:extLst>
          </p:cNvPr>
          <p:cNvSpPr>
            <a:spLocks noGrp="1"/>
          </p:cNvSpPr>
          <p:nvPr>
            <p:ph idx="1"/>
          </p:nvPr>
        </p:nvSpPr>
        <p:spPr/>
        <p:txBody>
          <a:bodyPr/>
          <a:lstStyle/>
          <a:p>
            <a:pPr marL="0" indent="0">
              <a:lnSpc>
                <a:spcPct val="200000"/>
              </a:lnSpc>
              <a:buNone/>
            </a:pPr>
            <a:r>
              <a:rPr lang="en-GB" dirty="0">
                <a:latin typeface="Comic Sans MS" panose="030F0702030302020204" pitchFamily="66" charset="0"/>
              </a:rPr>
              <a:t>In school, we are always trying to use ambitious vocabulary and we think carefully about the words we use in our writing. There are lots of powerful words used in this story…</a:t>
            </a:r>
          </a:p>
        </p:txBody>
      </p:sp>
    </p:spTree>
    <p:extLst>
      <p:ext uri="{BB962C8B-B14F-4D97-AF65-F5344CB8AC3E}">
        <p14:creationId xmlns:p14="http://schemas.microsoft.com/office/powerpoint/2010/main" val="24590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3D36-C659-4815-9B37-4591479C9663}"/>
              </a:ext>
            </a:extLst>
          </p:cNvPr>
          <p:cNvSpPr>
            <a:spLocks noGrp="1"/>
          </p:cNvSpPr>
          <p:nvPr>
            <p:ph type="title"/>
          </p:nvPr>
        </p:nvSpPr>
        <p:spPr/>
        <p:txBody>
          <a:bodyPr/>
          <a:lstStyle/>
          <a:p>
            <a:r>
              <a:rPr lang="en-GB" dirty="0">
                <a:latin typeface="Comic Sans MS" panose="030F0702030302020204" pitchFamily="66" charset="0"/>
              </a:rPr>
              <a:t>Alphabetical order…</a:t>
            </a:r>
          </a:p>
        </p:txBody>
      </p:sp>
      <p:sp>
        <p:nvSpPr>
          <p:cNvPr id="3" name="Content Placeholder 2">
            <a:extLst>
              <a:ext uri="{FF2B5EF4-FFF2-40B4-BE49-F238E27FC236}">
                <a16:creationId xmlns:a16="http://schemas.microsoft.com/office/drawing/2014/main" id="{1A67F7DC-412D-4F95-B79C-3B6B7D744B95}"/>
              </a:ext>
            </a:extLst>
          </p:cNvPr>
          <p:cNvSpPr>
            <a:spLocks noGrp="1"/>
          </p:cNvSpPr>
          <p:nvPr>
            <p:ph idx="1"/>
          </p:nvPr>
        </p:nvSpPr>
        <p:spPr/>
        <p:txBody>
          <a:bodyPr>
            <a:normAutofit/>
          </a:bodyPr>
          <a:lstStyle/>
          <a:p>
            <a:pPr marL="0" indent="0">
              <a:buNone/>
            </a:pPr>
            <a:endParaRPr lang="en-GB" sz="4000" dirty="0">
              <a:latin typeface="Comic Sans MS" panose="030F0702030302020204" pitchFamily="66" charset="0"/>
            </a:endParaRPr>
          </a:p>
          <a:p>
            <a:pPr marL="0" indent="0">
              <a:buNone/>
            </a:pPr>
            <a:r>
              <a:rPr lang="en-GB" sz="4000" dirty="0">
                <a:latin typeface="Comic Sans MS" panose="030F0702030302020204" pitchFamily="66" charset="0"/>
              </a:rPr>
              <a:t>Your first job is to read the following words and then write them in alphabetical order in your book. </a:t>
            </a:r>
          </a:p>
          <a:p>
            <a:pPr marL="0" indent="0">
              <a:buNone/>
            </a:pPr>
            <a:endParaRPr lang="en-GB" sz="4000" dirty="0">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C050B8D1-B7E0-4C8F-801E-701E1BA5F154}"/>
              </a:ext>
            </a:extLst>
          </p:cNvPr>
          <p:cNvGraphicFramePr>
            <a:graphicFrameLocks noGrp="1"/>
          </p:cNvGraphicFramePr>
          <p:nvPr>
            <p:extLst/>
          </p:nvPr>
        </p:nvGraphicFramePr>
        <p:xfrm>
          <a:off x="838200" y="4420445"/>
          <a:ext cx="9928860" cy="1254178"/>
        </p:xfrm>
        <a:graphic>
          <a:graphicData uri="http://schemas.openxmlformats.org/drawingml/2006/table">
            <a:tbl>
              <a:tblPr firstRow="1" bandRow="1">
                <a:tableStyleId>{5C22544A-7EE6-4342-B048-85BDC9FD1C3A}</a:tableStyleId>
              </a:tblPr>
              <a:tblGrid>
                <a:gridCol w="2482215">
                  <a:extLst>
                    <a:ext uri="{9D8B030D-6E8A-4147-A177-3AD203B41FA5}">
                      <a16:colId xmlns:a16="http://schemas.microsoft.com/office/drawing/2014/main" val="1113454547"/>
                    </a:ext>
                  </a:extLst>
                </a:gridCol>
                <a:gridCol w="2482215">
                  <a:extLst>
                    <a:ext uri="{9D8B030D-6E8A-4147-A177-3AD203B41FA5}">
                      <a16:colId xmlns:a16="http://schemas.microsoft.com/office/drawing/2014/main" val="1284378269"/>
                    </a:ext>
                  </a:extLst>
                </a:gridCol>
                <a:gridCol w="2482215">
                  <a:extLst>
                    <a:ext uri="{9D8B030D-6E8A-4147-A177-3AD203B41FA5}">
                      <a16:colId xmlns:a16="http://schemas.microsoft.com/office/drawing/2014/main" val="1835487080"/>
                    </a:ext>
                  </a:extLst>
                </a:gridCol>
                <a:gridCol w="2482215">
                  <a:extLst>
                    <a:ext uri="{9D8B030D-6E8A-4147-A177-3AD203B41FA5}">
                      <a16:colId xmlns:a16="http://schemas.microsoft.com/office/drawing/2014/main" val="1795995595"/>
                    </a:ext>
                  </a:extLst>
                </a:gridCol>
              </a:tblGrid>
              <a:tr h="627089">
                <a:tc>
                  <a:txBody>
                    <a:bodyPr/>
                    <a:lstStyle/>
                    <a:p>
                      <a:r>
                        <a:rPr lang="en-GB" sz="2800" dirty="0">
                          <a:latin typeface="Comic Sans MS" panose="030F0702030302020204" pitchFamily="66" charset="0"/>
                        </a:rPr>
                        <a:t>curious </a:t>
                      </a:r>
                    </a:p>
                  </a:txBody>
                  <a:tcPr/>
                </a:tc>
                <a:tc>
                  <a:txBody>
                    <a:bodyPr/>
                    <a:lstStyle/>
                    <a:p>
                      <a:r>
                        <a:rPr lang="en-GB" sz="2800" dirty="0">
                          <a:latin typeface="Comic Sans MS" panose="030F0702030302020204" pitchFamily="66" charset="0"/>
                        </a:rPr>
                        <a:t>unbearable</a:t>
                      </a:r>
                    </a:p>
                  </a:txBody>
                  <a:tcPr/>
                </a:tc>
                <a:tc>
                  <a:txBody>
                    <a:bodyPr/>
                    <a:lstStyle/>
                    <a:p>
                      <a:r>
                        <a:rPr lang="en-GB" sz="2800" dirty="0">
                          <a:latin typeface="Comic Sans MS" panose="030F0702030302020204" pitchFamily="66" charset="0"/>
                        </a:rPr>
                        <a:t>tremble</a:t>
                      </a:r>
                    </a:p>
                  </a:txBody>
                  <a:tcPr/>
                </a:tc>
                <a:tc>
                  <a:txBody>
                    <a:bodyPr/>
                    <a:lstStyle/>
                    <a:p>
                      <a:r>
                        <a:rPr lang="en-GB" sz="2800" dirty="0">
                          <a:latin typeface="Comic Sans MS" panose="030F0702030302020204" pitchFamily="66" charset="0"/>
                        </a:rPr>
                        <a:t>sob</a:t>
                      </a:r>
                    </a:p>
                  </a:txBody>
                  <a:tcPr/>
                </a:tc>
                <a:extLst>
                  <a:ext uri="{0D108BD9-81ED-4DB2-BD59-A6C34878D82A}">
                    <a16:rowId xmlns:a16="http://schemas.microsoft.com/office/drawing/2014/main" val="730009625"/>
                  </a:ext>
                </a:extLst>
              </a:tr>
              <a:tr h="627089">
                <a:tc>
                  <a:txBody>
                    <a:bodyPr/>
                    <a:lstStyle/>
                    <a:p>
                      <a:r>
                        <a:rPr lang="en-GB" sz="2800" dirty="0">
                          <a:latin typeface="Comic Sans MS" panose="030F0702030302020204" pitchFamily="66" charset="0"/>
                        </a:rPr>
                        <a:t>infested</a:t>
                      </a:r>
                      <a:endParaRPr lang="en-GB" sz="2800" b="1" dirty="0">
                        <a:latin typeface="Comic Sans MS" panose="030F0702030302020204" pitchFamily="66" charset="0"/>
                      </a:endParaRPr>
                    </a:p>
                  </a:txBody>
                  <a:tcPr/>
                </a:tc>
                <a:tc>
                  <a:txBody>
                    <a:bodyPr/>
                    <a:lstStyle/>
                    <a:p>
                      <a:r>
                        <a:rPr lang="en-GB" sz="2800" dirty="0">
                          <a:latin typeface="Comic Sans MS" panose="030F0702030302020204" pitchFamily="66" charset="0"/>
                        </a:rPr>
                        <a:t>pleaded</a:t>
                      </a:r>
                    </a:p>
                  </a:txBody>
                  <a:tcPr/>
                </a:tc>
                <a:tc>
                  <a:txBody>
                    <a:bodyPr/>
                    <a:lstStyle/>
                    <a:p>
                      <a:r>
                        <a:rPr lang="en-GB" sz="2800" dirty="0">
                          <a:latin typeface="Comic Sans MS" panose="030F0702030302020204" pitchFamily="66" charset="0"/>
                        </a:rPr>
                        <a:t>release</a:t>
                      </a:r>
                    </a:p>
                  </a:txBody>
                  <a:tcPr/>
                </a:tc>
                <a:tc>
                  <a:txBody>
                    <a:bodyPr/>
                    <a:lstStyle/>
                    <a:p>
                      <a:r>
                        <a:rPr lang="en-GB" sz="2800" dirty="0">
                          <a:latin typeface="Comic Sans MS" panose="030F0702030302020204" pitchFamily="66" charset="0"/>
                        </a:rPr>
                        <a:t>fled</a:t>
                      </a:r>
                    </a:p>
                  </a:txBody>
                  <a:tcPr/>
                </a:tc>
                <a:extLst>
                  <a:ext uri="{0D108BD9-81ED-4DB2-BD59-A6C34878D82A}">
                    <a16:rowId xmlns:a16="http://schemas.microsoft.com/office/drawing/2014/main" val="163758978"/>
                  </a:ext>
                </a:extLst>
              </a:tr>
            </a:tbl>
          </a:graphicData>
        </a:graphic>
      </p:graphicFrame>
      <p:pic>
        <p:nvPicPr>
          <p:cNvPr id="5122" name="Picture 2" descr="Weird slowed-down version of the alphabet song changes LMNOP - Insider">
            <a:extLst>
              <a:ext uri="{FF2B5EF4-FFF2-40B4-BE49-F238E27FC236}">
                <a16:creationId xmlns:a16="http://schemas.microsoft.com/office/drawing/2014/main" id="{CAB41336-4491-40E6-B4AB-024F6B496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0" y="139308"/>
            <a:ext cx="4088126" cy="183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8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E282-E857-4E00-A0F4-F33AAD3366EA}"/>
              </a:ext>
            </a:extLst>
          </p:cNvPr>
          <p:cNvSpPr>
            <a:spLocks noGrp="1"/>
          </p:cNvSpPr>
          <p:nvPr>
            <p:ph type="title"/>
          </p:nvPr>
        </p:nvSpPr>
        <p:spPr/>
        <p:txBody>
          <a:bodyPr/>
          <a:lstStyle/>
          <a:p>
            <a:r>
              <a:rPr lang="en-GB" dirty="0">
                <a:latin typeface="Comic Sans MS" panose="030F0702030302020204" pitchFamily="66" charset="0"/>
              </a:rPr>
              <a:t>Match the word to the meaning</a:t>
            </a:r>
          </a:p>
        </p:txBody>
      </p:sp>
      <p:graphicFrame>
        <p:nvGraphicFramePr>
          <p:cNvPr id="4" name="Table 3">
            <a:extLst>
              <a:ext uri="{FF2B5EF4-FFF2-40B4-BE49-F238E27FC236}">
                <a16:creationId xmlns:a16="http://schemas.microsoft.com/office/drawing/2014/main" id="{8006113C-43ED-484A-8C8C-111334A1317F}"/>
              </a:ext>
            </a:extLst>
          </p:cNvPr>
          <p:cNvGraphicFramePr>
            <a:graphicFrameLocks noGrp="1"/>
          </p:cNvGraphicFramePr>
          <p:nvPr>
            <p:extLst/>
          </p:nvPr>
        </p:nvGraphicFramePr>
        <p:xfrm>
          <a:off x="431800" y="1690688"/>
          <a:ext cx="11295380" cy="4663440"/>
        </p:xfrm>
        <a:graphic>
          <a:graphicData uri="http://schemas.openxmlformats.org/drawingml/2006/table">
            <a:tbl>
              <a:tblPr firstRow="1" bandRow="1">
                <a:tableStyleId>{5C22544A-7EE6-4342-B048-85BDC9FD1C3A}</a:tableStyleId>
              </a:tblPr>
              <a:tblGrid>
                <a:gridCol w="2677160">
                  <a:extLst>
                    <a:ext uri="{9D8B030D-6E8A-4147-A177-3AD203B41FA5}">
                      <a16:colId xmlns:a16="http://schemas.microsoft.com/office/drawing/2014/main" val="839097008"/>
                    </a:ext>
                  </a:extLst>
                </a:gridCol>
                <a:gridCol w="8618220">
                  <a:extLst>
                    <a:ext uri="{9D8B030D-6E8A-4147-A177-3AD203B41FA5}">
                      <a16:colId xmlns:a16="http://schemas.microsoft.com/office/drawing/2014/main" val="2306917561"/>
                    </a:ext>
                  </a:extLst>
                </a:gridCol>
              </a:tblGrid>
              <a:tr h="510646">
                <a:tc>
                  <a:txBody>
                    <a:bodyPr/>
                    <a:lstStyle/>
                    <a:p>
                      <a:r>
                        <a:rPr lang="en-GB" sz="2800" dirty="0">
                          <a:latin typeface="Comic Sans MS" panose="030F0702030302020204" pitchFamily="66" charset="0"/>
                        </a:rPr>
                        <a:t>Word</a:t>
                      </a:r>
                    </a:p>
                  </a:txBody>
                  <a:tcPr/>
                </a:tc>
                <a:tc>
                  <a:txBody>
                    <a:bodyPr/>
                    <a:lstStyle/>
                    <a:p>
                      <a:r>
                        <a:rPr lang="en-GB" sz="2800" dirty="0">
                          <a:latin typeface="Comic Sans MS" panose="030F0702030302020204" pitchFamily="66" charset="0"/>
                        </a:rPr>
                        <a:t>Meaning</a:t>
                      </a:r>
                    </a:p>
                  </a:txBody>
                  <a:tcPr/>
                </a:tc>
                <a:extLst>
                  <a:ext uri="{0D108BD9-81ED-4DB2-BD59-A6C34878D82A}">
                    <a16:rowId xmlns:a16="http://schemas.microsoft.com/office/drawing/2014/main" val="3615452138"/>
                  </a:ext>
                </a:extLst>
              </a:tr>
              <a:tr h="510646">
                <a:tc>
                  <a:txBody>
                    <a:bodyPr/>
                    <a:lstStyle/>
                    <a:p>
                      <a:r>
                        <a:rPr lang="en-GB" sz="2800" dirty="0">
                          <a:latin typeface="Comic Sans MS" panose="030F0702030302020204" pitchFamily="66" charset="0"/>
                        </a:rPr>
                        <a:t>curious</a:t>
                      </a:r>
                    </a:p>
                  </a:txBody>
                  <a:tcPr/>
                </a:tc>
                <a:tc>
                  <a:txBody>
                    <a:bodyPr/>
                    <a:lstStyle/>
                    <a:p>
                      <a:r>
                        <a:rPr lang="en-GB" sz="2800" dirty="0">
                          <a:latin typeface="Comic Sans MS" panose="030F0702030302020204" pitchFamily="66" charset="0"/>
                        </a:rPr>
                        <a:t>shaking slightly</a:t>
                      </a:r>
                    </a:p>
                  </a:txBody>
                  <a:tcPr/>
                </a:tc>
                <a:extLst>
                  <a:ext uri="{0D108BD9-81ED-4DB2-BD59-A6C34878D82A}">
                    <a16:rowId xmlns:a16="http://schemas.microsoft.com/office/drawing/2014/main" val="3695873884"/>
                  </a:ext>
                </a:extLst>
              </a:tr>
              <a:tr h="510646">
                <a:tc>
                  <a:txBody>
                    <a:bodyPr/>
                    <a:lstStyle/>
                    <a:p>
                      <a:r>
                        <a:rPr lang="en-GB" sz="2800" dirty="0">
                          <a:latin typeface="Comic Sans MS" panose="030F0702030302020204" pitchFamily="66" charset="0"/>
                        </a:rPr>
                        <a:t>fled</a:t>
                      </a:r>
                    </a:p>
                  </a:txBody>
                  <a:tcPr/>
                </a:tc>
                <a:tc>
                  <a:txBody>
                    <a:bodyPr/>
                    <a:lstStyle/>
                    <a:p>
                      <a:r>
                        <a:rPr lang="en-GB" sz="2800" dirty="0">
                          <a:latin typeface="Comic Sans MS" panose="030F0702030302020204" pitchFamily="66" charset="0"/>
                        </a:rPr>
                        <a:t>unpleasant, painful</a:t>
                      </a:r>
                    </a:p>
                  </a:txBody>
                  <a:tcPr/>
                </a:tc>
                <a:extLst>
                  <a:ext uri="{0D108BD9-81ED-4DB2-BD59-A6C34878D82A}">
                    <a16:rowId xmlns:a16="http://schemas.microsoft.com/office/drawing/2014/main" val="3511334038"/>
                  </a:ext>
                </a:extLst>
              </a:tr>
              <a:tr h="510646">
                <a:tc>
                  <a:txBody>
                    <a:bodyPr/>
                    <a:lstStyle/>
                    <a:p>
                      <a:r>
                        <a:rPr lang="en-GB" sz="2800" dirty="0">
                          <a:latin typeface="Comic Sans MS" panose="030F0702030302020204" pitchFamily="66" charset="0"/>
                        </a:rPr>
                        <a:t>infested</a:t>
                      </a:r>
                    </a:p>
                  </a:txBody>
                  <a:tcPr/>
                </a:tc>
                <a:tc>
                  <a:txBody>
                    <a:bodyPr/>
                    <a:lstStyle/>
                    <a:p>
                      <a:r>
                        <a:rPr lang="en-GB" sz="2800" dirty="0">
                          <a:latin typeface="Comic Sans MS" panose="030F0702030302020204" pitchFamily="66" charset="0"/>
                        </a:rPr>
                        <a:t>asked in a begging way</a:t>
                      </a:r>
                    </a:p>
                  </a:txBody>
                  <a:tcPr/>
                </a:tc>
                <a:extLst>
                  <a:ext uri="{0D108BD9-81ED-4DB2-BD59-A6C34878D82A}">
                    <a16:rowId xmlns:a16="http://schemas.microsoft.com/office/drawing/2014/main" val="2362141856"/>
                  </a:ext>
                </a:extLst>
              </a:tr>
              <a:tr h="510646">
                <a:tc>
                  <a:txBody>
                    <a:bodyPr/>
                    <a:lstStyle/>
                    <a:p>
                      <a:r>
                        <a:rPr lang="en-GB" sz="2800" dirty="0">
                          <a:latin typeface="Comic Sans MS" panose="030F0702030302020204" pitchFamily="66" charset="0"/>
                        </a:rPr>
                        <a:t>pleaded</a:t>
                      </a:r>
                    </a:p>
                  </a:txBody>
                  <a:tcPr/>
                </a:tc>
                <a:tc>
                  <a:txBody>
                    <a:bodyPr/>
                    <a:lstStyle/>
                    <a:p>
                      <a:r>
                        <a:rPr lang="en-GB" sz="2800" dirty="0">
                          <a:latin typeface="Comic Sans MS" panose="030F0702030302020204" pitchFamily="66" charset="0"/>
                        </a:rPr>
                        <a:t>wanting to know about something</a:t>
                      </a:r>
                    </a:p>
                  </a:txBody>
                  <a:tcPr/>
                </a:tc>
                <a:extLst>
                  <a:ext uri="{0D108BD9-81ED-4DB2-BD59-A6C34878D82A}">
                    <a16:rowId xmlns:a16="http://schemas.microsoft.com/office/drawing/2014/main" val="1967952689"/>
                  </a:ext>
                </a:extLst>
              </a:tr>
              <a:tr h="510646">
                <a:tc>
                  <a:txBody>
                    <a:bodyPr/>
                    <a:lstStyle/>
                    <a:p>
                      <a:r>
                        <a:rPr lang="en-GB" sz="2800" dirty="0">
                          <a:latin typeface="Comic Sans MS" panose="030F0702030302020204" pitchFamily="66" charset="0"/>
                        </a:rPr>
                        <a:t>release</a:t>
                      </a:r>
                    </a:p>
                  </a:txBody>
                  <a:tcPr/>
                </a:tc>
                <a:tc>
                  <a:txBody>
                    <a:bodyPr/>
                    <a:lstStyle/>
                    <a:p>
                      <a:r>
                        <a:rPr lang="en-GB" sz="2800" dirty="0">
                          <a:latin typeface="Comic Sans MS" panose="030F0702030302020204" pitchFamily="66" charset="0"/>
                        </a:rPr>
                        <a:t>escaped from, ran away</a:t>
                      </a:r>
                    </a:p>
                  </a:txBody>
                  <a:tcPr/>
                </a:tc>
                <a:extLst>
                  <a:ext uri="{0D108BD9-81ED-4DB2-BD59-A6C34878D82A}">
                    <a16:rowId xmlns:a16="http://schemas.microsoft.com/office/drawing/2014/main" val="56994601"/>
                  </a:ext>
                </a:extLst>
              </a:tr>
              <a:tr h="510646">
                <a:tc>
                  <a:txBody>
                    <a:bodyPr/>
                    <a:lstStyle/>
                    <a:p>
                      <a:r>
                        <a:rPr lang="en-GB" sz="2800" dirty="0">
                          <a:latin typeface="Comic Sans MS" panose="030F0702030302020204" pitchFamily="66" charset="0"/>
                        </a:rPr>
                        <a:t>sob</a:t>
                      </a:r>
                    </a:p>
                  </a:txBody>
                  <a:tcPr/>
                </a:tc>
                <a:tc>
                  <a:txBody>
                    <a:bodyPr/>
                    <a:lstStyle/>
                    <a:p>
                      <a:r>
                        <a:rPr lang="en-GB" sz="2800" dirty="0">
                          <a:latin typeface="Comic Sans MS" panose="030F0702030302020204" pitchFamily="66" charset="0"/>
                        </a:rPr>
                        <a:t>large numbers of something causing damage</a:t>
                      </a:r>
                    </a:p>
                  </a:txBody>
                  <a:tcPr/>
                </a:tc>
                <a:extLst>
                  <a:ext uri="{0D108BD9-81ED-4DB2-BD59-A6C34878D82A}">
                    <a16:rowId xmlns:a16="http://schemas.microsoft.com/office/drawing/2014/main" val="3724086437"/>
                  </a:ext>
                </a:extLst>
              </a:tr>
              <a:tr h="510646">
                <a:tc>
                  <a:txBody>
                    <a:bodyPr/>
                    <a:lstStyle/>
                    <a:p>
                      <a:r>
                        <a:rPr lang="en-GB" sz="2800" dirty="0">
                          <a:latin typeface="Comic Sans MS" panose="030F0702030302020204" pitchFamily="66" charset="0"/>
                        </a:rPr>
                        <a:t>tremble</a:t>
                      </a:r>
                    </a:p>
                  </a:txBody>
                  <a:tcPr/>
                </a:tc>
                <a:tc>
                  <a:txBody>
                    <a:bodyPr/>
                    <a:lstStyle/>
                    <a:p>
                      <a:r>
                        <a:rPr lang="en-GB" sz="2800" dirty="0">
                          <a:latin typeface="Comic Sans MS" panose="030F0702030302020204" pitchFamily="66" charset="0"/>
                        </a:rPr>
                        <a:t>set free</a:t>
                      </a:r>
                    </a:p>
                  </a:txBody>
                  <a:tcPr/>
                </a:tc>
                <a:extLst>
                  <a:ext uri="{0D108BD9-81ED-4DB2-BD59-A6C34878D82A}">
                    <a16:rowId xmlns:a16="http://schemas.microsoft.com/office/drawing/2014/main" val="1416845804"/>
                  </a:ext>
                </a:extLst>
              </a:tr>
              <a:tr h="510646">
                <a:tc>
                  <a:txBody>
                    <a:bodyPr/>
                    <a:lstStyle/>
                    <a:p>
                      <a:r>
                        <a:rPr lang="en-GB" sz="2800" dirty="0">
                          <a:latin typeface="Comic Sans MS" panose="030F0702030302020204" pitchFamily="66" charset="0"/>
                        </a:rPr>
                        <a:t>unbearable</a:t>
                      </a:r>
                    </a:p>
                  </a:txBody>
                  <a:tcPr/>
                </a:tc>
                <a:tc>
                  <a:txBody>
                    <a:bodyPr/>
                    <a:lstStyle/>
                    <a:p>
                      <a:r>
                        <a:rPr lang="en-GB" sz="2800" dirty="0">
                          <a:latin typeface="Comic Sans MS" panose="030F0702030302020204" pitchFamily="66" charset="0"/>
                        </a:rPr>
                        <a:t>cried</a:t>
                      </a:r>
                    </a:p>
                  </a:txBody>
                  <a:tcPr/>
                </a:tc>
                <a:extLst>
                  <a:ext uri="{0D108BD9-81ED-4DB2-BD59-A6C34878D82A}">
                    <a16:rowId xmlns:a16="http://schemas.microsoft.com/office/drawing/2014/main" val="4203454886"/>
                  </a:ext>
                </a:extLst>
              </a:tr>
            </a:tbl>
          </a:graphicData>
        </a:graphic>
      </p:graphicFrame>
    </p:spTree>
    <p:extLst>
      <p:ext uri="{BB962C8B-B14F-4D97-AF65-F5344CB8AC3E}">
        <p14:creationId xmlns:p14="http://schemas.microsoft.com/office/powerpoint/2010/main" val="16249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F61D-9B6A-4AB2-B42C-27D5F0DA770A}"/>
              </a:ext>
            </a:extLst>
          </p:cNvPr>
          <p:cNvSpPr>
            <a:spLocks noGrp="1"/>
          </p:cNvSpPr>
          <p:nvPr>
            <p:ph type="title"/>
          </p:nvPr>
        </p:nvSpPr>
        <p:spPr/>
        <p:txBody>
          <a:bodyPr/>
          <a:lstStyle/>
          <a:p>
            <a:r>
              <a:rPr lang="en-GB" dirty="0">
                <a:latin typeface="Comic Sans MS" panose="030F0702030302020204" pitchFamily="66" charset="0"/>
              </a:rPr>
              <a:t>Use the words….</a:t>
            </a:r>
            <a:endParaRPr lang="en-GB" dirty="0"/>
          </a:p>
        </p:txBody>
      </p:sp>
      <p:sp>
        <p:nvSpPr>
          <p:cNvPr id="3" name="Content Placeholder 2">
            <a:extLst>
              <a:ext uri="{FF2B5EF4-FFF2-40B4-BE49-F238E27FC236}">
                <a16:creationId xmlns:a16="http://schemas.microsoft.com/office/drawing/2014/main" id="{634FCEF3-7B92-4D5D-8F7D-3C584B9CEA38}"/>
              </a:ext>
            </a:extLst>
          </p:cNvPr>
          <p:cNvSpPr>
            <a:spLocks noGrp="1"/>
          </p:cNvSpPr>
          <p:nvPr>
            <p:ph idx="1"/>
          </p:nvPr>
        </p:nvSpPr>
        <p:spPr/>
        <p:txBody>
          <a:bodyPr/>
          <a:lstStyle/>
          <a:p>
            <a:pPr marL="0" indent="0">
              <a:buNone/>
            </a:pPr>
            <a:r>
              <a:rPr lang="en-GB" dirty="0">
                <a:latin typeface="Comic Sans MS" panose="030F0702030302020204" pitchFamily="66" charset="0"/>
              </a:rPr>
              <a:t>Now you know what these words mean, can you have a go at using some of them in your own sentences?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For example…</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Libby’s hands were trembling as she waited for her turn on the roller coaster. </a:t>
            </a:r>
          </a:p>
        </p:txBody>
      </p:sp>
    </p:spTree>
    <p:extLst>
      <p:ext uri="{BB962C8B-B14F-4D97-AF65-F5344CB8AC3E}">
        <p14:creationId xmlns:p14="http://schemas.microsoft.com/office/powerpoint/2010/main" val="1375704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00B-B9AE-4AED-89B3-CBD544510C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FA22949-77CC-4B82-8012-0F46AA4EE38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119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F0989-2FC0-4E3D-BF82-62B82F7BF930}"/>
              </a:ext>
            </a:extLst>
          </p:cNvPr>
          <p:cNvSpPr>
            <a:spLocks noGrp="1"/>
          </p:cNvSpPr>
          <p:nvPr>
            <p:ph type="title"/>
          </p:nvPr>
        </p:nvSpPr>
        <p:spPr/>
        <p:txBody>
          <a:bodyPr/>
          <a:lstStyle/>
          <a:p>
            <a:pPr algn="ctr"/>
            <a:r>
              <a:rPr lang="en-GB" u="sng" dirty="0">
                <a:latin typeface="Comic Sans MS" panose="030F0702030302020204" pitchFamily="66" charset="0"/>
              </a:rPr>
              <a:t>The myth of Pandora’s Box</a:t>
            </a:r>
          </a:p>
        </p:txBody>
      </p:sp>
      <p:sp>
        <p:nvSpPr>
          <p:cNvPr id="3" name="Content Placeholder 2">
            <a:extLst>
              <a:ext uri="{FF2B5EF4-FFF2-40B4-BE49-F238E27FC236}">
                <a16:creationId xmlns:a16="http://schemas.microsoft.com/office/drawing/2014/main" id="{06EF050B-06C0-4A46-8536-E824E4D5B47B}"/>
              </a:ext>
            </a:extLst>
          </p:cNvPr>
          <p:cNvSpPr>
            <a:spLocks noGrp="1"/>
          </p:cNvSpPr>
          <p:nvPr>
            <p:ph idx="1"/>
          </p:nvPr>
        </p:nvSpPr>
        <p:spPr/>
        <p:txBody>
          <a:bodyPr>
            <a:normAutofit fontScale="92500"/>
          </a:bodyPr>
          <a:lstStyle/>
          <a:p>
            <a:pPr marL="0" indent="0">
              <a:lnSpc>
                <a:spcPct val="150000"/>
              </a:lnSpc>
              <a:buNone/>
            </a:pPr>
            <a:r>
              <a:rPr lang="en-GB" dirty="0">
                <a:latin typeface="Comic Sans MS" panose="030F0702030302020204" pitchFamily="66" charset="0"/>
              </a:rPr>
              <a:t>Are you nosy? Do you like secrets? Have you ever done something that you’ve been warned not to, just to find out a secret? All through time there have been stories about people being told not to open doors, cupboards, gates and all sorts of other things, and in many of the stories the people just didn’t listen. One person who did not listen is Pandora. Her story is from Ancient Greece, where her nosiness changed the world forever!</a:t>
            </a:r>
          </a:p>
        </p:txBody>
      </p:sp>
    </p:spTree>
    <p:extLst>
      <p:ext uri="{BB962C8B-B14F-4D97-AF65-F5344CB8AC3E}">
        <p14:creationId xmlns:p14="http://schemas.microsoft.com/office/powerpoint/2010/main" val="78996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71ED-6F35-40DE-A788-B8B3A1DC8995}"/>
              </a:ext>
            </a:extLst>
          </p:cNvPr>
          <p:cNvSpPr>
            <a:spLocks noGrp="1"/>
          </p:cNvSpPr>
          <p:nvPr>
            <p:ph type="title"/>
          </p:nvPr>
        </p:nvSpPr>
        <p:spPr/>
        <p:txBody>
          <a:bodyPr/>
          <a:lstStyle/>
          <a:p>
            <a:r>
              <a:rPr lang="en-GB" u="sng" dirty="0">
                <a:latin typeface="Comic Sans MS" panose="030F0702030302020204" pitchFamily="66" charset="0"/>
              </a:rPr>
              <a:t>The myth of Pandora’s Box continued…</a:t>
            </a:r>
            <a:endParaRPr lang="en-GB" dirty="0"/>
          </a:p>
        </p:txBody>
      </p:sp>
      <p:sp>
        <p:nvSpPr>
          <p:cNvPr id="3" name="Content Placeholder 2">
            <a:extLst>
              <a:ext uri="{FF2B5EF4-FFF2-40B4-BE49-F238E27FC236}">
                <a16:creationId xmlns:a16="http://schemas.microsoft.com/office/drawing/2014/main" id="{D1B0DEEC-CC78-4E83-9328-7CAE7C98690D}"/>
              </a:ext>
            </a:extLst>
          </p:cNvPr>
          <p:cNvSpPr>
            <a:spLocks noGrp="1"/>
          </p:cNvSpPr>
          <p:nvPr>
            <p:ph idx="1"/>
          </p:nvPr>
        </p:nvSpPr>
        <p:spPr/>
        <p:txBody>
          <a:bodyPr>
            <a:normAutofit fontScale="85000" lnSpcReduction="10000"/>
          </a:bodyPr>
          <a:lstStyle/>
          <a:p>
            <a:pPr marL="0" indent="0">
              <a:lnSpc>
                <a:spcPct val="150000"/>
              </a:lnSpc>
              <a:buNone/>
            </a:pPr>
            <a:r>
              <a:rPr lang="en-GB" dirty="0">
                <a:latin typeface="Comic Sans MS" panose="030F0702030302020204" pitchFamily="66" charset="0"/>
              </a:rPr>
              <a:t>Not hundreds but thousands of years ago, in ancient Greece, there lived two brothers called Epimetheus and Prometheus. Although they lived in a world where the gods were in charge, they liked nothing more than to annoy the gods. One day, Zeus, a particularly powerful god, decided to teach them a lesson. Zeus ordered the gods to create a beautiful woman. Her name was Pandora and she was to marry Epimetheus. As a wedding present, Zeus gave Pandora a beautiful box but there was one special condition, she was never to open it! </a:t>
            </a:r>
          </a:p>
        </p:txBody>
      </p:sp>
    </p:spTree>
    <p:extLst>
      <p:ext uri="{BB962C8B-B14F-4D97-AF65-F5344CB8AC3E}">
        <p14:creationId xmlns:p14="http://schemas.microsoft.com/office/powerpoint/2010/main" val="166826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71ED-6F35-40DE-A788-B8B3A1DC8995}"/>
              </a:ext>
            </a:extLst>
          </p:cNvPr>
          <p:cNvSpPr>
            <a:spLocks noGrp="1"/>
          </p:cNvSpPr>
          <p:nvPr>
            <p:ph type="title"/>
          </p:nvPr>
        </p:nvSpPr>
        <p:spPr/>
        <p:txBody>
          <a:bodyPr/>
          <a:lstStyle/>
          <a:p>
            <a:r>
              <a:rPr lang="en-GB" u="sng" dirty="0">
                <a:latin typeface="Comic Sans MS" panose="030F0702030302020204" pitchFamily="66" charset="0"/>
              </a:rPr>
              <a:t>The myth of Pandora’s Box continued…</a:t>
            </a:r>
            <a:endParaRPr lang="en-GB" dirty="0"/>
          </a:p>
        </p:txBody>
      </p:sp>
      <p:sp>
        <p:nvSpPr>
          <p:cNvPr id="3" name="Content Placeholder 2">
            <a:extLst>
              <a:ext uri="{FF2B5EF4-FFF2-40B4-BE49-F238E27FC236}">
                <a16:creationId xmlns:a16="http://schemas.microsoft.com/office/drawing/2014/main" id="{D1B0DEEC-CC78-4E83-9328-7CAE7C98690D}"/>
              </a:ext>
            </a:extLst>
          </p:cNvPr>
          <p:cNvSpPr>
            <a:spLocks noGrp="1"/>
          </p:cNvSpPr>
          <p:nvPr>
            <p:ph idx="1"/>
          </p:nvPr>
        </p:nvSpPr>
        <p:spPr/>
        <p:txBody>
          <a:bodyPr>
            <a:normAutofit/>
          </a:bodyPr>
          <a:lstStyle/>
          <a:p>
            <a:pPr marL="0" indent="0">
              <a:lnSpc>
                <a:spcPct val="150000"/>
              </a:lnSpc>
              <a:buNone/>
            </a:pPr>
            <a:r>
              <a:rPr lang="en-GB" dirty="0">
                <a:latin typeface="Comic Sans MS" panose="030F0702030302020204" pitchFamily="66" charset="0"/>
              </a:rPr>
              <a:t>All day Pandora’s husband Epimetheus was out working. All day all she could think about was what was in the box. Pandora could not understand why Zeus would give her a box that she could not open. It made no sense to her. Pandora was bored and lonely and her curiosity became unbearable. </a:t>
            </a:r>
          </a:p>
        </p:txBody>
      </p:sp>
    </p:spTree>
    <p:extLst>
      <p:ext uri="{BB962C8B-B14F-4D97-AF65-F5344CB8AC3E}">
        <p14:creationId xmlns:p14="http://schemas.microsoft.com/office/powerpoint/2010/main" val="181065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F3261-BE39-479A-8A89-6A2DDC557E10}"/>
              </a:ext>
            </a:extLst>
          </p:cNvPr>
          <p:cNvSpPr>
            <a:spLocks noGrp="1"/>
          </p:cNvSpPr>
          <p:nvPr>
            <p:ph type="title"/>
          </p:nvPr>
        </p:nvSpPr>
        <p:spPr/>
        <p:txBody>
          <a:bodyPr>
            <a:normAutofit/>
          </a:bodyPr>
          <a:lstStyle/>
          <a:p>
            <a:r>
              <a:rPr lang="en-GB" sz="5400" dirty="0">
                <a:latin typeface="Comic Sans MS" panose="030F0702030302020204" pitchFamily="66" charset="0"/>
              </a:rPr>
              <a:t>Stop here!</a:t>
            </a:r>
          </a:p>
        </p:txBody>
      </p:sp>
      <p:sp>
        <p:nvSpPr>
          <p:cNvPr id="3" name="Content Placeholder 2">
            <a:extLst>
              <a:ext uri="{FF2B5EF4-FFF2-40B4-BE49-F238E27FC236}">
                <a16:creationId xmlns:a16="http://schemas.microsoft.com/office/drawing/2014/main" id="{BD0DFE52-B496-4E26-8114-AA94A90885F1}"/>
              </a:ext>
            </a:extLst>
          </p:cNvPr>
          <p:cNvSpPr>
            <a:spLocks noGrp="1"/>
          </p:cNvSpPr>
          <p:nvPr>
            <p:ph idx="1"/>
          </p:nvPr>
        </p:nvSpPr>
        <p:spPr/>
        <p:txBody>
          <a:bodyPr>
            <a:normAutofit/>
          </a:bodyPr>
          <a:lstStyle/>
          <a:p>
            <a:pPr marL="0" indent="0" algn="ctr">
              <a:buNone/>
            </a:pPr>
            <a:endParaRPr lang="en-GB" sz="4400" dirty="0">
              <a:latin typeface="Comic Sans MS" panose="030F0702030302020204" pitchFamily="66" charset="0"/>
            </a:endParaRPr>
          </a:p>
          <a:p>
            <a:pPr marL="0" indent="0" algn="ctr">
              <a:buNone/>
            </a:pPr>
            <a:r>
              <a:rPr lang="en-GB" sz="4400" dirty="0">
                <a:latin typeface="Comic Sans MS" panose="030F0702030302020204" pitchFamily="66" charset="0"/>
              </a:rPr>
              <a:t>In the middle of your page, draw a picture of what you think the box might look like. </a:t>
            </a:r>
          </a:p>
        </p:txBody>
      </p:sp>
    </p:spTree>
    <p:extLst>
      <p:ext uri="{BB962C8B-B14F-4D97-AF65-F5344CB8AC3E}">
        <p14:creationId xmlns:p14="http://schemas.microsoft.com/office/powerpoint/2010/main" val="334515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A411-742F-4E1E-B7D0-4A50125850D6}"/>
              </a:ext>
            </a:extLst>
          </p:cNvPr>
          <p:cNvSpPr>
            <a:spLocks noGrp="1"/>
          </p:cNvSpPr>
          <p:nvPr>
            <p:ph type="title"/>
          </p:nvPr>
        </p:nvSpPr>
        <p:spPr/>
        <p:txBody>
          <a:bodyPr/>
          <a:lstStyle/>
          <a:p>
            <a:r>
              <a:rPr lang="en-GB" dirty="0">
                <a:latin typeface="Comic Sans MS" panose="030F0702030302020204" pitchFamily="66" charset="0"/>
              </a:rPr>
              <a:t>Myth continued…</a:t>
            </a:r>
          </a:p>
        </p:txBody>
      </p:sp>
      <p:sp>
        <p:nvSpPr>
          <p:cNvPr id="3" name="Content Placeholder 2">
            <a:extLst>
              <a:ext uri="{FF2B5EF4-FFF2-40B4-BE49-F238E27FC236}">
                <a16:creationId xmlns:a16="http://schemas.microsoft.com/office/drawing/2014/main" id="{FCE9188F-4483-4CBD-99FA-FE69A0A07726}"/>
              </a:ext>
            </a:extLst>
          </p:cNvPr>
          <p:cNvSpPr>
            <a:spLocks noGrp="1"/>
          </p:cNvSpPr>
          <p:nvPr>
            <p:ph idx="1"/>
          </p:nvPr>
        </p:nvSpPr>
        <p:spPr/>
        <p:txBody>
          <a:bodyPr/>
          <a:lstStyle/>
          <a:p>
            <a:pPr marL="0" indent="0">
              <a:lnSpc>
                <a:spcPct val="150000"/>
              </a:lnSpc>
              <a:buNone/>
            </a:pPr>
            <a:r>
              <a:rPr lang="en-GB" dirty="0">
                <a:latin typeface="Comic Sans MS" panose="030F0702030302020204" pitchFamily="66" charset="0"/>
              </a:rPr>
              <a:t>One day, when she was sure that Epimetheus was out annoying the gods, Pandora searched for the key to open the box. “I know it’s here somewhere,” she muttered to herself as she opened cupboards and drawers. There it was, high on a shelf in their bedroom! With shaking hands, Pandora slid the key into the lock and turned it. </a:t>
            </a:r>
          </a:p>
        </p:txBody>
      </p:sp>
    </p:spTree>
    <p:extLst>
      <p:ext uri="{BB962C8B-B14F-4D97-AF65-F5344CB8AC3E}">
        <p14:creationId xmlns:p14="http://schemas.microsoft.com/office/powerpoint/2010/main" val="300280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57323-4C3B-41C5-9C57-57ED58437433}"/>
              </a:ext>
            </a:extLst>
          </p:cNvPr>
          <p:cNvSpPr>
            <a:spLocks noGrp="1"/>
          </p:cNvSpPr>
          <p:nvPr>
            <p:ph idx="1"/>
          </p:nvPr>
        </p:nvSpPr>
        <p:spPr>
          <a:xfrm>
            <a:off x="838200" y="3177539"/>
            <a:ext cx="10515600" cy="2999423"/>
          </a:xfrm>
        </p:spPr>
        <p:txBody>
          <a:bodyPr>
            <a:normAutofit/>
          </a:bodyPr>
          <a:lstStyle/>
          <a:p>
            <a:pPr marL="0" indent="0" algn="ctr">
              <a:buNone/>
            </a:pPr>
            <a:r>
              <a:rPr lang="en-GB" sz="4000" dirty="0">
                <a:latin typeface="Comic Sans MS" panose="030F0702030302020204" pitchFamily="66" charset="0"/>
              </a:rPr>
              <a:t>What do you think might be in the box?</a:t>
            </a:r>
          </a:p>
          <a:p>
            <a:pPr marL="0" indent="0" algn="ctr">
              <a:buNone/>
            </a:pPr>
            <a:endParaRPr lang="en-GB" sz="4000" dirty="0">
              <a:latin typeface="Comic Sans MS" panose="030F0702030302020204" pitchFamily="66" charset="0"/>
            </a:endParaRPr>
          </a:p>
          <a:p>
            <a:pPr marL="0" indent="0" algn="ctr">
              <a:buNone/>
            </a:pPr>
            <a:r>
              <a:rPr lang="en-GB" sz="4000" dirty="0">
                <a:latin typeface="Comic Sans MS" panose="030F0702030302020204" pitchFamily="66" charset="0"/>
              </a:rPr>
              <a:t>Talk to someone about your ideas. </a:t>
            </a:r>
          </a:p>
        </p:txBody>
      </p:sp>
      <p:pic>
        <p:nvPicPr>
          <p:cNvPr id="3074" name="Picture 2" descr="Talk Partners">
            <a:extLst>
              <a:ext uri="{FF2B5EF4-FFF2-40B4-BE49-F238E27FC236}">
                <a16:creationId xmlns:a16="http://schemas.microsoft.com/office/drawing/2014/main" id="{6DEA4EBD-95EC-4EFA-96EF-9DC91241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 y="365125"/>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0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835E-048B-44DE-8D64-DD5CDDAEEAC5}"/>
              </a:ext>
            </a:extLst>
          </p:cNvPr>
          <p:cNvSpPr>
            <a:spLocks noGrp="1"/>
          </p:cNvSpPr>
          <p:nvPr>
            <p:ph type="title"/>
          </p:nvPr>
        </p:nvSpPr>
        <p:spPr/>
        <p:txBody>
          <a:bodyPr/>
          <a:lstStyle/>
          <a:p>
            <a:r>
              <a:rPr lang="en-GB" dirty="0">
                <a:latin typeface="Comic Sans MS" panose="030F0702030302020204" pitchFamily="66" charset="0"/>
              </a:rPr>
              <a:t>Myth continued…</a:t>
            </a:r>
          </a:p>
        </p:txBody>
      </p:sp>
      <p:sp>
        <p:nvSpPr>
          <p:cNvPr id="3" name="Content Placeholder 2">
            <a:extLst>
              <a:ext uri="{FF2B5EF4-FFF2-40B4-BE49-F238E27FC236}">
                <a16:creationId xmlns:a16="http://schemas.microsoft.com/office/drawing/2014/main" id="{4FA4CE6A-60E1-49FF-873D-35E45ACE4D9E}"/>
              </a:ext>
            </a:extLst>
          </p:cNvPr>
          <p:cNvSpPr>
            <a:spLocks noGrp="1"/>
          </p:cNvSpPr>
          <p:nvPr>
            <p:ph idx="1"/>
          </p:nvPr>
        </p:nvSpPr>
        <p:spPr/>
        <p:txBody>
          <a:bodyPr>
            <a:normAutofit fontScale="92500"/>
          </a:bodyPr>
          <a:lstStyle/>
          <a:p>
            <a:pPr marL="0" indent="0">
              <a:lnSpc>
                <a:spcPct val="150000"/>
              </a:lnSpc>
              <a:buNone/>
            </a:pPr>
            <a:r>
              <a:rPr lang="en-GB" dirty="0">
                <a:latin typeface="Comic Sans MS" panose="030F0702030302020204" pitchFamily="66" charset="0"/>
              </a:rPr>
              <a:t>She took a deep breath, closed her eyes and slowly, with trembling hands, opened the lid of the box, imagining what could be inside: rubies as red as the blazing sunset, jewel encrusted gowns, piles of gold coins. But there were no coins or jewellery, no gowns or gems, for all at once every evil and spite, every sadness and misery flew out. Like a swarm of insects, they fled the house and infested the earth with heartache and sorrow.</a:t>
            </a:r>
          </a:p>
        </p:txBody>
      </p:sp>
    </p:spTree>
    <p:extLst>
      <p:ext uri="{BB962C8B-B14F-4D97-AF65-F5344CB8AC3E}">
        <p14:creationId xmlns:p14="http://schemas.microsoft.com/office/powerpoint/2010/main" val="112082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1138</Words>
  <Application>Microsoft Office PowerPoint</Application>
  <PresentationFormat>Widescreen</PresentationFormat>
  <Paragraphs>94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Comic Sans MS</vt:lpstr>
      <vt:lpstr>Office Theme</vt:lpstr>
      <vt:lpstr>The Magical Box – Day 1</vt:lpstr>
      <vt:lpstr>Ancient Greece</vt:lpstr>
      <vt:lpstr>The myth of Pandora’s Box</vt:lpstr>
      <vt:lpstr>The myth of Pandora’s Box continued…</vt:lpstr>
      <vt:lpstr>The myth of Pandora’s Box continued…</vt:lpstr>
      <vt:lpstr>Stop here!</vt:lpstr>
      <vt:lpstr>Myth continued…</vt:lpstr>
      <vt:lpstr>PowerPoint Presentation</vt:lpstr>
      <vt:lpstr>Myth continued…</vt:lpstr>
      <vt:lpstr>Myth continued…</vt:lpstr>
      <vt:lpstr>Task continued…</vt:lpstr>
      <vt:lpstr>PowerPoint Presentation</vt:lpstr>
      <vt:lpstr>The Magical Box – Day 2</vt:lpstr>
      <vt:lpstr>PowerPoint Presentation</vt:lpstr>
      <vt:lpstr>Today we are going to think about Zeus…</vt:lpstr>
      <vt:lpstr>Sketch and label….</vt:lpstr>
      <vt:lpstr>The Magical Box – Day 3</vt:lpstr>
      <vt:lpstr>PowerPoint Presentation</vt:lpstr>
      <vt:lpstr>PowerPoint Presentation</vt:lpstr>
      <vt:lpstr>Comprehension questions…</vt:lpstr>
      <vt:lpstr>Questions…</vt:lpstr>
      <vt:lpstr>The Magical Box – Day 4</vt:lpstr>
      <vt:lpstr>PowerPoint Presentation</vt:lpstr>
      <vt:lpstr>In school….</vt:lpstr>
      <vt:lpstr>Alphabetical order…</vt:lpstr>
      <vt:lpstr>Match the word to the meaning</vt:lpstr>
      <vt:lpstr>Use the words….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Magical Box</dc:title>
  <dc:creator>Beth McPherson</dc:creator>
  <cp:lastModifiedBy>Beth McPherson</cp:lastModifiedBy>
  <cp:revision>8</cp:revision>
  <dcterms:created xsi:type="dcterms:W3CDTF">2020-04-16T14:08:49Z</dcterms:created>
  <dcterms:modified xsi:type="dcterms:W3CDTF">2021-01-08T15:05:53Z</dcterms:modified>
</cp:coreProperties>
</file>