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32"/>
  </p:notesMasterIdLst>
  <p:sldIdLst>
    <p:sldId id="296" r:id="rId11"/>
    <p:sldId id="297" r:id="rId12"/>
    <p:sldId id="298" r:id="rId13"/>
    <p:sldId id="319" r:id="rId14"/>
    <p:sldId id="299" r:id="rId15"/>
    <p:sldId id="300" r:id="rId16"/>
    <p:sldId id="306" r:id="rId17"/>
    <p:sldId id="308" r:id="rId18"/>
    <p:sldId id="320" r:id="rId19"/>
    <p:sldId id="311" r:id="rId20"/>
    <p:sldId id="310" r:id="rId21"/>
    <p:sldId id="309" r:id="rId22"/>
    <p:sldId id="312" r:id="rId23"/>
    <p:sldId id="301" r:id="rId24"/>
    <p:sldId id="313" r:id="rId25"/>
    <p:sldId id="314" r:id="rId26"/>
    <p:sldId id="317" r:id="rId27"/>
    <p:sldId id="316" r:id="rId28"/>
    <p:sldId id="315" r:id="rId29"/>
    <p:sldId id="321" r:id="rId30"/>
    <p:sldId id="322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3CBB3"/>
    <a:srgbClr val="CF614F"/>
    <a:srgbClr val="CC99FF"/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6" autoAdjust="0"/>
    <p:restoredTop sz="96327"/>
  </p:normalViewPr>
  <p:slideViewPr>
    <p:cSldViewPr snapToGrid="0" snapToObjects="1">
      <p:cViewPr varScale="1">
        <p:scale>
          <a:sx n="68" d="100"/>
          <a:sy n="68" d="100"/>
        </p:scale>
        <p:origin x="14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4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theme" Target="theme/theme1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slide" Target="slides/slide2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11/01/2022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11/01/2022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2.xml"/><Relationship Id="rId6" Type="http://schemas.openxmlformats.org/officeDocument/2006/relationships/image" Target="../media/image14.png"/><Relationship Id="rId5" Type="http://schemas.openxmlformats.org/officeDocument/2006/relationships/image" Target="../media/image130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3.xml"/><Relationship Id="rId6" Type="http://schemas.openxmlformats.org/officeDocument/2006/relationships/image" Target="../media/image9.png"/><Relationship Id="rId5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5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68" y="4188593"/>
            <a:ext cx="6230652" cy="179237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631EFE6-78CB-4685-97AA-4B1C351D29A5}"/>
              </a:ext>
            </a:extLst>
          </p:cNvPr>
          <p:cNvSpPr txBox="1"/>
          <p:nvPr/>
        </p:nvSpPr>
        <p:spPr>
          <a:xfrm>
            <a:off x="604911" y="1083213"/>
            <a:ext cx="8412480" cy="317009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GB" sz="4000" u="sng" dirty="0">
                <a:latin typeface="Comic Sans MS" panose="030F0702030302020204" pitchFamily="66" charset="0"/>
              </a:rPr>
              <a:t>25.1.22</a:t>
            </a:r>
          </a:p>
          <a:p>
            <a:endParaRPr lang="en-GB" sz="4000" u="sng" dirty="0">
              <a:latin typeface="Comic Sans MS" panose="030F0702030302020204" pitchFamily="66" charset="0"/>
            </a:endParaRPr>
          </a:p>
          <a:p>
            <a:r>
              <a:rPr lang="en-GB" sz="4000" u="sng" dirty="0">
                <a:latin typeface="Comic Sans MS" panose="030F0702030302020204" pitchFamily="66" charset="0"/>
              </a:rPr>
              <a:t>LO – I can work out the area of a shape by counting squares.</a:t>
            </a:r>
          </a:p>
          <a:p>
            <a:endParaRPr lang="en-GB" sz="4000" u="sng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67412" y="737653"/>
            <a:ext cx="514350" cy="514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67412" y="1252922"/>
            <a:ext cx="514350" cy="514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67412" y="1772334"/>
            <a:ext cx="514350" cy="514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67412" y="2286684"/>
            <a:ext cx="514350" cy="514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67412" y="2799617"/>
            <a:ext cx="514350" cy="514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82585" y="737653"/>
            <a:ext cx="514350" cy="514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82585" y="1252922"/>
            <a:ext cx="514350" cy="514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582585" y="1772334"/>
            <a:ext cx="514350" cy="514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82585" y="2286684"/>
            <a:ext cx="514350" cy="514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582585" y="2799617"/>
            <a:ext cx="514350" cy="514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097757" y="737653"/>
            <a:ext cx="514350" cy="514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097757" y="1252922"/>
            <a:ext cx="514350" cy="514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097757" y="1772334"/>
            <a:ext cx="514350" cy="514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097757" y="2286684"/>
            <a:ext cx="514350" cy="514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097757" y="2799617"/>
            <a:ext cx="514350" cy="514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616871" y="737653"/>
            <a:ext cx="514350" cy="514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616871" y="1252922"/>
            <a:ext cx="514350" cy="514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616871" y="1772334"/>
            <a:ext cx="514350" cy="514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616871" y="2286684"/>
            <a:ext cx="514350" cy="514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16871" y="2799617"/>
            <a:ext cx="514350" cy="514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009402" y="3949987"/>
            <a:ext cx="57292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The area of the rectangle is: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06797" y="4878951"/>
            <a:ext cx="2127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20 squares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057887" y="731824"/>
            <a:ext cx="2092385" cy="25821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61393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988303" y="1457569"/>
            <a:ext cx="2880000" cy="2882938"/>
            <a:chOff x="1527423" y="2188300"/>
            <a:chExt cx="2880000" cy="2882938"/>
          </a:xfrm>
        </p:grpSpPr>
        <p:sp>
          <p:nvSpPr>
            <p:cNvPr id="4" name="Rectangle 3"/>
            <p:cNvSpPr/>
            <p:nvPr/>
          </p:nvSpPr>
          <p:spPr>
            <a:xfrm>
              <a:off x="1527423" y="2909769"/>
              <a:ext cx="720000" cy="720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ectangle 4"/>
            <p:cNvSpPr/>
            <p:nvPr/>
          </p:nvSpPr>
          <p:spPr>
            <a:xfrm>
              <a:off x="2247423" y="2911238"/>
              <a:ext cx="720000" cy="720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247423" y="3631238"/>
              <a:ext cx="720000" cy="720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967423" y="3631238"/>
              <a:ext cx="720000" cy="720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967423" y="4351238"/>
              <a:ext cx="720000" cy="720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687423" y="3631238"/>
              <a:ext cx="720000" cy="720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247423" y="2188300"/>
              <a:ext cx="720000" cy="720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2601654" y="4751292"/>
            <a:ext cx="3677738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The area is ___ squares.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420251" y="4739568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accent1"/>
                </a:solidFill>
                <a:ea typeface="Cambria Math" panose="02040503050406030204" pitchFamily="18" charset="0"/>
              </a:rPr>
              <a:t>7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40207" y="2277428"/>
            <a:ext cx="5816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77470" y="1547159"/>
            <a:ext cx="5816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777469" y="2277428"/>
            <a:ext cx="5816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77470" y="2997428"/>
            <a:ext cx="5816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497470" y="3006211"/>
            <a:ext cx="5816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230663" y="3013766"/>
            <a:ext cx="5816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6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496827" y="3718870"/>
            <a:ext cx="5816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7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5363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288062" y="548349"/>
            <a:ext cx="2160000" cy="2872655"/>
            <a:chOff x="1527423" y="1448675"/>
            <a:chExt cx="2160000" cy="2872655"/>
          </a:xfrm>
        </p:grpSpPr>
        <p:sp>
          <p:nvSpPr>
            <p:cNvPr id="6" name="Rectangle 5"/>
            <p:cNvSpPr/>
            <p:nvPr/>
          </p:nvSpPr>
          <p:spPr>
            <a:xfrm>
              <a:off x="1527423" y="2165737"/>
              <a:ext cx="720000" cy="720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247423" y="2171613"/>
              <a:ext cx="720000" cy="720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527423" y="2887206"/>
              <a:ext cx="720000" cy="720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247423" y="2888675"/>
              <a:ext cx="720000" cy="720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247423" y="3596923"/>
              <a:ext cx="720000" cy="720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967423" y="1448675"/>
              <a:ext cx="720000" cy="720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527423" y="1448675"/>
              <a:ext cx="720000" cy="720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527423" y="3601330"/>
              <a:ext cx="720000" cy="720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247423" y="1450144"/>
              <a:ext cx="720000" cy="720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665613" y="342798"/>
            <a:ext cx="476412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1)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843569" y="1991287"/>
            <a:ext cx="3498202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The area is __ squares.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556839" y="1929421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accent1"/>
                </a:solidFill>
                <a:ea typeface="Cambria Math" panose="02040503050406030204" pitchFamily="18" charset="0"/>
              </a:rPr>
              <a:t>9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88596" y="3720696"/>
            <a:ext cx="476412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2)</a:t>
            </a:r>
          </a:p>
        </p:txBody>
      </p:sp>
      <p:grpSp>
        <p:nvGrpSpPr>
          <p:cNvPr id="19" name="Group 18"/>
          <p:cNvGrpSpPr/>
          <p:nvPr/>
        </p:nvGrpSpPr>
        <p:grpSpPr>
          <a:xfrm rot="3916162">
            <a:off x="2007512" y="3240552"/>
            <a:ext cx="720002" cy="2862371"/>
            <a:chOff x="2878669" y="3535268"/>
            <a:chExt cx="720002" cy="2862371"/>
          </a:xfrm>
        </p:grpSpPr>
        <p:sp>
          <p:nvSpPr>
            <p:cNvPr id="20" name="Rectangle 19"/>
            <p:cNvSpPr/>
            <p:nvPr/>
          </p:nvSpPr>
          <p:spPr>
            <a:xfrm>
              <a:off x="2878671" y="4252329"/>
              <a:ext cx="720000" cy="720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878671" y="4969391"/>
              <a:ext cx="720000" cy="720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878671" y="5677639"/>
              <a:ext cx="720000" cy="720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878669" y="3535268"/>
              <a:ext cx="720000" cy="720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4" name="Rectangle 23"/>
          <p:cNvSpPr/>
          <p:nvPr/>
        </p:nvSpPr>
        <p:spPr>
          <a:xfrm>
            <a:off x="766352" y="5616352"/>
            <a:ext cx="3498202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The area is __ squares.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505455" y="558142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accent1"/>
                </a:solidFill>
                <a:ea typeface="Cambria Math" panose="02040503050406030204" pitchFamily="18" charset="0"/>
              </a:rPr>
              <a:t>4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335548" y="3042608"/>
            <a:ext cx="476412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3)</a:t>
            </a:r>
          </a:p>
        </p:txBody>
      </p:sp>
      <p:sp>
        <p:nvSpPr>
          <p:cNvPr id="27" name="Rectangle 26"/>
          <p:cNvSpPr/>
          <p:nvPr/>
        </p:nvSpPr>
        <p:spPr>
          <a:xfrm rot="5400000">
            <a:off x="6009030" y="3629452"/>
            <a:ext cx="720000" cy="720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 rot="5400000">
            <a:off x="6721025" y="4349452"/>
            <a:ext cx="720000" cy="720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 rot="5400000">
            <a:off x="6006061" y="4349452"/>
            <a:ext cx="720000" cy="720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 rot="5400000">
            <a:off x="6721025" y="3629452"/>
            <a:ext cx="720000" cy="720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4430268" y="5119872"/>
            <a:ext cx="3498202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The area is __ squares.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162211" y="5081867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accent1"/>
                </a:solidFill>
                <a:ea typeface="Cambria Math" panose="02040503050406030204" pitchFamily="18" charset="0"/>
              </a:rPr>
              <a:t>4</a:t>
            </a: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8684" y="671552"/>
            <a:ext cx="747045" cy="747045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5461528" y="814241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23232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5" grpId="0"/>
      <p:bldP spid="32" grpId="0"/>
      <p:bldP spid="34" grpId="0"/>
      <p:bldP spid="34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22559" y="2871368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342559" y="2871368"/>
            <a:ext cx="720000" cy="720000"/>
          </a:xfrm>
          <a:prstGeom prst="rect">
            <a:avLst/>
          </a:prstGeom>
          <a:solidFill>
            <a:srgbClr val="FF66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622559" y="2149899"/>
            <a:ext cx="720000" cy="720000"/>
          </a:xfrm>
          <a:prstGeom prst="rect">
            <a:avLst/>
          </a:prstGeom>
          <a:solidFill>
            <a:srgbClr val="FF66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062559" y="2871368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782559" y="2149899"/>
            <a:ext cx="720000" cy="720000"/>
          </a:xfrm>
          <a:prstGeom prst="rect">
            <a:avLst/>
          </a:prstGeom>
          <a:solidFill>
            <a:srgbClr val="7030A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2062559" y="2149899"/>
            <a:ext cx="720000" cy="720000"/>
          </a:xfrm>
          <a:prstGeom prst="rect">
            <a:avLst/>
          </a:prstGeom>
          <a:solidFill>
            <a:srgbClr val="FF66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342559" y="2149899"/>
            <a:ext cx="720000" cy="720000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782559" y="2871368"/>
            <a:ext cx="720000" cy="720000"/>
          </a:xfrm>
          <a:prstGeom prst="rect">
            <a:avLst/>
          </a:prstGeom>
          <a:solidFill>
            <a:srgbClr val="FF66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062559" y="3594306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622559" y="3594306"/>
            <a:ext cx="720000" cy="720000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3636707" y="1687520"/>
            <a:ext cx="4413581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The green area is __ squares.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268557" y="169120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accent1"/>
                </a:solidFill>
                <a:ea typeface="Cambria Math" panose="02040503050406030204" pitchFamily="18" charset="0"/>
              </a:rPr>
              <a:t>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636707" y="3175310"/>
            <a:ext cx="4532138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The purple area is __ squares.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381897" y="3184597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accent1"/>
                </a:solidFill>
                <a:ea typeface="Cambria Math" panose="02040503050406030204" pitchFamily="18" charset="0"/>
              </a:rPr>
              <a:t>2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636707" y="3919204"/>
            <a:ext cx="4401654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The white area is __ squares.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238055" y="3924605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accent1"/>
                </a:solidFill>
                <a:ea typeface="Cambria Math" panose="02040503050406030204" pitchFamily="18" charset="0"/>
              </a:rPr>
              <a:t>4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636707" y="4935543"/>
            <a:ext cx="4254947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The total area is __ squares.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04907" y="4930139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accent1"/>
                </a:solidFill>
                <a:ea typeface="Cambria Math" panose="02040503050406030204" pitchFamily="18" charset="0"/>
              </a:rPr>
              <a:t>12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342559" y="3594306"/>
            <a:ext cx="720000" cy="720000"/>
          </a:xfrm>
          <a:prstGeom prst="rect">
            <a:avLst/>
          </a:prstGeom>
          <a:solidFill>
            <a:srgbClr val="7030A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2782559" y="3594306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3636707" y="2431415"/>
            <a:ext cx="4590744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The orange area is __ squares.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433995" y="2431099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accent1"/>
                </a:solidFill>
                <a:ea typeface="Cambria Math" panose="02040503050406030204" pitchFamily="18" charset="0"/>
              </a:rPr>
              <a:t>4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8684" y="671552"/>
            <a:ext cx="747045" cy="747045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5461528" y="814241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3824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8" grpId="0"/>
      <p:bldP spid="20" grpId="0"/>
      <p:bldP spid="24" grpId="0"/>
      <p:bldP spid="26" grpId="0"/>
      <p:bldP spid="26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1 - 4 on the worksheet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C600484-947A-480D-BF02-38611C4013A0}"/>
              </a:ext>
            </a:extLst>
          </p:cNvPr>
          <p:cNvSpPr txBox="1"/>
          <p:nvPr/>
        </p:nvSpPr>
        <p:spPr>
          <a:xfrm>
            <a:off x="436098" y="309489"/>
            <a:ext cx="8131127" cy="5632311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Comic Sans MS" panose="030F0702030302020204" pitchFamily="66" charset="0"/>
              </a:rPr>
              <a:t>Answer the first four questions on your sheet.</a:t>
            </a:r>
          </a:p>
          <a:p>
            <a:endParaRPr lang="en-GB" sz="3000" dirty="0">
              <a:latin typeface="Comic Sans MS" panose="030F0702030302020204" pitchFamily="66" charset="0"/>
            </a:endParaRPr>
          </a:p>
          <a:p>
            <a:r>
              <a:rPr lang="en-GB" sz="3000" u="sng" dirty="0">
                <a:latin typeface="Comic Sans MS" panose="030F0702030302020204" pitchFamily="66" charset="0"/>
              </a:rPr>
              <a:t>Challenge.</a:t>
            </a:r>
          </a:p>
          <a:p>
            <a:r>
              <a:rPr lang="en-GB" sz="3000" dirty="0">
                <a:latin typeface="Comic Sans MS" panose="030F0702030302020204" pitchFamily="66" charset="0"/>
              </a:rPr>
              <a:t>If you complete this work can you make a square that has an area of 25 squares.</a:t>
            </a:r>
          </a:p>
          <a:p>
            <a:r>
              <a:rPr lang="en-GB" sz="3000" dirty="0">
                <a:latin typeface="Comic Sans MS" panose="030F0702030302020204" pitchFamily="66" charset="0"/>
              </a:rPr>
              <a:t>3 are blue, 6 are red, 4 are green, 7 are yellow and the rest are white. Colour your square correctly and work out how many white squares there are. </a:t>
            </a:r>
          </a:p>
          <a:p>
            <a:endParaRPr lang="en-GB" sz="3000" dirty="0">
              <a:latin typeface="Comic Sans MS" panose="030F0702030302020204" pitchFamily="66" charset="0"/>
            </a:endParaRPr>
          </a:p>
          <a:p>
            <a:r>
              <a:rPr lang="en-GB" sz="3000" dirty="0">
                <a:latin typeface="Comic Sans MS" panose="030F0702030302020204" pitchFamily="66" charset="0"/>
              </a:rPr>
              <a:t>The area of this square is 25 squares.</a:t>
            </a: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51738" y="2864903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2971738" y="2864903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2251738" y="2145565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691738" y="2864903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411738" y="2145565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3691738" y="2145565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2971738" y="2145565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4411738" y="2864903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3691738" y="3587841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2251738" y="3587841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974557" y="5576677"/>
            <a:ext cx="4261359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The total area is 12 squares.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971738" y="3587841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4411738" y="3587841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1780946" y="2287891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4</a:t>
            </a:r>
          </a:p>
        </p:txBody>
      </p:sp>
      <p:sp>
        <p:nvSpPr>
          <p:cNvPr id="20" name="Rectangle 19"/>
          <p:cNvSpPr/>
          <p:nvPr/>
        </p:nvSpPr>
        <p:spPr>
          <a:xfrm>
            <a:off x="993232" y="4553437"/>
            <a:ext cx="2026517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>
                <a:ea typeface="Cambria Math" panose="02040503050406030204" pitchFamily="18" charset="0"/>
              </a:rPr>
              <a:t> 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>
                <a:ea typeface="Cambria Math" panose="02040503050406030204" pitchFamily="18" charset="0"/>
              </a:rPr>
              <a:t> 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>
                <a:ea typeface="Cambria Math" panose="02040503050406030204" pitchFamily="18" charset="0"/>
              </a:rPr>
              <a:t>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160064" y="5041194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12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2922" y="784041"/>
            <a:ext cx="1253828" cy="865872"/>
          </a:xfrm>
          <a:prstGeom prst="rect">
            <a:avLst/>
          </a:prstGeom>
        </p:spPr>
      </p:pic>
      <p:sp>
        <p:nvSpPr>
          <p:cNvPr id="22" name="Rounded Rectangular Callout 21"/>
          <p:cNvSpPr/>
          <p:nvPr/>
        </p:nvSpPr>
        <p:spPr>
          <a:xfrm>
            <a:off x="3691739" y="360490"/>
            <a:ext cx="2819984" cy="1287856"/>
          </a:xfrm>
          <a:prstGeom prst="wedgeRoundRectCallout">
            <a:avLst>
              <a:gd name="adj1" fmla="val 69138"/>
              <a:gd name="adj2" fmla="val 13980"/>
              <a:gd name="adj3" fmla="val 16667"/>
            </a:avLst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3699944" y="372244"/>
            <a:ext cx="281177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600" dirty="0"/>
              <a:t>To find the area, I’m going to count the squares.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293091" y="2258090"/>
            <a:ext cx="5816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040905" y="2258090"/>
            <a:ext cx="5816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2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788720" y="2258090"/>
            <a:ext cx="5816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3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466084" y="2258090"/>
            <a:ext cx="5816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4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314354" y="2978090"/>
            <a:ext cx="5816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5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047457" y="2978090"/>
            <a:ext cx="5816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6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767457" y="2978090"/>
            <a:ext cx="5816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7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87457" y="2978090"/>
            <a:ext cx="5816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8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337216" y="3678210"/>
            <a:ext cx="5816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9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040905" y="3678210"/>
            <a:ext cx="5816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10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760905" y="3678210"/>
            <a:ext cx="5816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11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500742" y="3678210"/>
            <a:ext cx="5816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12</a:t>
            </a: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6868" y="3715732"/>
            <a:ext cx="1079735" cy="788571"/>
          </a:xfrm>
          <a:prstGeom prst="rect">
            <a:avLst/>
          </a:prstGeom>
        </p:spPr>
      </p:pic>
      <p:sp>
        <p:nvSpPr>
          <p:cNvPr id="39" name="Rounded Rectangular Callout 38"/>
          <p:cNvSpPr/>
          <p:nvPr/>
        </p:nvSpPr>
        <p:spPr>
          <a:xfrm>
            <a:off x="5302973" y="1951844"/>
            <a:ext cx="2723427" cy="1287856"/>
          </a:xfrm>
          <a:prstGeom prst="wedgeRoundRectCallout">
            <a:avLst>
              <a:gd name="adj1" fmla="val 12916"/>
              <a:gd name="adj2" fmla="val 87236"/>
              <a:gd name="adj3" fmla="val 16667"/>
            </a:avLst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5301139" y="1959031"/>
            <a:ext cx="272526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600" dirty="0"/>
              <a:t>I’m going to use multiples to be more efficient.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773515" y="3036538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8</a:t>
            </a:r>
          </a:p>
        </p:txBody>
      </p:sp>
      <p:sp>
        <p:nvSpPr>
          <p:cNvPr id="42" name="Rectangle 41"/>
          <p:cNvSpPr/>
          <p:nvPr/>
        </p:nvSpPr>
        <p:spPr>
          <a:xfrm>
            <a:off x="1682143" y="3725856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12</a:t>
            </a:r>
          </a:p>
        </p:txBody>
      </p:sp>
      <p:sp>
        <p:nvSpPr>
          <p:cNvPr id="43" name="Rectangle 42"/>
          <p:cNvSpPr/>
          <p:nvPr/>
        </p:nvSpPr>
        <p:spPr>
          <a:xfrm>
            <a:off x="993232" y="5041194"/>
            <a:ext cx="1398140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GB" sz="2800" dirty="0">
                <a:ea typeface="Cambria Math" panose="02040503050406030204" pitchFamily="18" charset="0"/>
              </a:rPr>
              <a:t> 3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=</a:t>
            </a:r>
            <a:r>
              <a:rPr lang="en-GB" sz="2800" dirty="0">
                <a:ea typeface="Cambria Math" panose="02040503050406030204" pitchFamily="18" charset="0"/>
              </a:rPr>
              <a:t> </a:t>
            </a:r>
          </a:p>
        </p:txBody>
      </p:sp>
      <p:sp>
        <p:nvSpPr>
          <p:cNvPr id="44" name="Rectangle 43"/>
          <p:cNvSpPr/>
          <p:nvPr/>
        </p:nvSpPr>
        <p:spPr>
          <a:xfrm>
            <a:off x="2428034" y="1604911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3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165912" y="1592556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6</a:t>
            </a:r>
          </a:p>
        </p:txBody>
      </p:sp>
      <p:sp>
        <p:nvSpPr>
          <p:cNvPr id="46" name="Rectangle 45"/>
          <p:cNvSpPr/>
          <p:nvPr/>
        </p:nvSpPr>
        <p:spPr>
          <a:xfrm>
            <a:off x="3915215" y="1604911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9</a:t>
            </a:r>
          </a:p>
        </p:txBody>
      </p:sp>
      <p:sp>
        <p:nvSpPr>
          <p:cNvPr id="47" name="Rectangle 46"/>
          <p:cNvSpPr/>
          <p:nvPr/>
        </p:nvSpPr>
        <p:spPr>
          <a:xfrm>
            <a:off x="4496662" y="1617509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12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874463" y="4553437"/>
            <a:ext cx="2637260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>
                <a:ea typeface="Cambria Math" panose="02040503050406030204" pitchFamily="18" charset="0"/>
              </a:rPr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>
                <a:ea typeface="Cambria Math" panose="02040503050406030204" pitchFamily="18" charset="0"/>
              </a:rPr>
              <a:t> 3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+</a:t>
            </a:r>
            <a:r>
              <a:rPr lang="en-GB" sz="2800" dirty="0">
                <a:ea typeface="Cambria Math" panose="02040503050406030204" pitchFamily="18" charset="0"/>
              </a:rPr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>
                <a:ea typeface="Cambria Math" panose="02040503050406030204" pitchFamily="18" charset="0"/>
              </a:rPr>
              <a:t> </a:t>
            </a:r>
          </a:p>
        </p:txBody>
      </p:sp>
      <p:sp>
        <p:nvSpPr>
          <p:cNvPr id="50" name="Rectangle 49"/>
          <p:cNvSpPr/>
          <p:nvPr/>
        </p:nvSpPr>
        <p:spPr>
          <a:xfrm>
            <a:off x="5101731" y="5041194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12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902999" y="5041194"/>
            <a:ext cx="1398140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GB" sz="2800" dirty="0">
                <a:ea typeface="Cambria Math" panose="02040503050406030204" pitchFamily="18" charset="0"/>
              </a:rPr>
              <a:t> 4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=</a:t>
            </a:r>
            <a:r>
              <a:rPr lang="en-GB" sz="2800" dirty="0">
                <a:ea typeface="Cambria Math" panose="02040503050406030204" pitchFamily="18" charset="0"/>
              </a:rPr>
              <a:t> </a:t>
            </a:r>
          </a:p>
        </p:txBody>
      </p:sp>
      <p:sp>
        <p:nvSpPr>
          <p:cNvPr id="49" name="Rectangle 48"/>
          <p:cNvSpPr/>
          <p:nvPr/>
        </p:nvSpPr>
        <p:spPr>
          <a:xfrm>
            <a:off x="2830162" y="4553437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12</a:t>
            </a:r>
          </a:p>
        </p:txBody>
      </p:sp>
      <p:sp>
        <p:nvSpPr>
          <p:cNvPr id="53" name="Rectangle 52"/>
          <p:cNvSpPr/>
          <p:nvPr/>
        </p:nvSpPr>
        <p:spPr>
          <a:xfrm>
            <a:off x="6302377" y="4553437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12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7067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8" grpId="0"/>
      <p:bldP spid="18" grpId="1"/>
      <p:bldP spid="20" grpId="0"/>
      <p:bldP spid="21" grpId="0"/>
      <p:bldP spid="22" grpId="0" animBg="1"/>
      <p:bldP spid="25" grpId="0"/>
      <p:bldP spid="26" grpId="0"/>
      <p:bldP spid="26" grpId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36" grpId="0"/>
      <p:bldP spid="36" grpId="1"/>
      <p:bldP spid="37" grpId="0"/>
      <p:bldP spid="37" grpId="1"/>
      <p:bldP spid="39" grpId="0" animBg="1"/>
      <p:bldP spid="40" grpId="0"/>
      <p:bldP spid="41" grpId="0"/>
      <p:bldP spid="41" grpId="1"/>
      <p:bldP spid="42" grpId="0"/>
      <p:bldP spid="42" grpId="1"/>
      <p:bldP spid="43" grpId="0"/>
      <p:bldP spid="44" grpId="0"/>
      <p:bldP spid="45" grpId="0"/>
      <p:bldP spid="46" grpId="0"/>
      <p:bldP spid="47" grpId="0"/>
      <p:bldP spid="48" grpId="0"/>
      <p:bldP spid="50" grpId="0"/>
      <p:bldP spid="51" grpId="0"/>
      <p:bldP spid="49" grpId="0"/>
      <p:bldP spid="5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 rot="1548803">
            <a:off x="1430336" y="646404"/>
            <a:ext cx="1096979" cy="2752233"/>
            <a:chOff x="2794861" y="1370817"/>
            <a:chExt cx="1440000" cy="3612845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25" name="Rectangle 24"/>
            <p:cNvSpPr/>
            <p:nvPr/>
          </p:nvSpPr>
          <p:spPr>
            <a:xfrm>
              <a:off x="2794861" y="3540724"/>
              <a:ext cx="720000" cy="7200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514861" y="3542193"/>
              <a:ext cx="720000" cy="7200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794861" y="2822193"/>
              <a:ext cx="720000" cy="7200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514861" y="2093379"/>
              <a:ext cx="720000" cy="7200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514861" y="1370817"/>
              <a:ext cx="720000" cy="7200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514861" y="2819255"/>
              <a:ext cx="720000" cy="7200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794861" y="1370817"/>
              <a:ext cx="720000" cy="7200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794861" y="2095941"/>
              <a:ext cx="720000" cy="7200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794861" y="4263662"/>
              <a:ext cx="720000" cy="7200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514861" y="4263662"/>
              <a:ext cx="720000" cy="7200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5" name="Rectangle 34"/>
          <p:cNvSpPr/>
          <p:nvPr/>
        </p:nvSpPr>
        <p:spPr>
          <a:xfrm>
            <a:off x="741749" y="649569"/>
            <a:ext cx="476412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1)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318716" y="1260491"/>
            <a:ext cx="476412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2)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6990597" y="1235222"/>
            <a:ext cx="548489" cy="3281445"/>
            <a:chOff x="6130382" y="1654618"/>
            <a:chExt cx="720000" cy="4307540"/>
          </a:xfrm>
        </p:grpSpPr>
        <p:grpSp>
          <p:nvGrpSpPr>
            <p:cNvPr id="38" name="Group 37"/>
            <p:cNvGrpSpPr/>
            <p:nvPr/>
          </p:nvGrpSpPr>
          <p:grpSpPr>
            <a:xfrm>
              <a:off x="6130382" y="2349313"/>
              <a:ext cx="720000" cy="3612845"/>
              <a:chOff x="2794861" y="1370817"/>
              <a:chExt cx="720000" cy="3612845"/>
            </a:xfrm>
            <a:solidFill>
              <a:schemeClr val="accent5">
                <a:lumMod val="40000"/>
                <a:lumOff val="60000"/>
              </a:schemeClr>
            </a:solidFill>
          </p:grpSpPr>
          <p:sp>
            <p:nvSpPr>
              <p:cNvPr id="40" name="Rectangle 39"/>
              <p:cNvSpPr/>
              <p:nvPr/>
            </p:nvSpPr>
            <p:spPr>
              <a:xfrm>
                <a:off x="2794861" y="3540724"/>
                <a:ext cx="720000" cy="7200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2794861" y="2822193"/>
                <a:ext cx="720000" cy="7200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2794861" y="1370817"/>
                <a:ext cx="720000" cy="7200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2794861" y="2095941"/>
                <a:ext cx="720000" cy="7200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2794861" y="4263662"/>
                <a:ext cx="720000" cy="7200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39" name="Rectangle 38"/>
            <p:cNvSpPr/>
            <p:nvPr/>
          </p:nvSpPr>
          <p:spPr>
            <a:xfrm>
              <a:off x="6130382" y="1654618"/>
              <a:ext cx="720000" cy="720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5" name="Rectangle 44"/>
          <p:cNvSpPr/>
          <p:nvPr/>
        </p:nvSpPr>
        <p:spPr>
          <a:xfrm>
            <a:off x="2918023" y="3502212"/>
            <a:ext cx="476412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3)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3470894" y="3607697"/>
            <a:ext cx="2202213" cy="2195857"/>
            <a:chOff x="2272380" y="3653200"/>
            <a:chExt cx="2890837" cy="2882493"/>
          </a:xfrm>
        </p:grpSpPr>
        <p:sp>
          <p:nvSpPr>
            <p:cNvPr id="47" name="Rectangle 46"/>
            <p:cNvSpPr/>
            <p:nvPr/>
          </p:nvSpPr>
          <p:spPr>
            <a:xfrm rot="5400000">
              <a:off x="2995153" y="4383258"/>
              <a:ext cx="720000" cy="720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Rectangle 47"/>
            <p:cNvSpPr/>
            <p:nvPr/>
          </p:nvSpPr>
          <p:spPr>
            <a:xfrm rot="5400000">
              <a:off x="3723217" y="4383258"/>
              <a:ext cx="720000" cy="720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Rectangle 48"/>
            <p:cNvSpPr/>
            <p:nvPr/>
          </p:nvSpPr>
          <p:spPr>
            <a:xfrm rot="5400000">
              <a:off x="4442875" y="5103259"/>
              <a:ext cx="720000" cy="720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Rectangle 49"/>
            <p:cNvSpPr/>
            <p:nvPr/>
          </p:nvSpPr>
          <p:spPr>
            <a:xfrm rot="5400000">
              <a:off x="4442875" y="4383258"/>
              <a:ext cx="720000" cy="720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Rectangle 50"/>
            <p:cNvSpPr/>
            <p:nvPr/>
          </p:nvSpPr>
          <p:spPr>
            <a:xfrm rot="5400000">
              <a:off x="2275153" y="4383258"/>
              <a:ext cx="720000" cy="720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Rectangle 51"/>
            <p:cNvSpPr/>
            <p:nvPr/>
          </p:nvSpPr>
          <p:spPr>
            <a:xfrm rot="5400000">
              <a:off x="3723217" y="5103259"/>
              <a:ext cx="720000" cy="720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Rectangle 52"/>
            <p:cNvSpPr/>
            <p:nvPr/>
          </p:nvSpPr>
          <p:spPr>
            <a:xfrm rot="5400000">
              <a:off x="2995153" y="5103259"/>
              <a:ext cx="720000" cy="720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Rectangle 53"/>
            <p:cNvSpPr/>
            <p:nvPr/>
          </p:nvSpPr>
          <p:spPr>
            <a:xfrm rot="5400000">
              <a:off x="2276163" y="5103259"/>
              <a:ext cx="720000" cy="720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Rectangle 54"/>
            <p:cNvSpPr/>
            <p:nvPr/>
          </p:nvSpPr>
          <p:spPr>
            <a:xfrm rot="5400000">
              <a:off x="4442875" y="5815693"/>
              <a:ext cx="720000" cy="720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Rectangle 55"/>
            <p:cNvSpPr/>
            <p:nvPr/>
          </p:nvSpPr>
          <p:spPr>
            <a:xfrm rot="5400000">
              <a:off x="3723217" y="5815693"/>
              <a:ext cx="720000" cy="720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" name="Rectangle 56"/>
            <p:cNvSpPr/>
            <p:nvPr/>
          </p:nvSpPr>
          <p:spPr>
            <a:xfrm rot="5400000">
              <a:off x="2995153" y="5814977"/>
              <a:ext cx="720000" cy="720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Rectangle 57"/>
            <p:cNvSpPr/>
            <p:nvPr/>
          </p:nvSpPr>
          <p:spPr>
            <a:xfrm rot="5400000">
              <a:off x="2278092" y="5814977"/>
              <a:ext cx="720000" cy="720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Rectangle 58"/>
            <p:cNvSpPr/>
            <p:nvPr/>
          </p:nvSpPr>
          <p:spPr>
            <a:xfrm rot="5400000">
              <a:off x="2995153" y="3653200"/>
              <a:ext cx="720000" cy="720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Rectangle 59"/>
            <p:cNvSpPr/>
            <p:nvPr/>
          </p:nvSpPr>
          <p:spPr>
            <a:xfrm rot="5400000">
              <a:off x="3723217" y="3653200"/>
              <a:ext cx="720000" cy="720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" name="Rectangle 60"/>
            <p:cNvSpPr/>
            <p:nvPr/>
          </p:nvSpPr>
          <p:spPr>
            <a:xfrm rot="5400000">
              <a:off x="4443217" y="3653200"/>
              <a:ext cx="720000" cy="720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" name="Rectangle 61"/>
            <p:cNvSpPr/>
            <p:nvPr/>
          </p:nvSpPr>
          <p:spPr>
            <a:xfrm rot="5400000">
              <a:off x="2272380" y="3653200"/>
              <a:ext cx="720000" cy="720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3" name="Rectangle 62"/>
          <p:cNvSpPr/>
          <p:nvPr/>
        </p:nvSpPr>
        <p:spPr>
          <a:xfrm>
            <a:off x="4117867" y="1308518"/>
            <a:ext cx="1762085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accent1"/>
                </a:solidFill>
                <a:ea typeface="Cambria Math" panose="02040503050406030204" pitchFamily="18" charset="0"/>
              </a:rPr>
              <a:t>10 squares</a:t>
            </a:r>
          </a:p>
        </p:txBody>
      </p:sp>
      <p:sp>
        <p:nvSpPr>
          <p:cNvPr id="64" name="Rectangle 63"/>
          <p:cNvSpPr/>
          <p:nvPr/>
        </p:nvSpPr>
        <p:spPr>
          <a:xfrm>
            <a:off x="5354082" y="2485220"/>
            <a:ext cx="1579343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accent1"/>
                </a:solidFill>
                <a:ea typeface="Cambria Math" panose="02040503050406030204" pitchFamily="18" charset="0"/>
              </a:rPr>
              <a:t>6 squares</a:t>
            </a:r>
          </a:p>
        </p:txBody>
      </p:sp>
      <p:sp>
        <p:nvSpPr>
          <p:cNvPr id="65" name="Rectangle 64"/>
          <p:cNvSpPr/>
          <p:nvPr/>
        </p:nvSpPr>
        <p:spPr>
          <a:xfrm>
            <a:off x="4523268" y="5919198"/>
            <a:ext cx="1762085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accent1"/>
                </a:solidFill>
                <a:ea typeface="Cambria Math" panose="02040503050406030204" pitchFamily="18" charset="0"/>
              </a:rPr>
              <a:t>16 squares</a:t>
            </a:r>
          </a:p>
        </p:txBody>
      </p:sp>
      <p:sp>
        <p:nvSpPr>
          <p:cNvPr id="66" name="Rectangle 65"/>
          <p:cNvSpPr/>
          <p:nvPr/>
        </p:nvSpPr>
        <p:spPr>
          <a:xfrm>
            <a:off x="2900179" y="1308518"/>
            <a:ext cx="1401346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accent1"/>
                </a:solidFill>
                <a:ea typeface="Cambria Math" panose="02040503050406030204" pitchFamily="18" charset="0"/>
              </a:rPr>
              <a:t>5 </a:t>
            </a:r>
            <a:r>
              <a:rPr lang="en-GB" sz="28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GB" sz="2800" dirty="0">
                <a:solidFill>
                  <a:schemeClr val="accent1"/>
                </a:solidFill>
                <a:ea typeface="Cambria Math" panose="02040503050406030204" pitchFamily="18" charset="0"/>
              </a:rPr>
              <a:t> 2 </a:t>
            </a:r>
            <a:r>
              <a:rPr lang="en-GB" sz="28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>
                <a:solidFill>
                  <a:schemeClr val="accent1"/>
                </a:solidFill>
                <a:ea typeface="Cambria Math" panose="02040503050406030204" pitchFamily="18" charset="0"/>
              </a:rPr>
              <a:t> </a:t>
            </a:r>
          </a:p>
        </p:txBody>
      </p:sp>
      <p:sp>
        <p:nvSpPr>
          <p:cNvPr id="67" name="Rectangle 66"/>
          <p:cNvSpPr/>
          <p:nvPr/>
        </p:nvSpPr>
        <p:spPr>
          <a:xfrm>
            <a:off x="4185248" y="2478002"/>
            <a:ext cx="1401346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accent1"/>
                </a:solidFill>
                <a:ea typeface="Cambria Math" panose="02040503050406030204" pitchFamily="18" charset="0"/>
              </a:rPr>
              <a:t>1 </a:t>
            </a:r>
            <a:r>
              <a:rPr lang="en-GB" sz="28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GB" sz="2800" dirty="0">
                <a:solidFill>
                  <a:schemeClr val="accent1"/>
                </a:solidFill>
                <a:ea typeface="Cambria Math" panose="02040503050406030204" pitchFamily="18" charset="0"/>
              </a:rPr>
              <a:t> 6 </a:t>
            </a:r>
            <a:r>
              <a:rPr lang="en-GB" sz="28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>
                <a:solidFill>
                  <a:schemeClr val="accent1"/>
                </a:solidFill>
                <a:ea typeface="Cambria Math" panose="02040503050406030204" pitchFamily="18" charset="0"/>
              </a:rPr>
              <a:t> </a:t>
            </a:r>
          </a:p>
        </p:txBody>
      </p:sp>
      <p:sp>
        <p:nvSpPr>
          <p:cNvPr id="68" name="Rectangle 67"/>
          <p:cNvSpPr/>
          <p:nvPr/>
        </p:nvSpPr>
        <p:spPr>
          <a:xfrm>
            <a:off x="3289910" y="5921356"/>
            <a:ext cx="1401346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accent1"/>
                </a:solidFill>
                <a:ea typeface="Cambria Math" panose="02040503050406030204" pitchFamily="18" charset="0"/>
              </a:rPr>
              <a:t>4 </a:t>
            </a:r>
            <a:r>
              <a:rPr lang="en-GB" sz="28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GB" sz="2800" dirty="0">
                <a:solidFill>
                  <a:schemeClr val="accent1"/>
                </a:solidFill>
                <a:ea typeface="Cambria Math" panose="02040503050406030204" pitchFamily="18" charset="0"/>
              </a:rPr>
              <a:t> 4 </a:t>
            </a:r>
            <a:r>
              <a:rPr lang="en-GB" sz="28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>
                <a:solidFill>
                  <a:schemeClr val="accent1"/>
                </a:solidFill>
                <a:ea typeface="Cambria Math" panose="02040503050406030204" pitchFamily="18" charset="0"/>
              </a:rPr>
              <a:t> </a:t>
            </a:r>
          </a:p>
        </p:txBody>
      </p:sp>
      <p:pic>
        <p:nvPicPr>
          <p:cNvPr id="69" name="Picture 6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5438" y="320725"/>
            <a:ext cx="747045" cy="747045"/>
          </a:xfrm>
          <a:prstGeom prst="rect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5668282" y="46341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18186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4" grpId="0"/>
      <p:bldP spid="65" grpId="0"/>
      <p:bldP spid="66" grpId="0"/>
      <p:bldP spid="67" grpId="0"/>
      <p:bldP spid="68" grpId="0"/>
      <p:bldP spid="70" grpId="0"/>
      <p:bldP spid="70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5 - 8 on the worksheet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C2D395-DBE8-4937-A8C1-730BB1C4D8B9}"/>
              </a:ext>
            </a:extLst>
          </p:cNvPr>
          <p:cNvSpPr txBox="1"/>
          <p:nvPr/>
        </p:nvSpPr>
        <p:spPr>
          <a:xfrm>
            <a:off x="829994" y="379828"/>
            <a:ext cx="7666892" cy="5289452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A854B58-8AF3-4805-B57C-10BB058EF1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9477" y="1932898"/>
            <a:ext cx="5228820" cy="300587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6600C4E-EF57-4E3C-9EE2-8C6177601678}"/>
              </a:ext>
            </a:extLst>
          </p:cNvPr>
          <p:cNvSpPr txBox="1"/>
          <p:nvPr/>
        </p:nvSpPr>
        <p:spPr>
          <a:xfrm>
            <a:off x="1038082" y="618978"/>
            <a:ext cx="72759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latin typeface="Comic Sans MS" panose="030F0702030302020204" pitchFamily="66" charset="0"/>
              </a:rPr>
              <a:t>Now answer this question.</a:t>
            </a:r>
          </a:p>
        </p:txBody>
      </p:sp>
    </p:spTree>
    <p:extLst>
      <p:ext uri="{BB962C8B-B14F-4D97-AF65-F5344CB8AC3E}">
        <p14:creationId xmlns:p14="http://schemas.microsoft.com/office/powerpoint/2010/main" val="15234826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 rot="5400000">
            <a:off x="3598703" y="2461831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 rot="5400000">
            <a:off x="4317234" y="2461831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 rot="5400000">
            <a:off x="5033438" y="2461831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 rot="5400000">
            <a:off x="2880250" y="2461831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 rot="5400000">
            <a:off x="3598703" y="1741830"/>
            <a:ext cx="720000" cy="72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 rot="5400000">
            <a:off x="4317234" y="1741115"/>
            <a:ext cx="720000" cy="72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 rot="5400000">
            <a:off x="5033780" y="1741115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 rot="5400000">
            <a:off x="2880250" y="1741831"/>
            <a:ext cx="720000" cy="72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ight Triangle 10"/>
          <p:cNvSpPr/>
          <p:nvPr/>
        </p:nvSpPr>
        <p:spPr>
          <a:xfrm>
            <a:off x="5036650" y="1762567"/>
            <a:ext cx="688690" cy="691200"/>
          </a:xfrm>
          <a:prstGeom prst="rtTriangl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2465528" y="3901831"/>
            <a:ext cx="3857274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The area is ____ squares.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275273" y="372483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accent1"/>
                </a:solidFill>
                <a:ea typeface="Cambria Math" panose="02040503050406030204" pitchFamily="18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523379" y="3577721"/>
                <a:ext cx="449162" cy="7643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>
                            <a:solidFill>
                              <a:schemeClr val="accent1"/>
                            </a:solidFill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>
                            <a:solidFill>
                              <a:schemeClr val="accent1"/>
                            </a:solidFill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3379" y="3577721"/>
                <a:ext cx="449162" cy="76431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2948605" y="1840221"/>
            <a:ext cx="5816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60167" y="1827839"/>
            <a:ext cx="5816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375244" y="1827839"/>
            <a:ext cx="5816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5806701" y="1655655"/>
                <a:ext cx="449162" cy="885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>
                              <a:solidFill>
                                <a:schemeClr val="tx1"/>
                              </a:solidFill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>
                              <a:solidFill>
                                <a:schemeClr val="tx1"/>
                              </a:solidFill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6701" y="1655655"/>
                <a:ext cx="449162" cy="88530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406834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  <p:bldP spid="17" grpId="0"/>
      <p:bldP spid="19" grpId="0"/>
      <p:bldP spid="2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 rot="5400000">
            <a:off x="5324457" y="1911978"/>
            <a:ext cx="720000" cy="72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 rot="5400000">
            <a:off x="6044457" y="1911978"/>
            <a:ext cx="720000" cy="72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 rot="5400000">
            <a:off x="6764115" y="2625503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 rot="5400000">
            <a:off x="6764115" y="1911978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 rot="5400000">
            <a:off x="4598867" y="1911978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 rot="5400000">
            <a:off x="6044457" y="2625503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 rot="5400000">
            <a:off x="5324457" y="2625503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 rot="5400000">
            <a:off x="4597403" y="2625503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 rot="5400000">
            <a:off x="5324457" y="1191977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 rot="5400000">
            <a:off x="6044457" y="1191262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 rot="5400000">
            <a:off x="6764457" y="1191262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 rot="5400000">
            <a:off x="4598867" y="1191978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4099188" y="1106915"/>
            <a:ext cx="476412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2)</a:t>
            </a:r>
          </a:p>
        </p:txBody>
      </p:sp>
      <p:sp>
        <p:nvSpPr>
          <p:cNvPr id="21" name="Right Triangle 20"/>
          <p:cNvSpPr/>
          <p:nvPr/>
        </p:nvSpPr>
        <p:spPr>
          <a:xfrm>
            <a:off x="6770046" y="1912813"/>
            <a:ext cx="688690" cy="719387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ight Triangle 21"/>
          <p:cNvSpPr/>
          <p:nvPr/>
        </p:nvSpPr>
        <p:spPr>
          <a:xfrm flipH="1">
            <a:off x="4619475" y="1906748"/>
            <a:ext cx="694933" cy="725452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 rot="5400000">
            <a:off x="1967476" y="1901594"/>
            <a:ext cx="720000" cy="72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 rot="5400000">
            <a:off x="1239412" y="1901594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 rot="5400000">
            <a:off x="2687476" y="2622320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 rot="5400000">
            <a:off x="1967476" y="2622320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 rot="5400000">
            <a:off x="1240422" y="2622320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 rot="5400000">
            <a:off x="1967476" y="1181594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 rot="5400000">
            <a:off x="2687476" y="1181594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 rot="5400000">
            <a:off x="1239412" y="1181594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ight Triangle 30"/>
          <p:cNvSpPr/>
          <p:nvPr/>
        </p:nvSpPr>
        <p:spPr>
          <a:xfrm flipH="1">
            <a:off x="1259960" y="1923651"/>
            <a:ext cx="694600" cy="686935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 rot="5400000">
            <a:off x="2687476" y="1901594"/>
            <a:ext cx="720000" cy="72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 rot="5400000">
            <a:off x="3339552" y="4325716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 rot="5400000">
            <a:off x="4064335" y="4325716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 rot="5400000">
            <a:off x="4784334" y="5045717"/>
            <a:ext cx="720001" cy="7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 rot="5400000">
            <a:off x="4784335" y="4326962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 rot="5400000">
            <a:off x="2617000" y="4325716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 rot="5400000">
            <a:off x="4064335" y="5045715"/>
            <a:ext cx="720000" cy="72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 rot="5400000">
            <a:off x="3339552" y="5045715"/>
            <a:ext cx="720000" cy="72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 rot="5400000">
            <a:off x="2617623" y="5045715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2044506" y="4236164"/>
            <a:ext cx="487634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3)</a:t>
            </a:r>
          </a:p>
        </p:txBody>
      </p:sp>
      <p:sp>
        <p:nvSpPr>
          <p:cNvPr id="42" name="Right Triangle 41"/>
          <p:cNvSpPr/>
          <p:nvPr/>
        </p:nvSpPr>
        <p:spPr>
          <a:xfrm>
            <a:off x="4069551" y="4345304"/>
            <a:ext cx="688690" cy="702905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ight Triangle 42"/>
          <p:cNvSpPr/>
          <p:nvPr/>
        </p:nvSpPr>
        <p:spPr>
          <a:xfrm flipH="1">
            <a:off x="3350201" y="4345304"/>
            <a:ext cx="704142" cy="701658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3441288" y="1994882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rgbClr val="0070C0"/>
                </a:solidFill>
                <a:ea typeface="Cambria Math" panose="02040503050406030204" pitchFamily="18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3710171" y="1873202"/>
                <a:ext cx="449162" cy="7643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>
                            <a:solidFill>
                              <a:srgbClr val="0070C0"/>
                            </a:solidFill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>
                            <a:solidFill>
                              <a:srgbClr val="0070C0"/>
                            </a:solidFill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800" dirty="0">
                    <a:ea typeface="Cambria Math" panose="020405030504060302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0171" y="1873202"/>
                <a:ext cx="449162" cy="76431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tangle 45"/>
          <p:cNvSpPr/>
          <p:nvPr/>
        </p:nvSpPr>
        <p:spPr>
          <a:xfrm>
            <a:off x="7638575" y="2007864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rgbClr val="0070C0"/>
                </a:solidFill>
                <a:ea typeface="Cambria Math" panose="02040503050406030204" pitchFamily="18" charset="0"/>
              </a:rPr>
              <a:t>3</a:t>
            </a:r>
          </a:p>
        </p:txBody>
      </p:sp>
      <p:sp>
        <p:nvSpPr>
          <p:cNvPr id="47" name="Rectangle 46"/>
          <p:cNvSpPr/>
          <p:nvPr/>
        </p:nvSpPr>
        <p:spPr>
          <a:xfrm>
            <a:off x="5718680" y="475804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rgbClr val="0070C0"/>
                </a:solidFill>
                <a:ea typeface="Cambria Math" panose="02040503050406030204" pitchFamily="18" charset="0"/>
              </a:rPr>
              <a:t>6</a:t>
            </a:r>
          </a:p>
        </p:txBody>
      </p:sp>
      <p:sp>
        <p:nvSpPr>
          <p:cNvPr id="48" name="Rectangle 47"/>
          <p:cNvSpPr/>
          <p:nvPr/>
        </p:nvSpPr>
        <p:spPr>
          <a:xfrm>
            <a:off x="673094" y="1069202"/>
            <a:ext cx="476412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1)</a:t>
            </a: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15836" y="402996"/>
            <a:ext cx="747045" cy="747045"/>
          </a:xfrm>
          <a:prstGeom prst="rect">
            <a:avLst/>
          </a:prstGeom>
        </p:spPr>
      </p:pic>
      <p:sp>
        <p:nvSpPr>
          <p:cNvPr id="50" name="TextBox 49"/>
          <p:cNvSpPr txBox="1"/>
          <p:nvPr/>
        </p:nvSpPr>
        <p:spPr>
          <a:xfrm>
            <a:off x="5718680" y="545685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7AE62DD9-DD96-45B0-B040-A263DED76E6F}"/>
              </a:ext>
            </a:extLst>
          </p:cNvPr>
          <p:cNvSpPr/>
          <p:nvPr/>
        </p:nvSpPr>
        <p:spPr>
          <a:xfrm rot="5400000">
            <a:off x="4781054" y="5045715"/>
            <a:ext cx="720000" cy="72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2305A1F2-048B-4054-AAB9-C047AD55C9BC}"/>
              </a:ext>
            </a:extLst>
          </p:cNvPr>
          <p:cNvSpPr/>
          <p:nvPr/>
        </p:nvSpPr>
        <p:spPr>
          <a:xfrm rot="5400000">
            <a:off x="2617653" y="5045715"/>
            <a:ext cx="720000" cy="72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ight Triangle 52">
            <a:extLst>
              <a:ext uri="{FF2B5EF4-FFF2-40B4-BE49-F238E27FC236}">
                <a16:creationId xmlns:a16="http://schemas.microsoft.com/office/drawing/2014/main" id="{777E5879-594E-441C-9FD9-D04814AA1D7C}"/>
              </a:ext>
            </a:extLst>
          </p:cNvPr>
          <p:cNvSpPr/>
          <p:nvPr/>
        </p:nvSpPr>
        <p:spPr>
          <a:xfrm>
            <a:off x="2617810" y="4336947"/>
            <a:ext cx="688690" cy="702905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ight Triangle 53">
            <a:extLst>
              <a:ext uri="{FF2B5EF4-FFF2-40B4-BE49-F238E27FC236}">
                <a16:creationId xmlns:a16="http://schemas.microsoft.com/office/drawing/2014/main" id="{CA351698-951D-452E-8B68-46BA43678558}"/>
              </a:ext>
            </a:extLst>
          </p:cNvPr>
          <p:cNvSpPr/>
          <p:nvPr/>
        </p:nvSpPr>
        <p:spPr>
          <a:xfrm flipH="1">
            <a:off x="4792778" y="4338607"/>
            <a:ext cx="704142" cy="701658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45531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CC3E5"/>
                                      </p:to>
                                    </p:animClr>
                                    <p:set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CC3E5"/>
                                      </p:to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CC3E5"/>
                                      </p:to>
                                    </p:animClr>
                                    <p:set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CC3E5"/>
                                      </p:to>
                                    </p:animClr>
                                    <p:set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6" grpId="0"/>
      <p:bldP spid="47" grpId="0"/>
      <p:bldP spid="50" grpId="0"/>
      <p:bldP spid="50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7932E48-60D2-450F-A006-53D73928BF41}"/>
              </a:ext>
            </a:extLst>
          </p:cNvPr>
          <p:cNvSpPr txBox="1"/>
          <p:nvPr/>
        </p:nvSpPr>
        <p:spPr>
          <a:xfrm>
            <a:off x="520505" y="562708"/>
            <a:ext cx="8271803" cy="5016758"/>
          </a:xfrm>
          <a:prstGeom prst="rect">
            <a:avLst/>
          </a:prstGeom>
          <a:solidFill>
            <a:srgbClr val="CF614F"/>
          </a:solidFill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Let’s practise our times tables.</a:t>
            </a:r>
          </a:p>
          <a:p>
            <a:endParaRPr lang="en-GB" sz="4000" dirty="0">
              <a:latin typeface="Comic Sans MS" panose="030F0702030302020204" pitchFamily="66" charset="0"/>
            </a:endParaRPr>
          </a:p>
          <a:p>
            <a:r>
              <a:rPr lang="en-GB" sz="4000" dirty="0">
                <a:latin typeface="Comic Sans MS" panose="030F0702030302020204" pitchFamily="66" charset="0"/>
              </a:rPr>
              <a:t>Let’s recap on our 4x tables using the counting stick.</a:t>
            </a:r>
          </a:p>
          <a:p>
            <a:endParaRPr lang="en-GB" sz="4000" dirty="0">
              <a:latin typeface="Comic Sans MS" panose="030F0702030302020204" pitchFamily="66" charset="0"/>
            </a:endParaRPr>
          </a:p>
          <a:p>
            <a:r>
              <a:rPr lang="en-GB" sz="4000" dirty="0">
                <a:latin typeface="Comic Sans MS" panose="030F0702030302020204" pitchFamily="66" charset="0"/>
              </a:rPr>
              <a:t>Which times tables relate to the 4s.</a:t>
            </a:r>
          </a:p>
          <a:p>
            <a:endParaRPr lang="en-GB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426DDFE-9B44-4C21-952B-B2A854658C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533" y="3573194"/>
            <a:ext cx="7988817" cy="192712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919130C-FBD4-4BDF-B319-6B13C21564BC}"/>
              </a:ext>
            </a:extLst>
          </p:cNvPr>
          <p:cNvSpPr txBox="1"/>
          <p:nvPr/>
        </p:nvSpPr>
        <p:spPr>
          <a:xfrm>
            <a:off x="344533" y="520505"/>
            <a:ext cx="701287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latin typeface="Comic Sans MS" panose="030F0702030302020204" pitchFamily="66" charset="0"/>
              </a:rPr>
              <a:t>What is the area of each shape. Write your answers on your white board.</a:t>
            </a:r>
          </a:p>
        </p:txBody>
      </p:sp>
    </p:spTree>
    <p:extLst>
      <p:ext uri="{BB962C8B-B14F-4D97-AF65-F5344CB8AC3E}">
        <p14:creationId xmlns:p14="http://schemas.microsoft.com/office/powerpoint/2010/main" val="6665311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919130C-FBD4-4BDF-B319-6B13C21564BC}"/>
              </a:ext>
            </a:extLst>
          </p:cNvPr>
          <p:cNvSpPr txBox="1"/>
          <p:nvPr/>
        </p:nvSpPr>
        <p:spPr>
          <a:xfrm>
            <a:off x="344533" y="520505"/>
            <a:ext cx="701287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latin typeface="Comic Sans MS" panose="030F0702030302020204" pitchFamily="66" charset="0"/>
              </a:rPr>
              <a:t>Let’s think about this question together: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84E1D4-7E09-49BC-BC1A-65BE2DD56C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9906" y="2380297"/>
            <a:ext cx="4344475" cy="4189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082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1310360" y="438550"/>
            <a:ext cx="396000" cy="39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1838786" y="438550"/>
            <a:ext cx="396000" cy="39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2367213" y="438550"/>
            <a:ext cx="396000" cy="39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1310360" y="936328"/>
            <a:ext cx="396000" cy="39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1838786" y="936328"/>
            <a:ext cx="396000" cy="39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2367213" y="936328"/>
            <a:ext cx="396000" cy="39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1310360" y="1434106"/>
            <a:ext cx="396000" cy="39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1838786" y="1434106"/>
            <a:ext cx="396000" cy="39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2367213" y="1434106"/>
            <a:ext cx="396000" cy="39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1320347" y="1931885"/>
            <a:ext cx="396000" cy="39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1848773" y="1931885"/>
            <a:ext cx="396000" cy="39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2377200" y="1931885"/>
            <a:ext cx="396000" cy="39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3973887" y="4807763"/>
            <a:ext cx="1080000" cy="10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Isosceles Triangle 23"/>
          <p:cNvSpPr/>
          <p:nvPr/>
        </p:nvSpPr>
        <p:spPr>
          <a:xfrm>
            <a:off x="3988176" y="4826712"/>
            <a:ext cx="1031500" cy="1042102"/>
          </a:xfrm>
          <a:prstGeom prst="triangle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1310360" y="2457693"/>
            <a:ext cx="396000" cy="39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1838786" y="2457693"/>
            <a:ext cx="396000" cy="39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2367213" y="2457693"/>
            <a:ext cx="396000" cy="39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278C13B-BDAA-4313-8DC2-EEE5C4B90A82}"/>
              </a:ext>
            </a:extLst>
          </p:cNvPr>
          <p:cNvSpPr txBox="1"/>
          <p:nvPr/>
        </p:nvSpPr>
        <p:spPr>
          <a:xfrm>
            <a:off x="695550" y="334776"/>
            <a:ext cx="749747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38375" indent="-2238375">
              <a:buAutoNum type="arabicParenR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Complete the missing 	numbers 		to describe the 	array.	</a:t>
            </a: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					___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+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___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+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___ 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____ </a:t>
            </a: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					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___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=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___ 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2)		8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+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8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+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8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+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8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___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8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3)		What fraction of the shape is shaded?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38375" indent="-2238375">
              <a:buAutoNum type="arabicParenR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Complete the missing 	numbers 		to describe the 	array.	</a:t>
            </a: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					___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+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___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+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___ 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____ </a:t>
            </a: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					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___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=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___ 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2)		8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+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8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+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8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+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8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___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8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3)		What fraction of the shape is shaded?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310360" y="438550"/>
            <a:ext cx="396000" cy="39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1838786" y="438550"/>
            <a:ext cx="396000" cy="39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2367213" y="438550"/>
            <a:ext cx="396000" cy="39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1310360" y="936328"/>
            <a:ext cx="396000" cy="39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1838786" y="936328"/>
            <a:ext cx="396000" cy="39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2367213" y="936328"/>
            <a:ext cx="396000" cy="39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1310360" y="1434106"/>
            <a:ext cx="396000" cy="39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1838786" y="1434106"/>
            <a:ext cx="396000" cy="39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2367213" y="1434106"/>
            <a:ext cx="396000" cy="39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1320347" y="1931885"/>
            <a:ext cx="396000" cy="39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1848773" y="1931885"/>
            <a:ext cx="396000" cy="39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2377200" y="1931885"/>
            <a:ext cx="396000" cy="39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3180583" y="160667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accent1"/>
                </a:solidFill>
                <a:ea typeface="Cambria Math" panose="02040503050406030204" pitchFamily="18" charset="0"/>
              </a:rPr>
              <a:t>5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085459" y="160667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accent1"/>
                </a:solidFill>
                <a:ea typeface="Cambria Math" panose="02040503050406030204" pitchFamily="18" charset="0"/>
              </a:rPr>
              <a:t>5</a:t>
            </a:r>
          </a:p>
        </p:txBody>
      </p:sp>
      <p:sp>
        <p:nvSpPr>
          <p:cNvPr id="27" name="Oval 26"/>
          <p:cNvSpPr/>
          <p:nvPr/>
        </p:nvSpPr>
        <p:spPr>
          <a:xfrm>
            <a:off x="1310360" y="2457693"/>
            <a:ext cx="396000" cy="39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1838786" y="2457693"/>
            <a:ext cx="396000" cy="39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2367213" y="2457693"/>
            <a:ext cx="396000" cy="39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022214" y="160667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accent1"/>
                </a:solidFill>
                <a:ea typeface="Cambria Math" panose="02040503050406030204" pitchFamily="18" charset="0"/>
              </a:rPr>
              <a:t>5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139241" y="1606670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accent1"/>
                </a:solidFill>
                <a:ea typeface="Cambria Math" panose="02040503050406030204" pitchFamily="18" charset="0"/>
              </a:rPr>
              <a:t>15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771670" y="2035633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accent1"/>
                </a:solidFill>
                <a:ea typeface="Cambria Math" panose="02040503050406030204" pitchFamily="18" charset="0"/>
              </a:rPr>
              <a:t>5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649982" y="2039947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accent1"/>
                </a:solidFill>
                <a:ea typeface="Cambria Math" panose="02040503050406030204" pitchFamily="18" charset="0"/>
              </a:rPr>
              <a:t>15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218843" y="3319118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accent1"/>
                </a:solidFill>
                <a:ea typeface="Cambria Math" panose="02040503050406030204" pitchFamily="18" charset="0"/>
              </a:rPr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5315220" y="4863097"/>
                <a:ext cx="465192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chemeClr val="accent1"/>
                              </a:solidFill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chemeClr val="accent1"/>
                              </a:solidFill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5220" y="4863097"/>
                <a:ext cx="465192" cy="89896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35">
            <a:extLst>
              <a:ext uri="{FF2B5EF4-FFF2-40B4-BE49-F238E27FC236}">
                <a16:creationId xmlns:a16="http://schemas.microsoft.com/office/drawing/2014/main" id="{C08AA359-BF95-45B6-BE33-F1F79E6D24A1}"/>
              </a:ext>
            </a:extLst>
          </p:cNvPr>
          <p:cNvSpPr/>
          <p:nvPr/>
        </p:nvSpPr>
        <p:spPr>
          <a:xfrm>
            <a:off x="3973887" y="4807763"/>
            <a:ext cx="1080000" cy="10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Isosceles Triangle 36">
            <a:extLst>
              <a:ext uri="{FF2B5EF4-FFF2-40B4-BE49-F238E27FC236}">
                <a16:creationId xmlns:a16="http://schemas.microsoft.com/office/drawing/2014/main" id="{D6CC0D3B-E941-4C7A-B445-8726D6E2FE47}"/>
              </a:ext>
            </a:extLst>
          </p:cNvPr>
          <p:cNvSpPr/>
          <p:nvPr/>
        </p:nvSpPr>
        <p:spPr>
          <a:xfrm>
            <a:off x="3988176" y="4826712"/>
            <a:ext cx="1031500" cy="1042102"/>
          </a:xfrm>
          <a:prstGeom prst="triangle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39822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D28E201-D3EC-4B0E-A41A-F8A3F206AD42}"/>
              </a:ext>
            </a:extLst>
          </p:cNvPr>
          <p:cNvSpPr txBox="1"/>
          <p:nvPr/>
        </p:nvSpPr>
        <p:spPr>
          <a:xfrm>
            <a:off x="815926" y="1519311"/>
            <a:ext cx="7948246" cy="34778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4400" dirty="0">
                <a:latin typeface="Comic Sans MS" panose="030F0702030302020204" pitchFamily="66" charset="0"/>
              </a:rPr>
              <a:t>Let’s </a:t>
            </a:r>
          </a:p>
          <a:p>
            <a:endParaRPr lang="en-GB" sz="4400" dirty="0">
              <a:latin typeface="Comic Sans MS" panose="030F0702030302020204" pitchFamily="66" charset="0"/>
            </a:endParaRPr>
          </a:p>
          <a:p>
            <a:r>
              <a:rPr lang="en-GB" sz="4400" dirty="0">
                <a:latin typeface="Comic Sans MS" panose="030F0702030302020204" pitchFamily="66" charset="0"/>
              </a:rPr>
              <a:t>FOCUS…4</a:t>
            </a:r>
          </a:p>
          <a:p>
            <a:endParaRPr lang="en-GB" sz="4400" dirty="0">
              <a:latin typeface="Comic Sans MS" panose="030F0702030302020204" pitchFamily="66" charset="0"/>
            </a:endParaRPr>
          </a:p>
          <a:p>
            <a:r>
              <a:rPr lang="en-GB" sz="4400" dirty="0">
                <a:latin typeface="Comic Sans MS" panose="030F0702030302020204" pitchFamily="66" charset="0"/>
              </a:rPr>
              <a:t>Growth mindset… ready!</a:t>
            </a:r>
          </a:p>
        </p:txBody>
      </p:sp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76143" y="2105891"/>
            <a:ext cx="2193384" cy="2341418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76143" y="2105891"/>
            <a:ext cx="2193384" cy="2341418"/>
          </a:xfrm>
          <a:prstGeom prst="rect">
            <a:avLst/>
          </a:prstGeom>
          <a:solidFill>
            <a:srgbClr val="FF0000">
              <a:alpha val="2784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2064326" y="4156363"/>
            <a:ext cx="775856" cy="118828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203162" y="5365758"/>
            <a:ext cx="6539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Area is the space inside a closed 2-D shape.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2222E-6 L -0.28611 0.00139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06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88245" y="2135481"/>
            <a:ext cx="2092385" cy="25821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80630" y="2161860"/>
            <a:ext cx="481239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Which shape would be the best to fill the rectangle?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Why?</a:t>
            </a:r>
          </a:p>
        </p:txBody>
      </p:sp>
      <p:sp>
        <p:nvSpPr>
          <p:cNvPr id="5" name="Rectangle 4"/>
          <p:cNvSpPr/>
          <p:nvPr/>
        </p:nvSpPr>
        <p:spPr>
          <a:xfrm>
            <a:off x="6040710" y="4222324"/>
            <a:ext cx="514350" cy="514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val 5"/>
          <p:cNvSpPr/>
          <p:nvPr/>
        </p:nvSpPr>
        <p:spPr>
          <a:xfrm>
            <a:off x="5040433" y="4222324"/>
            <a:ext cx="514350" cy="514350"/>
          </a:xfrm>
          <a:prstGeom prst="ellipse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8684" y="671552"/>
            <a:ext cx="747045" cy="74704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461528" y="814241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7051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76327" y="1557572"/>
            <a:ext cx="2092385" cy="261319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val 3"/>
          <p:cNvSpPr/>
          <p:nvPr/>
        </p:nvSpPr>
        <p:spPr>
          <a:xfrm>
            <a:off x="1276327" y="1575127"/>
            <a:ext cx="514350" cy="514350"/>
          </a:xfrm>
          <a:prstGeom prst="ellipse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val 4"/>
          <p:cNvSpPr/>
          <p:nvPr/>
        </p:nvSpPr>
        <p:spPr>
          <a:xfrm>
            <a:off x="1801025" y="1575127"/>
            <a:ext cx="514350" cy="514350"/>
          </a:xfrm>
          <a:prstGeom prst="ellipse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val 5"/>
          <p:cNvSpPr/>
          <p:nvPr/>
        </p:nvSpPr>
        <p:spPr>
          <a:xfrm>
            <a:off x="2327270" y="1575127"/>
            <a:ext cx="514350" cy="514350"/>
          </a:xfrm>
          <a:prstGeom prst="ellipse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val 6"/>
          <p:cNvSpPr/>
          <p:nvPr/>
        </p:nvSpPr>
        <p:spPr>
          <a:xfrm>
            <a:off x="2842444" y="1575127"/>
            <a:ext cx="514350" cy="514350"/>
          </a:xfrm>
          <a:prstGeom prst="ellipse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1283482" y="2102840"/>
            <a:ext cx="514350" cy="514350"/>
          </a:xfrm>
          <a:prstGeom prst="ellipse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/>
          <p:cNvSpPr/>
          <p:nvPr/>
        </p:nvSpPr>
        <p:spPr>
          <a:xfrm>
            <a:off x="1808180" y="2102840"/>
            <a:ext cx="514350" cy="514350"/>
          </a:xfrm>
          <a:prstGeom prst="ellipse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/>
          <p:cNvSpPr/>
          <p:nvPr/>
        </p:nvSpPr>
        <p:spPr>
          <a:xfrm>
            <a:off x="2334425" y="2102840"/>
            <a:ext cx="514350" cy="514350"/>
          </a:xfrm>
          <a:prstGeom prst="ellipse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2849599" y="2102840"/>
            <a:ext cx="514350" cy="514350"/>
          </a:xfrm>
          <a:prstGeom prst="ellipse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279542" y="2639630"/>
            <a:ext cx="514350" cy="514350"/>
          </a:xfrm>
          <a:prstGeom prst="ellipse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04240" y="2639630"/>
            <a:ext cx="514350" cy="514350"/>
          </a:xfrm>
          <a:prstGeom prst="ellipse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2330485" y="2639630"/>
            <a:ext cx="514350" cy="514350"/>
          </a:xfrm>
          <a:prstGeom prst="ellipse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2845659" y="2639630"/>
            <a:ext cx="514350" cy="514350"/>
          </a:xfrm>
          <a:prstGeom prst="ellipse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1790677" y="850841"/>
            <a:ext cx="169080" cy="123953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970105" y="859171"/>
            <a:ext cx="345270" cy="126214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997461" y="845987"/>
            <a:ext cx="833065" cy="124438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533502" y="279449"/>
            <a:ext cx="20716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Gaps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28792" y="3644415"/>
            <a:ext cx="514350" cy="514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28515" y="3644415"/>
            <a:ext cx="514350" cy="514350"/>
          </a:xfrm>
          <a:prstGeom prst="ellipse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368712" y="1583951"/>
            <a:ext cx="481239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Which shape would be the best to fill the rectangle?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Why?</a:t>
            </a:r>
          </a:p>
        </p:txBody>
      </p:sp>
      <p:sp>
        <p:nvSpPr>
          <p:cNvPr id="24" name="Oval 23"/>
          <p:cNvSpPr/>
          <p:nvPr/>
        </p:nvSpPr>
        <p:spPr>
          <a:xfrm>
            <a:off x="1279542" y="3153980"/>
            <a:ext cx="514350" cy="514350"/>
          </a:xfrm>
          <a:prstGeom prst="ellipse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1804240" y="3153980"/>
            <a:ext cx="514350" cy="514350"/>
          </a:xfrm>
          <a:prstGeom prst="ellipse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2330485" y="3153980"/>
            <a:ext cx="514350" cy="514350"/>
          </a:xfrm>
          <a:prstGeom prst="ellipse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2845659" y="3153980"/>
            <a:ext cx="514350" cy="514350"/>
          </a:xfrm>
          <a:prstGeom prst="ellipse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1279542" y="3667251"/>
            <a:ext cx="514350" cy="514350"/>
          </a:xfrm>
          <a:prstGeom prst="ellipse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1804240" y="3667251"/>
            <a:ext cx="514350" cy="514350"/>
          </a:xfrm>
          <a:prstGeom prst="ellipse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2330485" y="3667251"/>
            <a:ext cx="514350" cy="514350"/>
          </a:xfrm>
          <a:prstGeom prst="ellipse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2845659" y="3667251"/>
            <a:ext cx="514350" cy="514350"/>
          </a:xfrm>
          <a:prstGeom prst="ellipse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142740" y="4845039"/>
            <a:ext cx="481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The area is 20 circles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22844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9" grpId="0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58474" y="989214"/>
            <a:ext cx="514350" cy="514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58474" y="1504483"/>
            <a:ext cx="514350" cy="514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58474" y="2023895"/>
            <a:ext cx="514350" cy="514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58474" y="2538245"/>
            <a:ext cx="514350" cy="514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58474" y="3051178"/>
            <a:ext cx="514350" cy="514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73647" y="989214"/>
            <a:ext cx="514350" cy="514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73647" y="1504483"/>
            <a:ext cx="514350" cy="514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73647" y="2023895"/>
            <a:ext cx="514350" cy="514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73647" y="2538245"/>
            <a:ext cx="514350" cy="514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73647" y="3051178"/>
            <a:ext cx="514350" cy="514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188819" y="989214"/>
            <a:ext cx="514350" cy="514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88819" y="1504483"/>
            <a:ext cx="514350" cy="514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188819" y="2023895"/>
            <a:ext cx="514350" cy="514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188819" y="2538245"/>
            <a:ext cx="514350" cy="514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188819" y="3051178"/>
            <a:ext cx="514350" cy="514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707933" y="989214"/>
            <a:ext cx="514350" cy="514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707933" y="1504483"/>
            <a:ext cx="514350" cy="514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707933" y="2023895"/>
            <a:ext cx="514350" cy="514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707933" y="2538245"/>
            <a:ext cx="514350" cy="514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707933" y="3051178"/>
            <a:ext cx="514350" cy="514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148949" y="983385"/>
            <a:ext cx="2092385" cy="25821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905473" y="3308353"/>
            <a:ext cx="514350" cy="514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4905196" y="3308353"/>
            <a:ext cx="514350" cy="514350"/>
          </a:xfrm>
          <a:prstGeom prst="ellipse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310982" y="1532770"/>
            <a:ext cx="481239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Which shape would be the best to fill the rectangle?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Why?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97378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3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42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53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57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62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67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72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77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81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86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91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9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8|1.4|1.1|2.1|4.5|1.7|7.1|7.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4.7|3.5|6|7.3|9.6|2.2|1.3|2|4.5|4.1|6.5|2.3|7.9|0.9|0.8|1.1|1.8|4.1|2.6|6.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3|3.2|7.9|2.8|10.1|2.7|10.3|3.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|1.2|7.7|1.3|1.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1|3.2|4.3|4.6|0.9|7.5|5.1|1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|4.7|4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10.1|7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|1.3|0.8|0.8|0.9|0.8|0.8|3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|3.5|6.8|7|1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8|3.4|14.2|10.2|7.1|6.7|5.7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6A93170-914F-4282-BD75-5650EFA600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1727757-3061-47D3-99FD-9493F136DC43}">
  <ds:schemaRefs>
    <ds:schemaRef ds:uri="http://purl.org/dc/dcmitype/"/>
    <ds:schemaRef ds:uri="cee99ee9-287b-4f9a-957c-ba5ae7375c9a"/>
    <ds:schemaRef ds:uri="http://purl.org/dc/elements/1.1/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8494</TotalTime>
  <Words>589</Words>
  <Application>Microsoft Office PowerPoint</Application>
  <PresentationFormat>On-screen Show (4:3)</PresentationFormat>
  <Paragraphs>148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21</vt:i4>
      </vt:variant>
    </vt:vector>
  </HeadingPairs>
  <TitlesOfParts>
    <vt:vector size="33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 1 - 4 on the worksheet</vt:lpstr>
      <vt:lpstr>PowerPoint Presentation</vt:lpstr>
      <vt:lpstr>PowerPoint Presentation</vt:lpstr>
      <vt:lpstr>Have a go at questions  5 - 8 on the worksheet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Hayley Wall</cp:lastModifiedBy>
  <cp:revision>247</cp:revision>
  <dcterms:created xsi:type="dcterms:W3CDTF">2019-07-05T11:02:13Z</dcterms:created>
  <dcterms:modified xsi:type="dcterms:W3CDTF">2022-01-11T16:26:25Z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