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906000" cy="6858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8912" autoAdjust="0"/>
  </p:normalViewPr>
  <p:slideViewPr>
    <p:cSldViewPr>
      <p:cViewPr varScale="1">
        <p:scale>
          <a:sx n="70" d="100"/>
          <a:sy n="70" d="100"/>
        </p:scale>
        <p:origin x="1134" y="48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27BB6-5DBE-46D3-8490-8A3466187739}" type="datetimeFigureOut">
              <a:rPr lang="en-GB" smtClean="0"/>
              <a:t>01/03/2021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09F56-3C2C-4C2D-B8C3-2DE1D7D28A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55995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27BB6-5DBE-46D3-8490-8A3466187739}" type="datetimeFigureOut">
              <a:rPr lang="en-GB" smtClean="0"/>
              <a:t>01/03/2021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09F56-3C2C-4C2D-B8C3-2DE1D7D28A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94885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27BB6-5DBE-46D3-8490-8A3466187739}" type="datetimeFigureOut">
              <a:rPr lang="en-GB" smtClean="0"/>
              <a:t>01/03/2021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09F56-3C2C-4C2D-B8C3-2DE1D7D28A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59503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27BB6-5DBE-46D3-8490-8A3466187739}" type="datetimeFigureOut">
              <a:rPr lang="en-GB" smtClean="0"/>
              <a:t>01/03/2021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09F56-3C2C-4C2D-B8C3-2DE1D7D28A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16345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27BB6-5DBE-46D3-8490-8A3466187739}" type="datetimeFigureOut">
              <a:rPr lang="en-GB" smtClean="0"/>
              <a:t>01/03/2021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09F56-3C2C-4C2D-B8C3-2DE1D7D28A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81343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27BB6-5DBE-46D3-8490-8A3466187739}" type="datetimeFigureOut">
              <a:rPr lang="en-GB" smtClean="0"/>
              <a:t>01/03/2021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09F56-3C2C-4C2D-B8C3-2DE1D7D28A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92875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27BB6-5DBE-46D3-8490-8A3466187739}" type="datetimeFigureOut">
              <a:rPr lang="en-GB" smtClean="0"/>
              <a:t>01/03/2021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09F56-3C2C-4C2D-B8C3-2DE1D7D28A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42244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27BB6-5DBE-46D3-8490-8A3466187739}" type="datetimeFigureOut">
              <a:rPr lang="en-GB" smtClean="0"/>
              <a:t>01/03/2021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09F56-3C2C-4C2D-B8C3-2DE1D7D28A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33745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27BB6-5DBE-46D3-8490-8A3466187739}" type="datetimeFigureOut">
              <a:rPr lang="en-GB" smtClean="0"/>
              <a:t>01/03/2021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09F56-3C2C-4C2D-B8C3-2DE1D7D28A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31758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27BB6-5DBE-46D3-8490-8A3466187739}" type="datetimeFigureOut">
              <a:rPr lang="en-GB" smtClean="0"/>
              <a:t>01/03/2021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09F56-3C2C-4C2D-B8C3-2DE1D7D28A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67355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27BB6-5DBE-46D3-8490-8A3466187739}" type="datetimeFigureOut">
              <a:rPr lang="en-GB" smtClean="0"/>
              <a:t>01/03/2021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09F56-3C2C-4C2D-B8C3-2DE1D7D28A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56792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827BB6-5DBE-46D3-8490-8A3466187739}" type="datetimeFigureOut">
              <a:rPr lang="en-GB" smtClean="0"/>
              <a:t>01/03/2021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A09F56-3C2C-4C2D-B8C3-2DE1D7D28A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54016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26" Type="http://schemas.openxmlformats.org/officeDocument/2006/relationships/image" Target="../media/image25.png"/><Relationship Id="rId3" Type="http://schemas.openxmlformats.org/officeDocument/2006/relationships/image" Target="../media/image2.png"/><Relationship Id="rId21" Type="http://schemas.openxmlformats.org/officeDocument/2006/relationships/image" Target="../media/image20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5" Type="http://schemas.openxmlformats.org/officeDocument/2006/relationships/image" Target="../media/image24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20" Type="http://schemas.openxmlformats.org/officeDocument/2006/relationships/image" Target="../media/image19.png"/><Relationship Id="rId29" Type="http://schemas.openxmlformats.org/officeDocument/2006/relationships/image" Target="../media/image2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24" Type="http://schemas.openxmlformats.org/officeDocument/2006/relationships/image" Target="../media/image23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23" Type="http://schemas.openxmlformats.org/officeDocument/2006/relationships/image" Target="../media/image22.png"/><Relationship Id="rId28" Type="http://schemas.openxmlformats.org/officeDocument/2006/relationships/image" Target="../media/image27.png"/><Relationship Id="rId10" Type="http://schemas.openxmlformats.org/officeDocument/2006/relationships/image" Target="../media/image9.png"/><Relationship Id="rId19" Type="http://schemas.openxmlformats.org/officeDocument/2006/relationships/image" Target="../media/image18.png"/><Relationship Id="rId31" Type="http://schemas.openxmlformats.org/officeDocument/2006/relationships/image" Target="../media/image30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Relationship Id="rId22" Type="http://schemas.openxmlformats.org/officeDocument/2006/relationships/image" Target="../media/image21.png"/><Relationship Id="rId27" Type="http://schemas.openxmlformats.org/officeDocument/2006/relationships/image" Target="../media/image26.png"/><Relationship Id="rId30" Type="http://schemas.openxmlformats.org/officeDocument/2006/relationships/image" Target="../media/image2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2" name="Table 5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9445356"/>
              </p:ext>
            </p:extLst>
          </p:nvPr>
        </p:nvGraphicFramePr>
        <p:xfrm>
          <a:off x="422766" y="1120133"/>
          <a:ext cx="3692619" cy="2520000"/>
        </p:xfrm>
        <a:graphic>
          <a:graphicData uri="http://schemas.openxmlformats.org/drawingml/2006/table">
            <a:tbl>
              <a:tblPr firstRow="1" firstCol="1">
                <a:tableStyleId>{5C22544A-7EE6-4342-B048-85BDC9FD1C3A}</a:tableStyleId>
              </a:tblPr>
              <a:tblGrid>
                <a:gridCol w="12961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964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100" b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SimSun"/>
                          <a:cs typeface="Times New Roman"/>
                        </a:rPr>
                        <a:t>une/la chambre</a:t>
                      </a:r>
                      <a:endParaRPr lang="en-GB" sz="1200" b="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b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Arial"/>
                          <a:cs typeface="Times New Roman"/>
                        </a:rPr>
                        <a:t>a/the bedroom</a:t>
                      </a:r>
                      <a:endParaRPr lang="en-GB" sz="1200" b="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100" b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SimSun"/>
                          <a:cs typeface="Times New Roman"/>
                        </a:rPr>
                        <a:t>une/la </a:t>
                      </a:r>
                      <a:r>
                        <a:rPr lang="es-ES" sz="1100" b="0" dirty="0" err="1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SimSun"/>
                          <a:cs typeface="Times New Roman"/>
                        </a:rPr>
                        <a:t>salle</a:t>
                      </a:r>
                      <a:r>
                        <a:rPr lang="es-ES" sz="1100" b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SimSun"/>
                          <a:cs typeface="Times New Roman"/>
                        </a:rPr>
                        <a:t> de </a:t>
                      </a:r>
                      <a:r>
                        <a:rPr lang="es-ES" sz="1100" b="0" dirty="0" err="1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SimSun"/>
                          <a:cs typeface="Times New Roman"/>
                        </a:rPr>
                        <a:t>bains</a:t>
                      </a:r>
                      <a:endParaRPr lang="en-GB" sz="1200" b="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b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Arial"/>
                          <a:cs typeface="Times New Roman"/>
                        </a:rPr>
                        <a:t>a/the bathroom</a:t>
                      </a:r>
                      <a:endParaRPr lang="en-GB" sz="1200" b="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100" b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SimSun"/>
                          <a:cs typeface="Times New Roman"/>
                        </a:rPr>
                        <a:t>une/la </a:t>
                      </a:r>
                      <a:r>
                        <a:rPr lang="es-ES" sz="1100" b="0" dirty="0" err="1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SimSun"/>
                          <a:cs typeface="Times New Roman"/>
                        </a:rPr>
                        <a:t>salle</a:t>
                      </a:r>
                      <a:r>
                        <a:rPr lang="es-ES" sz="1100" b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SimSun"/>
                          <a:cs typeface="Times New Roman"/>
                        </a:rPr>
                        <a:t> à </a:t>
                      </a:r>
                      <a:r>
                        <a:rPr lang="es-ES" sz="1100" b="0" dirty="0" err="1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SimSun"/>
                          <a:cs typeface="Times New Roman"/>
                        </a:rPr>
                        <a:t>manger</a:t>
                      </a:r>
                      <a:endParaRPr lang="en-GB" sz="1200" b="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b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Arial"/>
                          <a:cs typeface="Times New Roman"/>
                        </a:rPr>
                        <a:t>a/the dining room</a:t>
                      </a:r>
                      <a:endParaRPr lang="en-GB" sz="1200" b="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100" b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SimSun"/>
                          <a:cs typeface="Times New Roman"/>
                        </a:rPr>
                        <a:t>une/la</a:t>
                      </a:r>
                      <a:r>
                        <a:rPr lang="es-ES" sz="1100" b="0" baseline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SimSun"/>
                          <a:cs typeface="Times New Roman"/>
                        </a:rPr>
                        <a:t> </a:t>
                      </a:r>
                      <a:r>
                        <a:rPr lang="es-ES" sz="1100" b="0" baseline="0" dirty="0" err="1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SimSun"/>
                          <a:cs typeface="Times New Roman"/>
                        </a:rPr>
                        <a:t>cuisine</a:t>
                      </a:r>
                      <a:endParaRPr lang="en-GB" sz="1200" b="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b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Arial"/>
                          <a:cs typeface="Times New Roman"/>
                        </a:rPr>
                        <a:t>a/the kitchen</a:t>
                      </a:r>
                      <a:endParaRPr lang="en-GB" sz="1200" b="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100" b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SimSun"/>
                          <a:cs typeface="Times New Roman"/>
                        </a:rPr>
                        <a:t>un/le</a:t>
                      </a:r>
                      <a:r>
                        <a:rPr lang="es-ES" sz="1100" b="0" baseline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SimSun"/>
                          <a:cs typeface="Times New Roman"/>
                        </a:rPr>
                        <a:t> </a:t>
                      </a:r>
                      <a:r>
                        <a:rPr lang="es-ES" sz="1100" b="0" baseline="0" dirty="0" err="1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SimSun"/>
                          <a:cs typeface="Times New Roman"/>
                        </a:rPr>
                        <a:t>salon</a:t>
                      </a:r>
                      <a:endParaRPr lang="en-GB" sz="1200" b="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b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Arial"/>
                          <a:cs typeface="Times New Roman"/>
                        </a:rPr>
                        <a:t>a/the living room</a:t>
                      </a:r>
                      <a:endParaRPr lang="en-GB" sz="1200" b="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100" b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SimSun"/>
                          <a:cs typeface="Times New Roman"/>
                        </a:rPr>
                        <a:t>un/le</a:t>
                      </a:r>
                      <a:r>
                        <a:rPr lang="es-ES" sz="1100" b="0" baseline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SimSun"/>
                          <a:cs typeface="Times New Roman"/>
                        </a:rPr>
                        <a:t> </a:t>
                      </a:r>
                      <a:r>
                        <a:rPr lang="es-ES" sz="1100" b="0" dirty="0" err="1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SimSun"/>
                          <a:cs typeface="Times New Roman"/>
                        </a:rPr>
                        <a:t>garage</a:t>
                      </a:r>
                      <a:endParaRPr lang="en-GB" sz="1200" b="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b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Arial"/>
                          <a:cs typeface="Times New Roman"/>
                        </a:rPr>
                        <a:t>a/the garage</a:t>
                      </a:r>
                      <a:endParaRPr lang="en-GB" sz="1200" b="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100" b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SimSun"/>
                          <a:cs typeface="Times New Roman"/>
                        </a:rPr>
                        <a:t>un/le </a:t>
                      </a:r>
                      <a:r>
                        <a:rPr lang="es-ES" sz="1100" b="0" dirty="0" err="1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SimSun"/>
                          <a:cs typeface="Times New Roman"/>
                        </a:rPr>
                        <a:t>jardin</a:t>
                      </a:r>
                      <a:endParaRPr lang="en-GB" sz="1200" b="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b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Arial"/>
                          <a:cs typeface="Times New Roman"/>
                        </a:rPr>
                        <a:t>a/the garden</a:t>
                      </a:r>
                      <a:endParaRPr lang="en-GB" sz="1200" b="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41" name="Table 4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5173412"/>
              </p:ext>
            </p:extLst>
          </p:nvPr>
        </p:nvGraphicFramePr>
        <p:xfrm>
          <a:off x="5634980" y="332656"/>
          <a:ext cx="3422476" cy="8950450"/>
        </p:xfrm>
        <a:graphic>
          <a:graphicData uri="http://schemas.openxmlformats.org/drawingml/2006/table">
            <a:tbl>
              <a:tblPr firstRow="1" firstCol="1">
                <a:tableStyleId>{5C22544A-7EE6-4342-B048-85BDC9FD1C3A}</a:tableStyleId>
              </a:tblPr>
              <a:tblGrid>
                <a:gridCol w="17289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935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520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 b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SimSun"/>
                          <a:cs typeface="Times New Roman"/>
                        </a:rPr>
                        <a:t>Un/le lit</a:t>
                      </a:r>
                      <a:endParaRPr lang="en-GB" sz="900" b="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 b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Arial"/>
                          <a:cs typeface="Times New Roman"/>
                        </a:rPr>
                        <a:t>A/the bed</a:t>
                      </a:r>
                      <a:endParaRPr lang="en-GB" sz="900" b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 b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SimSun"/>
                          <a:cs typeface="Times New Roman"/>
                        </a:rPr>
                        <a:t>Un/le four</a:t>
                      </a:r>
                      <a:endParaRPr lang="en-GB" sz="900" b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 b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Arial"/>
                          <a:cs typeface="Times New Roman"/>
                        </a:rPr>
                        <a:t>A/the oven</a:t>
                      </a:r>
                      <a:endParaRPr lang="en-GB" sz="900" b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 b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SimSun"/>
                          <a:cs typeface="Times New Roman"/>
                        </a:rPr>
                        <a:t>Un/le micro-ondes</a:t>
                      </a:r>
                      <a:endParaRPr lang="en-GB" sz="900" b="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 b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Arial"/>
                          <a:cs typeface="Times New Roman"/>
                        </a:rPr>
                        <a:t>A/the microwave</a:t>
                      </a:r>
                      <a:endParaRPr lang="en-GB" sz="900" b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 b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SimSun"/>
                          <a:cs typeface="Times New Roman"/>
                        </a:rPr>
                        <a:t>Un/le frigo</a:t>
                      </a:r>
                      <a:endParaRPr lang="en-GB" sz="900" b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 b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Arial"/>
                          <a:cs typeface="Times New Roman"/>
                        </a:rPr>
                        <a:t>A/the fridge</a:t>
                      </a:r>
                      <a:endParaRPr lang="en-GB" sz="900" b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 b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SimSun"/>
                          <a:cs typeface="Times New Roman"/>
                        </a:rPr>
                        <a:t>Un/le canapé</a:t>
                      </a:r>
                      <a:endParaRPr lang="en-GB" sz="900" b="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 b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Arial"/>
                          <a:cs typeface="Times New Roman"/>
                        </a:rPr>
                        <a:t>A/the sofa</a:t>
                      </a:r>
                      <a:endParaRPr lang="en-GB" sz="900" b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 b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SimSun"/>
                          <a:cs typeface="Times New Roman"/>
                        </a:rPr>
                        <a:t>Un/le fauteuil</a:t>
                      </a:r>
                      <a:endParaRPr lang="en-GB" sz="900" b="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 b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Arial"/>
                          <a:cs typeface="Times New Roman"/>
                        </a:rPr>
                        <a:t>A/the armchair</a:t>
                      </a:r>
                      <a:endParaRPr lang="en-GB" sz="900" b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 b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SimSun"/>
                          <a:cs typeface="Times New Roman"/>
                        </a:rPr>
                        <a:t>Un/le lavabo</a:t>
                      </a:r>
                      <a:endParaRPr lang="en-GB" sz="900" b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 b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Arial"/>
                          <a:cs typeface="Times New Roman"/>
                        </a:rPr>
                        <a:t>A/the sink</a:t>
                      </a:r>
                      <a:endParaRPr lang="en-GB" sz="900" b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 b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SimSun"/>
                          <a:cs typeface="Times New Roman"/>
                        </a:rPr>
                        <a:t>Un/le bureau</a:t>
                      </a:r>
                      <a:endParaRPr lang="en-GB" sz="900" b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 b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Arial"/>
                          <a:cs typeface="Times New Roman"/>
                        </a:rPr>
                        <a:t>A/the desk</a:t>
                      </a:r>
                      <a:endParaRPr lang="en-GB" sz="900" b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 b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SimSun"/>
                          <a:cs typeface="Times New Roman"/>
                        </a:rPr>
                        <a:t>Un/le tapis</a:t>
                      </a:r>
                      <a:endParaRPr lang="en-GB" sz="900" b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 b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Arial"/>
                          <a:cs typeface="Times New Roman"/>
                        </a:rPr>
                        <a:t>A/the rug</a:t>
                      </a:r>
                      <a:endParaRPr lang="en-GB" sz="900" b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 b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SimSun"/>
                          <a:cs typeface="Times New Roman"/>
                        </a:rPr>
                        <a:t>Un/l’ordinateur portable</a:t>
                      </a:r>
                      <a:endParaRPr lang="en-GB" sz="900" b="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 b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Arial"/>
                          <a:cs typeface="Times New Roman"/>
                        </a:rPr>
                        <a:t>A/the laptop</a:t>
                      </a:r>
                      <a:endParaRPr lang="en-GB" sz="900" b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 b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SimSun"/>
                          <a:cs typeface="Times New Roman"/>
                        </a:rPr>
                        <a:t>Un/l’ordinateur</a:t>
                      </a:r>
                      <a:endParaRPr lang="en-GB" sz="900" b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 b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Arial"/>
                          <a:cs typeface="Times New Roman"/>
                        </a:rPr>
                        <a:t>A/the computer</a:t>
                      </a:r>
                      <a:endParaRPr lang="en-GB" sz="900" b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 b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SimSun"/>
                          <a:cs typeface="Times New Roman"/>
                        </a:rPr>
                        <a:t>Une/la machine à laver</a:t>
                      </a:r>
                      <a:endParaRPr lang="en-GB" sz="900" b="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 b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Arial"/>
                          <a:cs typeface="Times New Roman"/>
                        </a:rPr>
                        <a:t>A/the washing machine</a:t>
                      </a:r>
                      <a:endParaRPr lang="en-GB" sz="900" b="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 b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SimSun"/>
                          <a:cs typeface="Times New Roman"/>
                        </a:rPr>
                        <a:t>Une/la télé</a:t>
                      </a:r>
                      <a:endParaRPr lang="en-GB" sz="900" b="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 b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Arial"/>
                          <a:cs typeface="Times New Roman"/>
                        </a:rPr>
                        <a:t>A/the </a:t>
                      </a:r>
                      <a:r>
                        <a:rPr lang="en-GB" sz="900" b="0" dirty="0" err="1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Arial"/>
                          <a:cs typeface="Times New Roman"/>
                        </a:rPr>
                        <a:t>tv</a:t>
                      </a:r>
                      <a:endParaRPr lang="en-GB" sz="900" b="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 b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SimSun"/>
                          <a:cs typeface="Times New Roman"/>
                        </a:rPr>
                        <a:t>Une/l’armoire</a:t>
                      </a:r>
                      <a:endParaRPr lang="en-GB" sz="900" b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 b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Arial"/>
                          <a:cs typeface="Times New Roman"/>
                        </a:rPr>
                        <a:t>A/the wardrobe</a:t>
                      </a:r>
                      <a:endParaRPr lang="en-GB" sz="900" b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 b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SimSun"/>
                          <a:cs typeface="Times New Roman"/>
                        </a:rPr>
                        <a:t>Une/la table</a:t>
                      </a:r>
                      <a:endParaRPr lang="en-GB" sz="900" b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 b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Arial"/>
                          <a:cs typeface="Times New Roman"/>
                        </a:rPr>
                        <a:t>A/the table</a:t>
                      </a:r>
                      <a:endParaRPr lang="en-GB" sz="900" b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 b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SimSun"/>
                          <a:cs typeface="Times New Roman"/>
                        </a:rPr>
                        <a:t>Une/la bibliothèque</a:t>
                      </a:r>
                      <a:endParaRPr lang="en-GB" sz="900" b="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 b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Arial"/>
                          <a:cs typeface="Times New Roman"/>
                        </a:rPr>
                        <a:t>A/the bookcase</a:t>
                      </a:r>
                      <a:endParaRPr lang="en-GB" sz="900" b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 b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SimSun"/>
                          <a:cs typeface="Times New Roman"/>
                        </a:rPr>
                        <a:t>Une/la baignoire</a:t>
                      </a:r>
                      <a:endParaRPr lang="en-GB" sz="900" b="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 b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Arial"/>
                          <a:cs typeface="Times New Roman"/>
                        </a:rPr>
                        <a:t>A/the bathtub</a:t>
                      </a:r>
                      <a:endParaRPr lang="en-GB" sz="900" b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 b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SimSun"/>
                          <a:cs typeface="Times New Roman"/>
                        </a:rPr>
                        <a:t>Une/la douche</a:t>
                      </a:r>
                      <a:endParaRPr lang="en-GB" sz="900" b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 b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Arial"/>
                          <a:cs typeface="Times New Roman"/>
                        </a:rPr>
                        <a:t>A/the shower</a:t>
                      </a:r>
                      <a:endParaRPr lang="en-GB" sz="900" b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 b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SimSun"/>
                          <a:cs typeface="Times New Roman"/>
                        </a:rPr>
                        <a:t>Une/la lampe</a:t>
                      </a:r>
                      <a:endParaRPr lang="en-GB" sz="900" b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 b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Arial"/>
                          <a:cs typeface="Times New Roman"/>
                        </a:rPr>
                        <a:t>A/the lamp</a:t>
                      </a:r>
                      <a:endParaRPr lang="en-GB" sz="900" b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 b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SimSun"/>
                          <a:cs typeface="Times New Roman"/>
                        </a:rPr>
                        <a:t>Une/la chaise</a:t>
                      </a:r>
                      <a:endParaRPr lang="en-GB" sz="900" b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 b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Arial"/>
                          <a:cs typeface="Times New Roman"/>
                        </a:rPr>
                        <a:t>A/the chair</a:t>
                      </a:r>
                      <a:endParaRPr lang="en-GB" sz="900" b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 b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SimSun"/>
                          <a:cs typeface="Times New Roman"/>
                        </a:rPr>
                        <a:t>Des toilettes</a:t>
                      </a:r>
                      <a:endParaRPr lang="en-GB" sz="900" b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 b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Arial"/>
                          <a:cs typeface="Times New Roman"/>
                        </a:rPr>
                        <a:t>A/the toilet</a:t>
                      </a:r>
                      <a:endParaRPr lang="en-GB" sz="900" b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 b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SimSun"/>
                          <a:cs typeface="Times New Roman"/>
                        </a:rPr>
                        <a:t>Une/la table de nuit</a:t>
                      </a:r>
                      <a:endParaRPr lang="en-GB" sz="900" b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 b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Arial"/>
                          <a:cs typeface="Times New Roman"/>
                        </a:rPr>
                        <a:t>A/the bedside table</a:t>
                      </a:r>
                      <a:endParaRPr lang="en-GB" sz="900" b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 b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SimSun"/>
                          <a:cs typeface="Times New Roman"/>
                        </a:rPr>
                        <a:t>Une/la tablette tactile</a:t>
                      </a:r>
                      <a:endParaRPr lang="en-GB" sz="900" b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 b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Arial"/>
                          <a:cs typeface="Times New Roman"/>
                        </a:rPr>
                        <a:t>A/the tablet</a:t>
                      </a:r>
                      <a:endParaRPr lang="en-GB" sz="900" b="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 b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SimSun"/>
                          <a:cs typeface="Times New Roman"/>
                        </a:rPr>
                        <a:t>Une/la voiture</a:t>
                      </a:r>
                      <a:endParaRPr lang="en-GB" sz="900" b="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 b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Arial"/>
                          <a:cs typeface="Times New Roman"/>
                        </a:rPr>
                        <a:t>A/the car</a:t>
                      </a:r>
                      <a:endParaRPr lang="en-GB" sz="900" b="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 b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SimSun"/>
                          <a:cs typeface="Times New Roman"/>
                        </a:rPr>
                        <a:t>Une/la balançoire</a:t>
                      </a:r>
                      <a:endParaRPr lang="en-GB" sz="900" b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 b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Arial"/>
                          <a:cs typeface="Times New Roman"/>
                        </a:rPr>
                        <a:t>A/the swing</a:t>
                      </a:r>
                      <a:endParaRPr lang="en-GB" sz="900" b="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2409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1200">
                        <a:effectLst/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1200" dirty="0">
                        <a:effectLst/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2409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1200">
                        <a:effectLst/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1200" dirty="0">
                        <a:effectLst/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2409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1200">
                        <a:effectLst/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1200" dirty="0">
                        <a:effectLst/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2409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1200">
                        <a:effectLst/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1200" dirty="0">
                        <a:effectLst/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  <a:tr h="2409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1200">
                        <a:effectLst/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1200">
                        <a:effectLst/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9"/>
                  </a:ext>
                </a:extLst>
              </a:tr>
              <a:tr h="2409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1200">
                        <a:effectLst/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1200" dirty="0">
                        <a:effectLst/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30"/>
                  </a:ext>
                </a:extLst>
              </a:tr>
              <a:tr h="2409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1200">
                        <a:effectLst/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1200" dirty="0">
                        <a:effectLst/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31"/>
                  </a:ext>
                </a:extLst>
              </a:tr>
              <a:tr h="2409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1200">
                        <a:effectLst/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1200" dirty="0">
                        <a:effectLst/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32"/>
                  </a:ext>
                </a:extLst>
              </a:tr>
              <a:tr h="2409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1200">
                        <a:effectLst/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1200" dirty="0">
                        <a:effectLst/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33"/>
                  </a:ext>
                </a:extLst>
              </a:tr>
              <a:tr h="2409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1200">
                        <a:effectLst/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1200" dirty="0">
                        <a:effectLst/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34"/>
                  </a:ext>
                </a:extLst>
              </a:tr>
              <a:tr h="2409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1200">
                        <a:effectLst/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1200" dirty="0">
                        <a:effectLst/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35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48544" y="330226"/>
            <a:ext cx="4464496" cy="722510"/>
          </a:xfrm>
        </p:spPr>
        <p:txBody>
          <a:bodyPr>
            <a:noAutofit/>
          </a:bodyPr>
          <a:lstStyle/>
          <a:p>
            <a:r>
              <a:rPr lang="en-GB" sz="2400" b="1" dirty="0">
                <a:latin typeface="Comic Sans MS" panose="030F0702030302020204" pitchFamily="66" charset="0"/>
              </a:rPr>
              <a:t>Les </a:t>
            </a:r>
            <a:r>
              <a:rPr lang="en-GB" sz="2400" b="1" dirty="0" err="1">
                <a:latin typeface="Comic Sans MS" panose="030F0702030302020204" pitchFamily="66" charset="0"/>
              </a:rPr>
              <a:t>meubles</a:t>
            </a:r>
            <a:r>
              <a:rPr lang="en-GB" sz="2400" b="1" dirty="0">
                <a:latin typeface="Comic Sans MS" panose="030F0702030302020204" pitchFamily="66" charset="0"/>
              </a:rPr>
              <a:t> et les </a:t>
            </a:r>
            <a:r>
              <a:rPr lang="en-GB" sz="2400" b="1" dirty="0" err="1">
                <a:latin typeface="Comic Sans MS" panose="030F0702030302020204" pitchFamily="66" charset="0"/>
              </a:rPr>
              <a:t>appareils</a:t>
            </a:r>
            <a:r>
              <a:rPr lang="en-GB" sz="2400" b="1" dirty="0">
                <a:latin typeface="Comic Sans MS" panose="030F0702030302020204" pitchFamily="66" charset="0"/>
              </a:rPr>
              <a:t> </a:t>
            </a:r>
            <a:r>
              <a:rPr lang="en-GB" sz="2400" b="1" dirty="0" err="1">
                <a:latin typeface="Comic Sans MS" panose="030F0702030302020204" pitchFamily="66" charset="0"/>
              </a:rPr>
              <a:t>ménagers</a:t>
            </a:r>
            <a:endParaRPr lang="en-GB" sz="2400" b="1" dirty="0">
              <a:latin typeface="Comic Sans MS" panose="030F0702030302020204" pitchFamily="66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8985448" y="6652486"/>
            <a:ext cx="1024639" cy="3482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50" dirty="0"/>
              <a:t>©Kidslingo Ltd</a:t>
            </a:r>
          </a:p>
        </p:txBody>
      </p:sp>
      <p:sp>
        <p:nvSpPr>
          <p:cNvPr id="47" name="Rectangle 46"/>
          <p:cNvSpPr/>
          <p:nvPr/>
        </p:nvSpPr>
        <p:spPr>
          <a:xfrm>
            <a:off x="10321868" y="3077466"/>
            <a:ext cx="131676" cy="1846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GB" dirty="0">
              <a:solidFill>
                <a:srgbClr val="C00000"/>
              </a:solidFill>
              <a:latin typeface="Comic Sans MS" panose="030F0702030302020204" pitchFamily="66" charset="0"/>
            </a:endParaRPr>
          </a:p>
        </p:txBody>
      </p:sp>
      <p:pic>
        <p:nvPicPr>
          <p:cNvPr id="48" name="Picture 2" descr="http://www.clker.com/cliparts/a/0/d/e/11971194531912449946Chrisdesign_Beetle_(car).svg.hi.pn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608747" y="6007815"/>
            <a:ext cx="510958" cy="2316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9" name="Picture 4" descr="http://www.clker.com/cliparts/o/8/6/f/E/y/blue-playground-hi.pn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282341" y="6308018"/>
            <a:ext cx="367797" cy="2893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0" name="Picture 2" descr="http://www.clker.com/cliparts/9/d/7/d/12205477241736915133monicams_Bathtub_1.svg.hi.pn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301405" y="4356723"/>
            <a:ext cx="311317" cy="1939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3" name="Picture 4" descr="http://www.clker.com/cliparts/D/y/z/u/7/N/bathroom-hi.png"/>
          <p:cNvPicPr>
            <a:picLocks noChangeAspect="1" noChangeArrowheads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8692291" y="4453682"/>
            <a:ext cx="419727" cy="4269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4" name="Picture 2" descr="http://www.clker.com/cliparts/Q/3/V/x/v/J/sink-hi.png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625997" y="1702761"/>
            <a:ext cx="215435" cy="3292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5" name="Picture 6" descr="http://www.clker.com/cliparts/M/Y/5/a/P/V/potty-hi.png"/>
          <p:cNvPicPr>
            <a:picLocks noChangeAspect="1" noChangeArrowheads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361657" y="5284261"/>
            <a:ext cx="197043" cy="2596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6" name="Picture 2" descr="http://www.clker.com/cliparts/6/j/G/E/l/O/end-table-hi.png"/>
          <p:cNvPicPr>
            <a:picLocks noChangeAspect="1" noChangeArrowheads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660735" y="5526662"/>
            <a:ext cx="241419" cy="2889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7" name="Picture 2" descr="http://www.clker.com/cliparts/c/U/V/r/X/v/an-office-desk-hi.png"/>
          <p:cNvPicPr>
            <a:picLocks noChangeAspect="1" noChangeArrowheads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089827" y="2024057"/>
            <a:ext cx="518906" cy="2983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8" name="Picture 2" descr="http://www.clker.com/cliparts/0/1/1/0/11949837962021156671notebook1_sergio_luiz_ar_02.svg.hi.png"/>
          <p:cNvPicPr>
            <a:picLocks noChangeAspect="1" noChangeArrowheads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182453" y="2506813"/>
            <a:ext cx="341934" cy="2524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2" name="Picture 4" descr="http://www.clker.com/cliparts/e/4/d/3/11949838881826133332green_computer_merzok_01.svg.hi.png"/>
          <p:cNvPicPr>
            <a:picLocks noChangeAspect="1" noChangeArrowheads="1"/>
          </p:cNvPicPr>
          <p:nvPr/>
        </p:nvPicPr>
        <p:blipFill>
          <a:blip r:embed="rId1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489876" y="2759273"/>
            <a:ext cx="336316" cy="2836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4" name="Picture 6" descr="http://www.clker.com/cliparts/a/5/6/b/1215441691173348214cadi10da_Tablet_Pc.svg.hi.png"/>
          <p:cNvPicPr>
            <a:picLocks noChangeAspect="1" noChangeArrowheads="1"/>
          </p:cNvPicPr>
          <p:nvPr/>
        </p:nvPicPr>
        <p:blipFill>
          <a:blip r:embed="rId1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323213" y="5836680"/>
            <a:ext cx="279853" cy="2196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8" name="Picture 2" descr="http://www.clker.com/cliparts/i/t/Y/T/k/W/picnic-mat-hi.png"/>
          <p:cNvPicPr>
            <a:picLocks noChangeAspect="1" noChangeArrowheads="1"/>
          </p:cNvPicPr>
          <p:nvPr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483805" y="2302400"/>
            <a:ext cx="416972" cy="1549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9" name="Picture 2" descr="http://www.clker.com/cliparts/0/V/t/9/S/2/stove-hi.png"/>
          <p:cNvPicPr>
            <a:picLocks noChangeAspect="1" noChangeArrowheads="1"/>
          </p:cNvPicPr>
          <p:nvPr/>
        </p:nvPicPr>
        <p:blipFill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281423" y="521699"/>
            <a:ext cx="197504" cy="2396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0" name="Picture 4" descr="http://www.clker.com/cliparts/3/t/Z/C/J/B/microwave-oven-hi.png"/>
          <p:cNvPicPr>
            <a:picLocks noChangeAspect="1" noChangeArrowheads="1"/>
          </p:cNvPicPr>
          <p:nvPr/>
        </p:nvPicPr>
        <p:blipFill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553400" y="761353"/>
            <a:ext cx="209268" cy="1869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1" name="Picture 2" descr="http://www.clker.com/cliparts/b/P/R/l/h/U/white-refrigerator-hi.png"/>
          <p:cNvPicPr>
            <a:picLocks noChangeAspect="1" noChangeArrowheads="1"/>
          </p:cNvPicPr>
          <p:nvPr/>
        </p:nvPicPr>
        <p:blipFill>
          <a:blip r:embed="rId1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323213" y="1013533"/>
            <a:ext cx="113924" cy="2230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" name="Picture 4" descr="http://www.clker.com/cliparts/x/O/m/k/J/Q/washing-machine-hi.png"/>
          <p:cNvPicPr>
            <a:picLocks noChangeAspect="1" noChangeArrowheads="1"/>
          </p:cNvPicPr>
          <p:nvPr/>
        </p:nvPicPr>
        <p:blipFill>
          <a:blip r:embed="rId1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730114" y="3089917"/>
            <a:ext cx="150329" cy="172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3" name="Picture 2" descr="http://www.clker.com/cliparts/9/7/b/7/12065640201906459233Rfc1394_Single_Bed.svg.hi.png"/>
          <p:cNvPicPr>
            <a:picLocks noChangeAspect="1" noChangeArrowheads="1"/>
          </p:cNvPicPr>
          <p:nvPr/>
        </p:nvPicPr>
        <p:blipFill>
          <a:blip r:embed="rId1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481575" y="313597"/>
            <a:ext cx="254316" cy="1432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4" name="Picture 2" descr="http://www.clker.com/cliparts/2/1/7/8/1258837392780818264sheikh_tuhin_table-lamp.svg.hi.png"/>
          <p:cNvPicPr>
            <a:picLocks noChangeAspect="1" noChangeArrowheads="1"/>
          </p:cNvPicPr>
          <p:nvPr/>
        </p:nvPicPr>
        <p:blipFill>
          <a:blip r:embed="rId1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399405" y="4803698"/>
            <a:ext cx="124982" cy="2042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5" name="Picture 4" descr="http://www.clker.com/cliparts/n/c/L/8/9/V/sofa-hi.png"/>
          <p:cNvPicPr>
            <a:picLocks noChangeAspect="1" noChangeArrowheads="1"/>
          </p:cNvPicPr>
          <p:nvPr/>
        </p:nvPicPr>
        <p:blipFill>
          <a:blip r:embed="rId2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528643" y="1315447"/>
            <a:ext cx="258782" cy="1647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6" name="Picture 2" descr="http://www.clker.com/cliparts/2/0/Y/x/R/D/crimson-red-armchair.svg.hi.png"/>
          <p:cNvPicPr>
            <a:picLocks noChangeAspect="1" noChangeArrowheads="1"/>
          </p:cNvPicPr>
          <p:nvPr/>
        </p:nvPicPr>
        <p:blipFill>
          <a:blip r:embed="rId2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349886" y="1584178"/>
            <a:ext cx="174501" cy="152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7" name="Picture 6" descr="http://www.clker.com/cliparts/1/a/d/0/11949847421853737817tv_01.svg.hi.png"/>
          <p:cNvPicPr>
            <a:picLocks noChangeAspect="1" noChangeArrowheads="1"/>
          </p:cNvPicPr>
          <p:nvPr/>
        </p:nvPicPr>
        <p:blipFill>
          <a:blip r:embed="rId2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274423" y="3346928"/>
            <a:ext cx="249964" cy="1641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8" name="Picture 2" descr="http://www.clker.com/cliparts/3/8/1/7/1245689742470706002Stellaris_Cupboard.svg.hi.png"/>
          <p:cNvPicPr>
            <a:picLocks noChangeAspect="1" noChangeArrowheads="1"/>
          </p:cNvPicPr>
          <p:nvPr/>
        </p:nvPicPr>
        <p:blipFill>
          <a:blip r:embed="rId2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709621" y="3511071"/>
            <a:ext cx="154605" cy="2421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9" name="Picture 4" descr="http://www.clker.com/cliparts/3/6/a/e/1194984436700707086wooden_table_benji_park_01.svg.hi.png"/>
          <p:cNvPicPr>
            <a:picLocks noChangeAspect="1" noChangeArrowheads="1"/>
          </p:cNvPicPr>
          <p:nvPr/>
        </p:nvPicPr>
        <p:blipFill>
          <a:blip r:embed="rId2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291526" y="3833222"/>
            <a:ext cx="261874" cy="1597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0" name="Picture 2" descr="http://www.clker.com/cliparts/b/a/2/9/12252145091359596878tom_wooden_bookcase_1.svg.hi.png"/>
          <p:cNvPicPr>
            <a:picLocks noChangeAspect="1" noChangeArrowheads="1"/>
          </p:cNvPicPr>
          <p:nvPr/>
        </p:nvPicPr>
        <p:blipFill>
          <a:blip r:embed="rId2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712513" y="3984058"/>
            <a:ext cx="185532" cy="2311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1" name="Picture 4" descr="http://www.clker.com/cliparts/f/c/6/f/13067558651675109915chair.svg.hi.png"/>
          <p:cNvPicPr>
            <a:picLocks noChangeAspect="1" noChangeArrowheads="1"/>
          </p:cNvPicPr>
          <p:nvPr/>
        </p:nvPicPr>
        <p:blipFill>
          <a:blip r:embed="rId2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712513" y="5019500"/>
            <a:ext cx="173833" cy="2647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2" name="Rectangle 111"/>
          <p:cNvSpPr/>
          <p:nvPr/>
        </p:nvSpPr>
        <p:spPr>
          <a:xfrm>
            <a:off x="416496" y="1125037"/>
            <a:ext cx="2725056" cy="239478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15" name="Picture 12" descr="http://www.clker.com/cliparts/y/x/K/m/Z/D/girl-with-pigtails-hi.png"/>
          <p:cNvPicPr>
            <a:picLocks noChangeAspect="1" noChangeArrowheads="1"/>
          </p:cNvPicPr>
          <p:nvPr/>
        </p:nvPicPr>
        <p:blipFill>
          <a:blip r:embed="rId2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72480" y="3620826"/>
            <a:ext cx="958297" cy="744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6" name="Picture 44" descr="http://www.clker.com/cliparts/d/G/1/F/M/B/face-hi.png"/>
          <p:cNvPicPr>
            <a:picLocks noChangeAspect="1" noChangeArrowheads="1"/>
          </p:cNvPicPr>
          <p:nvPr/>
        </p:nvPicPr>
        <p:blipFill>
          <a:blip r:embed="rId2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143528" y="4728805"/>
            <a:ext cx="541045" cy="6138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7" name="Picture 42" descr="http://www.clker.com/cliparts/E/L/e/M/C/k/blonde-boy-hi.png"/>
          <p:cNvPicPr>
            <a:picLocks noChangeAspect="1" noChangeArrowheads="1"/>
          </p:cNvPicPr>
          <p:nvPr/>
        </p:nvPicPr>
        <p:blipFill>
          <a:blip r:embed="rId2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808984" y="1028651"/>
            <a:ext cx="501534" cy="5735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8" name="Rounded Rectangular Callout 117"/>
          <p:cNvSpPr/>
          <p:nvPr/>
        </p:nvSpPr>
        <p:spPr>
          <a:xfrm>
            <a:off x="3440832" y="1792069"/>
            <a:ext cx="2183036" cy="1434257"/>
          </a:xfrm>
          <a:prstGeom prst="wedgeRoundRectCallout">
            <a:avLst>
              <a:gd name="adj1" fmla="val 19633"/>
              <a:gd name="adj2" fmla="val -64372"/>
              <a:gd name="adj3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 sz="14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r>
              <a:rPr lang="en-GB" sz="1400" dirty="0" err="1">
                <a:solidFill>
                  <a:schemeClr val="tx1"/>
                </a:solidFill>
                <a:latin typeface="Comic Sans MS" panose="030F0702030302020204" pitchFamily="66" charset="0"/>
              </a:rPr>
              <a:t>Dans</a:t>
            </a:r>
            <a:r>
              <a:rPr lang="en-GB" sz="1400" dirty="0">
                <a:solidFill>
                  <a:schemeClr val="tx1"/>
                </a:solidFill>
                <a:latin typeface="Comic Sans MS" panose="030F0702030302020204" pitchFamily="66" charset="0"/>
              </a:rPr>
              <a:t> ma </a:t>
            </a:r>
            <a:r>
              <a:rPr lang="en-GB" sz="1400" dirty="0" err="1">
                <a:solidFill>
                  <a:schemeClr val="tx1"/>
                </a:solidFill>
                <a:latin typeface="Comic Sans MS" panose="030F0702030302020204" pitchFamily="66" charset="0"/>
              </a:rPr>
              <a:t>chambre</a:t>
            </a:r>
            <a:r>
              <a:rPr lang="en-GB" sz="1400" dirty="0">
                <a:solidFill>
                  <a:schemeClr val="tx1"/>
                </a:solidFill>
                <a:latin typeface="Comic Sans MS" panose="030F0702030302020204" pitchFamily="66" charset="0"/>
              </a:rPr>
              <a:t>, </a:t>
            </a:r>
            <a:r>
              <a:rPr lang="en-GB" sz="1400" dirty="0" err="1">
                <a:solidFill>
                  <a:schemeClr val="tx1"/>
                </a:solidFill>
                <a:latin typeface="Comic Sans MS" panose="030F0702030302020204" pitchFamily="66" charset="0"/>
              </a:rPr>
              <a:t>il</a:t>
            </a:r>
            <a:r>
              <a:rPr lang="en-GB" sz="1400" dirty="0">
                <a:solidFill>
                  <a:schemeClr val="tx1"/>
                </a:solidFill>
                <a:latin typeface="Comic Sans MS" panose="030F0702030302020204" pitchFamily="66" charset="0"/>
              </a:rPr>
              <a:t> y a un lit, </a:t>
            </a:r>
            <a:r>
              <a:rPr lang="en-GB" sz="1400" dirty="0" err="1">
                <a:solidFill>
                  <a:schemeClr val="tx1"/>
                </a:solidFill>
                <a:latin typeface="Comic Sans MS" panose="030F0702030302020204" pitchFamily="66" charset="0"/>
              </a:rPr>
              <a:t>une</a:t>
            </a:r>
            <a:r>
              <a:rPr lang="en-GB" sz="1400" dirty="0">
                <a:solidFill>
                  <a:schemeClr val="tx1"/>
                </a:solidFill>
                <a:latin typeface="Comic Sans MS" panose="030F0702030302020204" pitchFamily="66" charset="0"/>
              </a:rPr>
              <a:t> chaise, un bureau, </a:t>
            </a:r>
            <a:r>
              <a:rPr lang="en-GB" sz="1400" dirty="0" err="1">
                <a:solidFill>
                  <a:schemeClr val="tx1"/>
                </a:solidFill>
                <a:latin typeface="Comic Sans MS" panose="030F0702030302020204" pitchFamily="66" charset="0"/>
              </a:rPr>
              <a:t>une</a:t>
            </a:r>
            <a:r>
              <a:rPr lang="en-GB" sz="1400" dirty="0">
                <a:solidFill>
                  <a:schemeClr val="tx1"/>
                </a:solidFill>
                <a:latin typeface="Comic Sans MS" panose="030F0702030302020204" pitchFamily="66" charset="0"/>
              </a:rPr>
              <a:t> armoire, </a:t>
            </a:r>
            <a:r>
              <a:rPr lang="fr-FR" sz="1400" dirty="0">
                <a:solidFill>
                  <a:schemeClr val="tx1"/>
                </a:solidFill>
                <a:latin typeface="Comic Sans MS" panose="030F0702030302020204" pitchFamily="66" charset="0"/>
                <a:ea typeface="SimSun"/>
                <a:cs typeface="Times New Roman"/>
              </a:rPr>
              <a:t>une bibliothèque</a:t>
            </a:r>
            <a:endParaRPr lang="en-GB" sz="1400" dirty="0">
              <a:solidFill>
                <a:schemeClr val="tx1"/>
              </a:solidFill>
              <a:latin typeface="Comic Sans MS" panose="030F0702030302020204" pitchFamily="66" charset="0"/>
              <a:ea typeface="SimSun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GB" sz="1400" dirty="0">
                <a:solidFill>
                  <a:schemeClr val="tx1"/>
                </a:solidFill>
                <a:latin typeface="Comic Sans MS" panose="030F0702030302020204" pitchFamily="66" charset="0"/>
              </a:rPr>
              <a:t>et </a:t>
            </a:r>
            <a:r>
              <a:rPr lang="fr-FR" sz="1400" dirty="0">
                <a:solidFill>
                  <a:schemeClr val="tx1"/>
                </a:solidFill>
                <a:latin typeface="Comic Sans MS" panose="030F0702030302020204" pitchFamily="66" charset="0"/>
                <a:ea typeface="SimSun"/>
                <a:cs typeface="Times New Roman"/>
              </a:rPr>
              <a:t>un ordinateur portable.</a:t>
            </a:r>
            <a:endParaRPr lang="en-GB" sz="1400" dirty="0">
              <a:solidFill>
                <a:schemeClr val="tx1"/>
              </a:solidFill>
              <a:latin typeface="Comic Sans MS" panose="030F0702030302020204" pitchFamily="66" charset="0"/>
              <a:ea typeface="SimSun"/>
              <a:cs typeface="Times New Roman"/>
            </a:endParaRPr>
          </a:p>
          <a:p>
            <a:endParaRPr lang="en-GB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19" name="Rounded Rectangular Callout 118"/>
          <p:cNvSpPr/>
          <p:nvPr/>
        </p:nvSpPr>
        <p:spPr>
          <a:xfrm>
            <a:off x="1352600" y="3632137"/>
            <a:ext cx="2088232" cy="1517583"/>
          </a:xfrm>
          <a:prstGeom prst="wedgeRoundRectCallout">
            <a:avLst>
              <a:gd name="adj1" fmla="val -61882"/>
              <a:gd name="adj2" fmla="val -9788"/>
              <a:gd name="adj3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 sz="14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r>
              <a:rPr lang="en-GB" sz="1400" dirty="0" err="1">
                <a:solidFill>
                  <a:schemeClr val="tx1"/>
                </a:solidFill>
                <a:latin typeface="Comic Sans MS" panose="030F0702030302020204" pitchFamily="66" charset="0"/>
              </a:rPr>
              <a:t>Dans</a:t>
            </a:r>
            <a:r>
              <a:rPr lang="en-GB" sz="1400" dirty="0">
                <a:solidFill>
                  <a:schemeClr val="tx1"/>
                </a:solidFill>
                <a:latin typeface="Comic Sans MS" panose="030F0702030302020204" pitchFamily="66" charset="0"/>
              </a:rPr>
              <a:t> ma cuisine </a:t>
            </a:r>
            <a:r>
              <a:rPr lang="en-GB" sz="1400" dirty="0" err="1">
                <a:solidFill>
                  <a:schemeClr val="tx1"/>
                </a:solidFill>
                <a:latin typeface="Comic Sans MS" panose="030F0702030302020204" pitchFamily="66" charset="0"/>
              </a:rPr>
              <a:t>il</a:t>
            </a:r>
            <a:r>
              <a:rPr lang="en-GB" sz="1400" dirty="0">
                <a:solidFill>
                  <a:schemeClr val="tx1"/>
                </a:solidFill>
                <a:latin typeface="Comic Sans MS" panose="030F0702030302020204" pitchFamily="66" charset="0"/>
              </a:rPr>
              <a:t> y a u</a:t>
            </a:r>
            <a:r>
              <a:rPr lang="fr-FR" sz="1400" dirty="0">
                <a:solidFill>
                  <a:schemeClr val="tx1"/>
                </a:solidFill>
                <a:latin typeface="Comic Sans MS" panose="030F0702030302020204" pitchFamily="66" charset="0"/>
                <a:ea typeface="SimSun"/>
                <a:cs typeface="Times New Roman"/>
              </a:rPr>
              <a:t>ne machine à laver, un four, un micro-ondes, une table, </a:t>
            </a:r>
            <a:r>
              <a:rPr lang="fr-FR" sz="1400" dirty="0" err="1">
                <a:solidFill>
                  <a:schemeClr val="tx1"/>
                </a:solidFill>
                <a:latin typeface="Comic Sans MS" panose="030F0702030302020204" pitchFamily="66" charset="0"/>
                <a:ea typeface="SimSun"/>
                <a:cs typeface="Times New Roman"/>
              </a:rPr>
              <a:t>quatres</a:t>
            </a:r>
            <a:r>
              <a:rPr lang="fr-FR" sz="1400" dirty="0">
                <a:solidFill>
                  <a:schemeClr val="tx1"/>
                </a:solidFill>
                <a:latin typeface="Comic Sans MS" panose="030F0702030302020204" pitchFamily="66" charset="0"/>
                <a:ea typeface="SimSun"/>
                <a:cs typeface="Times New Roman"/>
              </a:rPr>
              <a:t> chaises et un frigo. </a:t>
            </a:r>
            <a:r>
              <a:rPr lang="en-GB" sz="1400" dirty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  <a:endParaRPr lang="en-GB" sz="1400" dirty="0">
              <a:solidFill>
                <a:schemeClr val="tx1"/>
              </a:solidFill>
              <a:latin typeface="Comic Sans MS" panose="030F0702030302020204" pitchFamily="66" charset="0"/>
              <a:ea typeface="SimSun"/>
              <a:cs typeface="Times New Roman"/>
            </a:endParaRPr>
          </a:p>
          <a:p>
            <a:endParaRPr lang="en-GB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21" name="Rounded Rectangular Callout 120"/>
          <p:cNvSpPr/>
          <p:nvPr/>
        </p:nvSpPr>
        <p:spPr>
          <a:xfrm>
            <a:off x="3656856" y="3519820"/>
            <a:ext cx="1967012" cy="1131992"/>
          </a:xfrm>
          <a:prstGeom prst="wedgeRoundRectCallout">
            <a:avLst>
              <a:gd name="adj1" fmla="val 1878"/>
              <a:gd name="adj2" fmla="val 62114"/>
              <a:gd name="adj3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 sz="14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r>
              <a:rPr lang="en-GB" sz="1400" dirty="0" err="1">
                <a:solidFill>
                  <a:schemeClr val="tx1"/>
                </a:solidFill>
                <a:latin typeface="Comic Sans MS" panose="030F0702030302020204" pitchFamily="66" charset="0"/>
              </a:rPr>
              <a:t>Dans</a:t>
            </a:r>
            <a:r>
              <a:rPr lang="en-GB" sz="1400" dirty="0">
                <a:solidFill>
                  <a:schemeClr val="tx1"/>
                </a:solidFill>
                <a:latin typeface="Comic Sans MS" panose="030F0702030302020204" pitchFamily="66" charset="0"/>
              </a:rPr>
              <a:t> mon salon, </a:t>
            </a:r>
            <a:r>
              <a:rPr lang="en-GB" sz="1400" dirty="0" err="1">
                <a:solidFill>
                  <a:schemeClr val="tx1"/>
                </a:solidFill>
                <a:latin typeface="Comic Sans MS" panose="030F0702030302020204" pitchFamily="66" charset="0"/>
              </a:rPr>
              <a:t>il</a:t>
            </a:r>
            <a:r>
              <a:rPr lang="en-GB" sz="1400" dirty="0">
                <a:solidFill>
                  <a:schemeClr val="tx1"/>
                </a:solidFill>
                <a:latin typeface="Comic Sans MS" panose="030F0702030302020204" pitchFamily="66" charset="0"/>
              </a:rPr>
              <a:t> y a un </a:t>
            </a:r>
            <a:r>
              <a:rPr lang="fr-FR" sz="1400" dirty="0">
                <a:solidFill>
                  <a:schemeClr val="tx1"/>
                </a:solidFill>
                <a:latin typeface="Comic Sans MS" panose="030F0702030302020204" pitchFamily="66" charset="0"/>
                <a:ea typeface="SimSun"/>
                <a:cs typeface="Times New Roman"/>
              </a:rPr>
              <a:t>canapé, deux fauteuils, une télé</a:t>
            </a:r>
            <a:r>
              <a:rPr lang="en-GB" sz="1400" dirty="0">
                <a:solidFill>
                  <a:schemeClr val="tx1"/>
                </a:solidFill>
                <a:latin typeface="Comic Sans MS" panose="030F0702030302020204" pitchFamily="66" charset="0"/>
                <a:ea typeface="SimSun"/>
                <a:cs typeface="Times New Roman"/>
              </a:rPr>
              <a:t>, </a:t>
            </a:r>
            <a:r>
              <a:rPr lang="en-GB" sz="1400" dirty="0" err="1">
                <a:solidFill>
                  <a:schemeClr val="tx1"/>
                </a:solidFill>
                <a:latin typeface="Comic Sans MS" panose="030F0702030302020204" pitchFamily="66" charset="0"/>
                <a:ea typeface="SimSun"/>
                <a:cs typeface="Times New Roman"/>
              </a:rPr>
              <a:t>une</a:t>
            </a:r>
            <a:r>
              <a:rPr lang="en-GB" sz="1400" dirty="0">
                <a:solidFill>
                  <a:schemeClr val="tx1"/>
                </a:solidFill>
                <a:latin typeface="Comic Sans MS" panose="030F0702030302020204" pitchFamily="66" charset="0"/>
                <a:ea typeface="SimSun"/>
                <a:cs typeface="Times New Roman"/>
              </a:rPr>
              <a:t> petite table et un tapis.</a:t>
            </a:r>
          </a:p>
          <a:p>
            <a:r>
              <a:rPr lang="en-GB" sz="1400" dirty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  <a:endParaRPr lang="en-GB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pic>
        <p:nvPicPr>
          <p:cNvPr id="122" name="Picture 14" descr="http://www.clker.com/cliparts/1/d/7/c/1197122994943159133molumen_anime_boy.svg.hi.png"/>
          <p:cNvPicPr>
            <a:picLocks noChangeAspect="1" noChangeArrowheads="1"/>
          </p:cNvPicPr>
          <p:nvPr/>
        </p:nvPicPr>
        <p:blipFill>
          <a:blip r:embed="rId3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60280" y="5728612"/>
            <a:ext cx="584640" cy="6555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3" name="Rounded Rectangular Callout 122"/>
          <p:cNvSpPr/>
          <p:nvPr/>
        </p:nvSpPr>
        <p:spPr>
          <a:xfrm>
            <a:off x="1954319" y="5622224"/>
            <a:ext cx="3405074" cy="732046"/>
          </a:xfrm>
          <a:prstGeom prst="wedgeRoundRectCallout">
            <a:avLst>
              <a:gd name="adj1" fmla="val -57697"/>
              <a:gd name="adj2" fmla="val 3308"/>
              <a:gd name="adj3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 sz="14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endParaRPr lang="en-GB" sz="14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r>
              <a:rPr lang="en-GB" sz="1400" dirty="0" err="1">
                <a:solidFill>
                  <a:schemeClr val="tx1"/>
                </a:solidFill>
                <a:latin typeface="Comic Sans MS" panose="030F0702030302020204" pitchFamily="66" charset="0"/>
              </a:rPr>
              <a:t>Dans</a:t>
            </a:r>
            <a:r>
              <a:rPr lang="en-GB" sz="1400" dirty="0">
                <a:solidFill>
                  <a:schemeClr val="tx1"/>
                </a:solidFill>
                <a:latin typeface="Comic Sans MS" panose="030F0702030302020204" pitchFamily="66" charset="0"/>
              </a:rPr>
              <a:t> ma </a:t>
            </a:r>
            <a:r>
              <a:rPr lang="es-ES" sz="1400" dirty="0" err="1">
                <a:solidFill>
                  <a:schemeClr val="tx1"/>
                </a:solidFill>
                <a:latin typeface="Comic Sans MS" panose="030F0702030302020204" pitchFamily="66" charset="0"/>
                <a:ea typeface="SimSun"/>
                <a:cs typeface="Times New Roman"/>
              </a:rPr>
              <a:t>salle</a:t>
            </a:r>
            <a:r>
              <a:rPr lang="es-ES" sz="1400" dirty="0">
                <a:solidFill>
                  <a:schemeClr val="tx1"/>
                </a:solidFill>
                <a:latin typeface="Comic Sans MS" panose="030F0702030302020204" pitchFamily="66" charset="0"/>
                <a:ea typeface="SimSun"/>
                <a:cs typeface="Times New Roman"/>
              </a:rPr>
              <a:t> de </a:t>
            </a:r>
            <a:r>
              <a:rPr lang="es-ES" sz="1400" dirty="0" err="1">
                <a:solidFill>
                  <a:schemeClr val="tx1"/>
                </a:solidFill>
                <a:latin typeface="Comic Sans MS" panose="030F0702030302020204" pitchFamily="66" charset="0"/>
                <a:ea typeface="SimSun"/>
                <a:cs typeface="Times New Roman"/>
              </a:rPr>
              <a:t>bains</a:t>
            </a:r>
            <a:r>
              <a:rPr lang="es-ES" sz="1400" dirty="0">
                <a:solidFill>
                  <a:schemeClr val="tx1"/>
                </a:solidFill>
                <a:latin typeface="Comic Sans MS" panose="030F0702030302020204" pitchFamily="66" charset="0"/>
                <a:ea typeface="SimSun"/>
                <a:cs typeface="Times New Roman"/>
              </a:rPr>
              <a:t>, </a:t>
            </a:r>
            <a:r>
              <a:rPr lang="es-ES" sz="1400" dirty="0" err="1">
                <a:solidFill>
                  <a:schemeClr val="tx1"/>
                </a:solidFill>
                <a:latin typeface="Comic Sans MS" panose="030F0702030302020204" pitchFamily="66" charset="0"/>
                <a:ea typeface="SimSun"/>
                <a:cs typeface="Times New Roman"/>
              </a:rPr>
              <a:t>il</a:t>
            </a:r>
            <a:r>
              <a:rPr lang="es-ES" sz="1400" dirty="0">
                <a:solidFill>
                  <a:schemeClr val="tx1"/>
                </a:solidFill>
                <a:latin typeface="Comic Sans MS" panose="030F0702030302020204" pitchFamily="66" charset="0"/>
                <a:ea typeface="SimSun"/>
                <a:cs typeface="Times New Roman"/>
              </a:rPr>
              <a:t> y a </a:t>
            </a:r>
            <a:r>
              <a:rPr lang="fr-FR" sz="1400" dirty="0">
                <a:solidFill>
                  <a:schemeClr val="tx1"/>
                </a:solidFill>
                <a:latin typeface="Comic Sans MS" panose="030F0702030302020204" pitchFamily="66" charset="0"/>
                <a:ea typeface="SimSun"/>
                <a:cs typeface="Times New Roman"/>
              </a:rPr>
              <a:t>une baignoire, une douche, un lavabo et des toilettes.</a:t>
            </a:r>
            <a:endParaRPr lang="en-GB" sz="1400" dirty="0">
              <a:solidFill>
                <a:schemeClr val="tx1"/>
              </a:solidFill>
              <a:latin typeface="Comic Sans MS" panose="030F0702030302020204" pitchFamily="66" charset="0"/>
              <a:ea typeface="SimSun"/>
              <a:cs typeface="Times New Roman"/>
            </a:endParaRPr>
          </a:p>
          <a:p>
            <a:pPr>
              <a:spcAft>
                <a:spcPts val="0"/>
              </a:spcAft>
            </a:pPr>
            <a:endParaRPr lang="en-GB" sz="1600" dirty="0">
              <a:solidFill>
                <a:schemeClr val="tx1"/>
              </a:solidFill>
              <a:latin typeface="Comic Sans MS" panose="030F0702030302020204" pitchFamily="66" charset="0"/>
              <a:ea typeface="SimSun"/>
              <a:cs typeface="Times New Roman"/>
            </a:endParaRPr>
          </a:p>
          <a:p>
            <a:endParaRPr lang="en-GB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43" name="Rounded Rectangle 42"/>
          <p:cNvSpPr/>
          <p:nvPr/>
        </p:nvSpPr>
        <p:spPr>
          <a:xfrm>
            <a:off x="238572" y="260648"/>
            <a:ext cx="9433048" cy="6336704"/>
          </a:xfrm>
          <a:prstGeom prst="roundRect">
            <a:avLst/>
          </a:prstGeom>
          <a:noFill/>
          <a:ln w="762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Rounded Rectangle 50"/>
          <p:cNvSpPr/>
          <p:nvPr/>
        </p:nvSpPr>
        <p:spPr>
          <a:xfrm>
            <a:off x="94556" y="116632"/>
            <a:ext cx="9729464" cy="6633120"/>
          </a:xfrm>
          <a:prstGeom prst="round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67BC69E-BCC6-4DC6-BD3C-CB5C25567B4B}"/>
              </a:ext>
            </a:extLst>
          </p:cNvPr>
          <p:cNvPicPr>
            <a:picLocks noChangeAspect="1"/>
          </p:cNvPicPr>
          <p:nvPr/>
        </p:nvPicPr>
        <p:blipFill>
          <a:blip r:embed="rId3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14079" y="642089"/>
            <a:ext cx="554784" cy="390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80221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650</TotalTime>
  <Words>246</Words>
  <Application>Microsoft Office PowerPoint</Application>
  <PresentationFormat>A4 Paper (210x297 mm)</PresentationFormat>
  <Paragraphs>77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SimSun</vt:lpstr>
      <vt:lpstr>Arial</vt:lpstr>
      <vt:lpstr>Calibri</vt:lpstr>
      <vt:lpstr>Comic Sans MS</vt:lpstr>
      <vt:lpstr>Times New Roman</vt:lpstr>
      <vt:lpstr>Office Theme</vt:lpstr>
      <vt:lpstr>Les meubles et les appareils ménagers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sports</dc:title>
  <dc:creator>User</dc:creator>
  <cp:lastModifiedBy>Katherine Lamb</cp:lastModifiedBy>
  <cp:revision>44</cp:revision>
  <dcterms:created xsi:type="dcterms:W3CDTF">2017-03-23T11:10:08Z</dcterms:created>
  <dcterms:modified xsi:type="dcterms:W3CDTF">2021-03-01T06:38:58Z</dcterms:modified>
</cp:coreProperties>
</file>